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38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535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51404" cy="685799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880" y="0"/>
                </a:moveTo>
                <a:lnTo>
                  <a:pt x="0" y="0"/>
                </a:lnTo>
                <a:lnTo>
                  <a:pt x="0" y="6858000"/>
                </a:lnTo>
                <a:lnTo>
                  <a:pt x="182880" y="6858000"/>
                </a:lnTo>
                <a:lnTo>
                  <a:pt x="18288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535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76450" y="2164207"/>
            <a:ext cx="4521200" cy="355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61581" y="1684400"/>
            <a:ext cx="4705350" cy="4195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535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816" y="624840"/>
            <a:ext cx="10818367" cy="1280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535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3630" y="3357054"/>
            <a:ext cx="6548755" cy="1995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www.educa2.madrid.org/web/centro.eoep.alteracionesdes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hyperlink" Target="http://www.madrid.org/bvirtual/BVCM014017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omunidad.madrid/servicios/asuntos-sociales/guia-rapida-acceso-servicios-prestaciones-discapacidad-dependencia-atencion-temprana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unidad.madrid/sites/default/files/doc/servicios-sociales/directorio_de_centros_de_atencion_temprana._septiembre_2022.pdf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comunidad.madrid/centros/centro-regional-coordinacion-valoracion-infantil-crecov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drid.org/bvirtual/BVCM050181.pdf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comunidad.madrid/sites/default/files/doc/servicios-sociales/directorio_de_centros_de_atencion_temprana._septiembre_2022.pdf" TargetMode="Externa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munidad.madrid/sites/default/files/doc/servicios-sociales/demarcacion_874fi12.pdf" TargetMode="External"/><Relationship Id="rId5" Type="http://schemas.openxmlformats.org/officeDocument/2006/relationships/hyperlink" Target="https://www.comunidad.madrid/servicios/asuntos-sociales/centros-base-valoracion-orientacion-personas-discapacidad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hyperlink" Target="https://www.comunidad.madrid/servicios/asuntos-sociales/programa-emplea-tu-capacidad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estiona3.madrid.org/CTAC_CITA/cita_asuntosociales" TargetMode="External"/><Relationship Id="rId5" Type="http://schemas.openxmlformats.org/officeDocument/2006/relationships/hyperlink" Target="https://www.comunidad.madrid/servicios/asuntos-sociales/centros-base-valoracion-orientacion-personas-discapacidad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hyperlink" Target="https://www.comunidad.madrid/sites/default/files/doc/servicios-sociales/demarcacion_874fi12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apps.who.int/iris/handle/10665/43360" TargetMode="Externa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hyperlink" Target="https://oadis.mdsocialesa2030.gob.es/novedades/docs/GuiaBenefLF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adis.mdsocialesa2030.gob.es/novedades/docs/Beneficios_pcd_Sep22.pdf" TargetMode="External"/><Relationship Id="rId5" Type="http://schemas.openxmlformats.org/officeDocument/2006/relationships/hyperlink" Target="https://www.comunidad.madrid/sites/default/files/doc/servicios-sociales/2020_documento_orientativo_sobre_los_servicios_prestaciones_y_beneficios_vinculados_al_grado_de_discapacidad.pdf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e.es/buscar/act.php?id=BOE-A-2003-21052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ramita.comunidad.madrid/autorizaciones-licencias-permisos-carnes/titulo-familia-numerosa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munidad.madrid/servicios/asuntos-sociales/familias-numerosas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8.jpeg"/><Relationship Id="rId4" Type="http://schemas.openxmlformats.org/officeDocument/2006/relationships/hyperlink" Target="https://tramita.comunidad.madrid/ayudas-becas-subvenciones/ayudas-autonomia-personal-discapacitados-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hyperlink" Target="https://administracion-electronica.comunidad.madrid/node/22013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9.png"/><Relationship Id="rId4" Type="http://schemas.openxmlformats.org/officeDocument/2006/relationships/hyperlink" Target="https://www.renfe.com/es/es/viajar/prepara-tu-viaje/descuentos/personas-con-discapacidad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stiona7.madrid.org/carpetaciudadana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29.png"/><Relationship Id="rId4" Type="http://schemas.openxmlformats.org/officeDocument/2006/relationships/hyperlink" Target="https://sede.madrid.es/portal/site/tramites/menuitem.62876cb64654a55e2dbd7003a8a409a0/?vgnextoid=ac464e85763fd310VgnVCM1000000b205a0aRCRD&amp;vgnextchannel=8f7ca38813180210VgnVCM100000c90da8c0RCRD&amp;vgnextfmt=defaul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s://sede.madrid.es/portal/site/tramites/menuitem.62876cb64654a55e2dbd7003a8a409a0/?vgnextoid=af029374bcaed010VgnVCM1000000b205a0aRCRD&amp;vgnextchannel=56b637c190180210VgnVCM100000c90da8c0RCRD&amp;vgnextfmt=defaul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sede.seg-social.gob.es/wps/portal/sede/sede/Ciudadanos/cita+previa+para+pensiones+y+otras+prestaciones/13cita+previa+para+pensiones+y+otras+prestacione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ramites.seg-social.es/acceso/prestacion-hijo-a-cargo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g-social.es/wps/portal/wss/internet/Trabajadores/PrestacionesPensionesTrabajadores/10967/27924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66.jpe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fensa.gob.es/isfas/formularios/proteccionfamilia/listado/hijoacargo.html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muface.es/muface_Home/Prestaciones/Familiares/prestacion-hijo-discapacitado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mites.seg-social.es/acceso/prestacion-hijo-a-cargo.html" TargetMode="External"/><Relationship Id="rId11" Type="http://schemas.openxmlformats.org/officeDocument/2006/relationships/image" Target="../media/image66.jpeg"/><Relationship Id="rId5" Type="http://schemas.openxmlformats.org/officeDocument/2006/relationships/hyperlink" Target="http://www.seg-social.es/wps/portal/wss/internet/Trabajadores/PrestacionesPensionesTrabajadores/10967/27924/27942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8.png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g-social.es/wps/portal/wss/internet/Trabajadores/PrestacionesPensionesTrabajadores/1941/1942/143003" TargetMode="External"/><Relationship Id="rId5" Type="http://schemas.openxmlformats.org/officeDocument/2006/relationships/hyperlink" Target="https://www.boe.es/diario_boe/txt.php?id=BOE-A-2019-1691" TargetMode="Externa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hyperlink" Target="https://www.seg-social.es/wps/portal/wss/internet/Trabajadores/PrestacionesPensionesTrabajadores/1941/1942/14300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e.es/diario_boe/txt.php?id=BOE-A-2019-1691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g-social.es/wps/portal/wss/internet/FAQ/48581/42b9f3e8-8eea-4106-864e-2b5bdad27269" TargetMode="External"/><Relationship Id="rId5" Type="http://schemas.openxmlformats.org/officeDocument/2006/relationships/hyperlink" Target="https://www.seg-social.es/wps/portal/wss/internet/Trabajadores/PrestacionesPensionesTrabajadores/65850d68-8d06-4645-bde7-05374ee42ac7/beneficiarios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hyperlink" Target="https://sede-tu.seg-social.gob.es/wps/portal/tussR/tuss/Login/!ut/p/z1/04_Sj9CPykssy0xPLMnMz0vMAfIjo8zi_QwdXQ09gg0C3EO8nA0CPbzMQr2dPQ2NAk31wwkpiAJKG-AAjgZA_VFgJThMCDYzgyrAY0ZBboRBpqOiIgCNEBoU/dz/d5/L2dBISEvZ0FBIS9nQSEh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hyperlink" Target="https://www.comunidad.madrid/sites/default/files/doc/servicios-sociales/flyer_dependencia_descargablee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munidad.madrid/sites/default/files/doc/servicios-sociales/descargable_guia_practica_sobre_dependencia_2.pdf" TargetMode="External"/><Relationship Id="rId5" Type="http://schemas.openxmlformats.org/officeDocument/2006/relationships/hyperlink" Target="https://www.comunidad.madrid/servicios/asuntos-sociales/guia-practica-dependencia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hyperlink" Target="https://www.seg-social.es/wps/portal/wss/internet/Trabajadores/Afiliacion/10547/10555/51635?changeLanguage=es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g-social.es/wps/wcm/connect/wss/5eace13a-d2d9-485f-bcb8-4c9e7cdf637d/Manual+CNP+v4.pdf?MOD=AJPERES&amp;INSTRUCCIONES0319" TargetMode="External"/><Relationship Id="rId5" Type="http://schemas.openxmlformats.org/officeDocument/2006/relationships/hyperlink" Target="https://www.boe.es/buscar/doc.php?id=BOE-A-2007-9690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comunidad.madrid/hospital/gregoriomaranon/profesionales/instituto-psiquiatria-salud-mental/psiquiatria-nino-adolescente" TargetMode="Externa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12" Type="http://schemas.openxmlformats.org/officeDocument/2006/relationships/image" Target="../media/image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29.png"/><Relationship Id="rId5" Type="http://schemas.openxmlformats.org/officeDocument/2006/relationships/image" Target="../media/image104.jpeg"/><Relationship Id="rId10" Type="http://schemas.openxmlformats.org/officeDocument/2006/relationships/hyperlink" Target="http://www.doctortea.org/comunidades/comunidad-de-madrid/" TargetMode="External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hyperlink" Target="https://www.comunidad.madrid/servicios/educacion/equipos-orientacion-educativa-psicopedagogica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comunidad.madrid/servicios/salud/hospitales-red-servicio-madrileno-salud" TargetMode="Externa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tramites.seg-social.es/acceso/farmacia-gratuita-menores-con-discapacidad.html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sede.seg-social.gob.es/wps/portal/sede/sede/Ciudadanos/Asistencia+Sanitaria/AS_INSS_02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e.es/buscar/act.php?id=BOE-A-2015-8343" TargetMode="External"/><Relationship Id="rId5" Type="http://schemas.openxmlformats.org/officeDocument/2006/relationships/image" Target="../media/image112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hyperlink" Target="https://www.seg-social.es/wps/portal/wss/internet/Trabajadores/PrestacionesPensionesTrabajadores/10938/30475/30483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www.comunidad.madrid/servicios/salud/atencion-salud-bucodental" TargetMode="Externa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cppm.es/bocm-9-3-2022-convenio-para-la-asistencia-sanitaria-en-materia-de-salud-bucodental-a-la-poblacion-infantil-de-siete-a-dieciseis-anos-en-la-comunidad-de-madrid/" TargetMode="External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discapacidad@leganes.or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hyperlink" Target="https://fespau.es/federacion/quienes-somos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3.png"/><Relationship Id="rId12" Type="http://schemas.openxmlformats.org/officeDocument/2006/relationships/hyperlink" Target="https://aetapi.org/nuestra-asociacion/" TargetMode="External"/><Relationship Id="rId2" Type="http://schemas.openxmlformats.org/officeDocument/2006/relationships/image" Target="../media/image11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hyperlink" Target="https://www.aspergermadrid.org/quienes-somos" TargetMode="External"/><Relationship Id="rId5" Type="http://schemas.openxmlformats.org/officeDocument/2006/relationships/image" Target="../media/image121.png"/><Relationship Id="rId15" Type="http://schemas.openxmlformats.org/officeDocument/2006/relationships/image" Target="../media/image125.png"/><Relationship Id="rId10" Type="http://schemas.openxmlformats.org/officeDocument/2006/relationships/hyperlink" Target="https://autismomadrid.es/somos-autismo-madrid/entidades-federadas/" TargetMode="External"/><Relationship Id="rId4" Type="http://schemas.openxmlformats.org/officeDocument/2006/relationships/image" Target="../media/image120.png"/><Relationship Id="rId9" Type="http://schemas.openxmlformats.org/officeDocument/2006/relationships/hyperlink" Target="https://www.educa2.madrid.org/web/centro.eoep.alteracionesdesarrollo.madrid/escuela" TargetMode="External"/><Relationship Id="rId14" Type="http://schemas.openxmlformats.org/officeDocument/2006/relationships/hyperlink" Target="https://plenainclusionmadrid.org/presentacion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comunidad.madrid/servicios/educacion/necesidades-educativas-especiales" TargetMode="Externa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4.png"/><Relationship Id="rId7" Type="http://schemas.openxmlformats.org/officeDocument/2006/relationships/hyperlink" Target="https://www.aspergermadrid.org/inicio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tismomadrid.es/recursos/guias/" TargetMode="External"/><Relationship Id="rId5" Type="http://schemas.openxmlformats.org/officeDocument/2006/relationships/hyperlink" Target="https://autismomadrid.es/somos-autismo-madrid/entidades-federadas/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31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aleph-tea.org" TargetMode="External"/><Relationship Id="rId13" Type="http://schemas.openxmlformats.org/officeDocument/2006/relationships/hyperlink" Target="mailto:puzzleTEA@outlook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alep-tea.org/" TargetMode="External"/><Relationship Id="rId12" Type="http://schemas.openxmlformats.org/officeDocument/2006/relationships/hyperlink" Target="mailto:elprincipitoasociacion@gmail.com" TargetMode="External"/><Relationship Id="rId2" Type="http://schemas.openxmlformats.org/officeDocument/2006/relationships/image" Target="../media/image13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fundacionquinta.org" TargetMode="External"/><Relationship Id="rId11" Type="http://schemas.openxmlformats.org/officeDocument/2006/relationships/hyperlink" Target="http://www.aspergermadrid.org/" TargetMode="External"/><Relationship Id="rId5" Type="http://schemas.openxmlformats.org/officeDocument/2006/relationships/hyperlink" Target="http://fundacionquinta.org/" TargetMode="External"/><Relationship Id="rId15" Type="http://schemas.openxmlformats.org/officeDocument/2006/relationships/hyperlink" Target="mailto:apna@apna.es" TargetMode="External"/><Relationship Id="rId10" Type="http://schemas.openxmlformats.org/officeDocument/2006/relationships/hyperlink" Target="https://fundacionangelriviere.org/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www.colegioaraya.org/" TargetMode="External"/><Relationship Id="rId14" Type="http://schemas.openxmlformats.org/officeDocument/2006/relationships/hyperlink" Target="http://www.apna.es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sumatea.es" TargetMode="External"/><Relationship Id="rId13" Type="http://schemas.openxmlformats.org/officeDocument/2006/relationships/hyperlink" Target="mailto:parlatea@gmail.com" TargetMode="External"/><Relationship Id="rId18" Type="http://schemas.openxmlformats.org/officeDocument/2006/relationships/hyperlink" Target="mailto:teaportaasociacion@gmail.com" TargetMode="External"/><Relationship Id="rId3" Type="http://schemas.openxmlformats.org/officeDocument/2006/relationships/image" Target="../media/image4.png"/><Relationship Id="rId21" Type="http://schemas.openxmlformats.org/officeDocument/2006/relationships/image" Target="../media/image29.png"/><Relationship Id="rId7" Type="http://schemas.openxmlformats.org/officeDocument/2006/relationships/hyperlink" Target="http://www.protgd.org/" TargetMode="External"/><Relationship Id="rId12" Type="http://schemas.openxmlformats.org/officeDocument/2006/relationships/hyperlink" Target="mailto:info@parlatea.es" TargetMode="External"/><Relationship Id="rId17" Type="http://schemas.openxmlformats.org/officeDocument/2006/relationships/hyperlink" Target="mailto:info@asociacionmenteazul.com" TargetMode="External"/><Relationship Id="rId2" Type="http://schemas.openxmlformats.org/officeDocument/2006/relationships/image" Target="../media/image133.png"/><Relationship Id="rId16" Type="http://schemas.openxmlformats.org/officeDocument/2006/relationships/hyperlink" Target="mailto:asociacionmenteazul@mail.com" TargetMode="External"/><Relationship Id="rId20" Type="http://schemas.openxmlformats.org/officeDocument/2006/relationships/hyperlink" Target="https://es-es.facebook.com/pages/category/Disability-Service/Asociaci%C3%B3n-Valdetea-10834474077131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eslpez@gmail.com" TargetMode="External"/><Relationship Id="rId11" Type="http://schemas.openxmlformats.org/officeDocument/2006/relationships/hyperlink" Target="http://afanyatgd.blogspot.com/" TargetMode="External"/><Relationship Id="rId5" Type="http://schemas.openxmlformats.org/officeDocument/2006/relationships/hyperlink" Target="mailto:marina.prieto@telefonica.net" TargetMode="External"/><Relationship Id="rId15" Type="http://schemas.openxmlformats.org/officeDocument/2006/relationships/hyperlink" Target="mailto:info.vidatea@gmail.com" TargetMode="External"/><Relationship Id="rId10" Type="http://schemas.openxmlformats.org/officeDocument/2006/relationships/hyperlink" Target="mailto:afanyatgd@gmail.com" TargetMode="External"/><Relationship Id="rId19" Type="http://schemas.openxmlformats.org/officeDocument/2006/relationships/hyperlink" Target="mailto:valdetea2020@gmail.com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www.sumatea.es/" TargetMode="External"/><Relationship Id="rId14" Type="http://schemas.openxmlformats.org/officeDocument/2006/relationships/hyperlink" Target="http://www.parlatea.e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plenainclusionmadrid.org/noticias/creamos-una-escuela-de-familias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lenainclusionmadrid.org/wp-content/uploads/2022/06/GUIA-RECURSOS-DEFINITIVA.pdf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enainclusionmadrid.org/wp-content/uploads/2018/02/guia-servicios-ocio-2018.pdf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plenainclusionmadrid.org/entidades/" TargetMode="External"/><Relationship Id="rId10" Type="http://schemas.openxmlformats.org/officeDocument/2006/relationships/image" Target="../media/image136.png"/><Relationship Id="rId4" Type="http://schemas.openxmlformats.org/officeDocument/2006/relationships/image" Target="../media/image9.png"/><Relationship Id="rId9" Type="http://schemas.openxmlformats.org/officeDocument/2006/relationships/hyperlink" Target="https://plenainclusionmadrid.org/recursos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hyperlink" Target="https://plenainclusionmadrid.org/convocatorias/apoyos-respiro-familiar/" TargetMode="External"/><Relationship Id="rId4" Type="http://schemas.openxmlformats.org/officeDocument/2006/relationships/image" Target="../media/image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hyperlink" Target="https://www.plenainclusion.org/discapacidad-intelectual/ambito/capacidad-juridica/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stiona7.madrid.org/CTAC_CITA/OFIREG" TargetMode="External"/><Relationship Id="rId5" Type="http://schemas.openxmlformats.org/officeDocument/2006/relationships/hyperlink" Target="https://www.comunidad.madrid/servicios/asuntos-sociales/tutela-adultos" TargetMode="External"/><Relationship Id="rId4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mlye5nY1Aus&amp;ab_channel=FederacionAutismoMadrid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ede.agenciatributaria.gob.es/Sede/ciudadanos-familias-personas-discapacidad/patrimonios-protegidos-prevision-social-personas-discapacidad.html" TargetMode="External"/><Relationship Id="rId5" Type="http://schemas.openxmlformats.org/officeDocument/2006/relationships/hyperlink" Target="https://www.boe.es/buscar/doc.php?id=BOE-A-2003-21053&amp;:~:text=El%20objeto%20de%20esta%20ley,la%20satisfacci%C3%B3n%20de%20las%20necesidades" TargetMode="External"/><Relationship Id="rId4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19.png"/><Relationship Id="rId4" Type="http://schemas.openxmlformats.org/officeDocument/2006/relationships/hyperlink" Target="https://www.educa2.madrid.org/web/centro.eoep.alteracionesdesarrollo.madrid/servicios-de-apoyo-a-la-familia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rid.es/portales/munimadrid/es/Inicio/Servicios-sociales-y-salud/Direcciones-y-telefonos/Centro-de-Servicios-Sociales-Yebenes/?vgnextfmt=default&amp;vgnextoid=b26c66051361c010VgnVCM1000000b205a0aRCRD&amp;vgnextchannel=2bc2c8eb248fe410VgnVCM1000000b205a0aRCRD" TargetMode="External"/><Relationship Id="rId2" Type="http://schemas.openxmlformats.org/officeDocument/2006/relationships/hyperlink" Target="https://www.madrid.es/portales/munimadrid/es/Inicio/Servicios-sociales-y-salud/Servicios-sociales/Centro-de-Servicios-Sociales-Gallur/?vgnextfmt=default&amp;vgnextoid=a07a66051361c010VgnVCM1000000b205a0aRCRD&amp;vgnextchannel=70e4c8eb248fe410VgnVCM1000000b205a0aRCRD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drid.es/portales/munimadrid/es/Inicio/Servicios-sociales-y-salud/Servicios-sociales/Centro-de-Servicios-Sociales-Fuerte-de-Navidad/?vgnextfmt=default&amp;vgnextoid=ff96857d40ef3310VgnVCM1000000b205a0aRCRD&amp;vgnextchannel=70e4c8eb248fe410VgnVCM1000000b205a0aRCRD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adrid.es/portales/munimadrid/es/Inicio/El-Ayuntamiento/Contacto/Directorio-municipal/Juntas-de-distrito/Junta-Municipal-del-Distrito-de-Latina/?vgnextfmt=default&amp;vgnextoid=3a4f0a47f441f010VgnVCM2000000c205a0aRCRD&amp;vgnextchannel=9c93ecd35f2f6310VgnVCM1000000b205a0aRCRD" TargetMode="External"/><Relationship Id="rId4" Type="http://schemas.openxmlformats.org/officeDocument/2006/relationships/hyperlink" Target="https://www.madrid.es/portales/munimadrid/es/Inicio/El-Ayuntamiento/Arganzuela/Direcciones-y-telefonos/Centro-de-Apoyo-a-las-Familias-CAF-7/?vgnextfmt=default&amp;vgnextoid=50eafd6c2ce86210VgnVCM1000000b205a0aRCRD&amp;vgnextchannel=fbf1283017e28010VgnVCM100000dc0ca8c0RCRD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drid.es/portales/munimadrid/es/Inicio/El-Ayuntamiento/Arganzuela/Direcciones-y-telefonos/Centro-de-Apoyo-a-las-Familias-CAF-7/?vgnextfmt=default&amp;vgnextoid=50eafd6c2ce86210VgnVCM1000000b205a0aRCRD&amp;vgnextchannel=fbf1283017e28010VgnVCM100000dc0ca8c0RCRD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drid.es/portales/munimadrid/es/Inicio/Cultura-ocio-y-deporte/Centro-Sociocultural-El-Greco-Latina-/?vgnextfmt=default&amp;vgnextoid=cae2b3e42751c010VgnVCM2000000c205a0aRCRD&amp;vgnextchannel=7911f073808fe410VgnVCM2000000c205a0aRCRD" TargetMode="External"/><Relationship Id="rId3" Type="http://schemas.openxmlformats.org/officeDocument/2006/relationships/hyperlink" Target="https://www.madrid.es/portales/munimadrid/es/Inicio/Cultura-ocio-y-deporte/Centro-Cultural-Fernando-de-los-Rios-Latina-/?vgnextfmt=default&amp;vgnextoid=3d973d0b5e71c010VgnVCM1000000b205a0aRCRD&amp;vgnextchannel=7911f073808fe410VgnVCM2000000c205a0aRCRD" TargetMode="External"/><Relationship Id="rId7" Type="http://schemas.openxmlformats.org/officeDocument/2006/relationships/hyperlink" Target="https://www.madrid.es/portales/munimadrid/es/Inicio/Cultura-ocio-y-deporte/Centro-Sociocultural-Almirante-Churruca-Latina-/?vgnextfmt=default&amp;vgnextoid=76c43d0b5e71c010VgnVCM1000000b205a0aRCRD&amp;vgnextchannel=7911f073808fe410VgnVCM2000000c205a0aRCRD" TargetMode="External"/><Relationship Id="rId2" Type="http://schemas.openxmlformats.org/officeDocument/2006/relationships/hyperlink" Target="https://www.madrid.es/portales/munimadrid/es/Inicio/Cultura-ocio-y-deporte/Auditorio-y-sala-de-exposiciones-Paco-de-Lucia-Latina-/?vgnextfmt=default&amp;vgnextoid=6089ba61e681c010VgnVCM1000000b205a0aRCRD&amp;vgnextchannel=7911f073808fe410VgnVCM2000000c205a0aRCRD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adrid.es/portales/munimadrid/es/Inicio/Cultura-ocio-y-deporte/Centro-Cultural-Sara-Montiel-Latina-/?vgnextfmt=default&amp;vgnextoid=c957cbf06c81c010VgnVCM1000000b205a0aRCRD&amp;vgnextchannel=7911f073808fe410VgnVCM2000000c205a0aRCRD" TargetMode="External"/><Relationship Id="rId5" Type="http://schemas.openxmlformats.org/officeDocument/2006/relationships/hyperlink" Target="https://www.madrid.es/portales/munimadrid/es/Inicio/Cultura-ocio-y-deporte/Centro-Cultural-Miguel-Hernandez-Latina-/?vgnextfmt=default&amp;vgnextoid=420a1e79ee71c010VgnVCM1000000b205a0aRCRD&amp;vgnextchannel=7911f073808fe410VgnVCM2000000c205a0aRCRD" TargetMode="External"/><Relationship Id="rId10" Type="http://schemas.openxmlformats.org/officeDocument/2006/relationships/hyperlink" Target="https://www.madrid.es/portales/munimadrid/es/Inicio/Cultura-ocio-y-deporte/Centro-Sociocultural-Rosario-de-Acuna-Latina-/?vgnextfmt=default&amp;vgnextoid=2bae598d1351c010VgnVCM1000000b205a0aRCRD&amp;vgnextchannel=7911f073808fe410VgnVCM2000000c205a0aRCRD" TargetMode="External"/><Relationship Id="rId4" Type="http://schemas.openxmlformats.org/officeDocument/2006/relationships/hyperlink" Target="https://www.madrid.es/portales/munimadrid/es/Inicio/Cultura-ocio-y-deporte/Centro-Cultural-Jose-Luis-Sampedro-Latina-/?vgnextfmt=default&amp;vgnextoid=bd3fba61e681c010VgnVCM1000000b205a0aRCRD&amp;vgnextchannel=7911f073808fe410VgnVCM2000000c205a0aRCRD" TargetMode="External"/><Relationship Id="rId9" Type="http://schemas.openxmlformats.org/officeDocument/2006/relationships/hyperlink" Target="https://www.madrid.es/portales/munimadrid/es/Inicio/Cultura-ocio-y-deporte/Centro-Sociocultural-Latina/?vgnextfmt=default&amp;vgnextoid=a4ed8899fc81c010VgnVCM1000000b205a0aRCRD&amp;vgnextchannel=7911f073808fe410VgnVCM2000000c205a0aRCRD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drid.es/portales/munimadrid/es/Inicio/El-Ayuntamiento/Estadistica/Areas-de-informacion-estadistica/Demografia-y-poblacion/Distrito-de-Latina/?vgnextfmt=default&amp;vgnextoid=5f5f4f6d0e5f5110VgnVCM1000000b205a0aRCRD&amp;vgnextchannel=4e77a4f094b74210VgnVCM2000000c205a0aRCRD" TargetMode="Externa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ndacioninstitutosanjose.es/" TargetMode="External"/><Relationship Id="rId3" Type="http://schemas.openxmlformats.org/officeDocument/2006/relationships/hyperlink" Target="mailto:Info@tdahminierva.org" TargetMode="External"/><Relationship Id="rId7" Type="http://schemas.openxmlformats.org/officeDocument/2006/relationships/hyperlink" Target="mailto:info@apaipa.org" TargetMode="External"/><Relationship Id="rId2" Type="http://schemas.openxmlformats.org/officeDocument/2006/relationships/hyperlink" Target="mailto:puzzletea@outlook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apaipalatina@hotmail.es" TargetMode="External"/><Relationship Id="rId5" Type="http://schemas.openxmlformats.org/officeDocument/2006/relationships/hyperlink" Target="http://www.fundacionprominfas.org/" TargetMode="External"/><Relationship Id="rId10" Type="http://schemas.openxmlformats.org/officeDocument/2006/relationships/hyperlink" Target="mailto:azabache_ociotl@yahoo.es" TargetMode="External"/><Relationship Id="rId4" Type="http://schemas.openxmlformats.org/officeDocument/2006/relationships/hyperlink" Target="https://www.tdahminerva.org/" TargetMode="External"/><Relationship Id="rId9" Type="http://schemas.openxmlformats.org/officeDocument/2006/relationships/hyperlink" Target="http://www.debajodelsombrero.org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hyperlink" Target="http://www.educa2.madrid.org/web/centro.eoep.alteracionesdesarrollo.m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hyperlink" Target="https://docs.google.com/forms/d/1IGOlyacRDqgEqPasJaLRt--sGJOdWW48shU2tM1OBLw/edit?pli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hyperlink" Target="http://www.educacionyfp.gob.es/gl/servicios-al-ciudadano/catalogo/estudiantes/becas-ayudas/para-estudiar/primaria-secundaria/necesidad-especifica-apoyo-educativo.html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323588"/>
            <a:ext cx="1743075" cy="779145"/>
          </a:xfrm>
          <a:custGeom>
            <a:avLst/>
            <a:gdLst/>
            <a:ahLst/>
            <a:cxnLst/>
            <a:rect l="l" t="t" r="r" b="b"/>
            <a:pathLst>
              <a:path w="1743075" h="779145">
                <a:moveTo>
                  <a:pt x="1346200" y="0"/>
                </a:moveTo>
                <a:lnTo>
                  <a:pt x="0" y="0"/>
                </a:lnTo>
                <a:lnTo>
                  <a:pt x="0" y="778763"/>
                </a:lnTo>
                <a:lnTo>
                  <a:pt x="1346200" y="778763"/>
                </a:lnTo>
                <a:lnTo>
                  <a:pt x="1355891" y="777956"/>
                </a:lnTo>
                <a:lnTo>
                  <a:pt x="1363821" y="775827"/>
                </a:lnTo>
                <a:lnTo>
                  <a:pt x="1369988" y="772816"/>
                </a:lnTo>
                <a:lnTo>
                  <a:pt x="1374394" y="769366"/>
                </a:lnTo>
                <a:lnTo>
                  <a:pt x="1374394" y="764667"/>
                </a:lnTo>
                <a:lnTo>
                  <a:pt x="1379093" y="764667"/>
                </a:lnTo>
                <a:lnTo>
                  <a:pt x="1735582" y="408178"/>
                </a:lnTo>
                <a:lnTo>
                  <a:pt x="1740868" y="399587"/>
                </a:lnTo>
                <a:lnTo>
                  <a:pt x="1742630" y="388794"/>
                </a:lnTo>
                <a:lnTo>
                  <a:pt x="1740868" y="377120"/>
                </a:lnTo>
                <a:lnTo>
                  <a:pt x="1735582" y="365887"/>
                </a:lnTo>
                <a:lnTo>
                  <a:pt x="1379093" y="14097"/>
                </a:lnTo>
                <a:lnTo>
                  <a:pt x="1379093" y="9398"/>
                </a:lnTo>
                <a:lnTo>
                  <a:pt x="1374394" y="9398"/>
                </a:lnTo>
                <a:lnTo>
                  <a:pt x="1369988" y="5947"/>
                </a:lnTo>
                <a:lnTo>
                  <a:pt x="1363821" y="2936"/>
                </a:lnTo>
                <a:lnTo>
                  <a:pt x="1355891" y="807"/>
                </a:lnTo>
                <a:lnTo>
                  <a:pt x="134620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24683" y="2385060"/>
            <a:ext cx="8734425" cy="2293620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3856354" algn="l"/>
                <a:tab pos="8050530" algn="l"/>
              </a:tabLst>
            </a:pPr>
            <a:r>
              <a:rPr sz="2200" b="1" spc="-155" dirty="0">
                <a:solidFill>
                  <a:srgbClr val="6F2F9F"/>
                </a:solidFill>
                <a:latin typeface="Tahoma"/>
                <a:cs typeface="Tahoma"/>
              </a:rPr>
              <a:t>PRESTACIONES</a:t>
            </a:r>
            <a:r>
              <a:rPr sz="2200" b="1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spc="-70" dirty="0">
                <a:solidFill>
                  <a:srgbClr val="6F2F9F"/>
                </a:solidFill>
                <a:latin typeface="Tahoma"/>
                <a:cs typeface="Tahoma"/>
              </a:rPr>
              <a:t>Y</a:t>
            </a:r>
            <a:r>
              <a:rPr sz="2200" b="1" spc="-2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spc="-175" dirty="0">
                <a:solidFill>
                  <a:srgbClr val="6F2F9F"/>
                </a:solidFill>
                <a:latin typeface="Tahoma"/>
                <a:cs typeface="Tahoma"/>
              </a:rPr>
              <a:t>SERVICIOS	</a:t>
            </a:r>
            <a:r>
              <a:rPr sz="2200" b="1" spc="-65" dirty="0">
                <a:solidFill>
                  <a:srgbClr val="6F2F9F"/>
                </a:solidFill>
                <a:latin typeface="Tahoma"/>
                <a:cs typeface="Tahoma"/>
              </a:rPr>
              <a:t>PARA</a:t>
            </a:r>
            <a:r>
              <a:rPr sz="22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spc="-254" dirty="0">
                <a:solidFill>
                  <a:srgbClr val="6F2F9F"/>
                </a:solidFill>
                <a:latin typeface="Tahoma"/>
                <a:cs typeface="Tahoma"/>
              </a:rPr>
              <a:t>EL</a:t>
            </a:r>
            <a:r>
              <a:rPr sz="22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spc="-15" dirty="0">
                <a:solidFill>
                  <a:srgbClr val="6F2F9F"/>
                </a:solidFill>
                <a:latin typeface="Tahoma"/>
                <a:cs typeface="Tahoma"/>
              </a:rPr>
              <a:t>ALUMNADO</a:t>
            </a:r>
            <a:r>
              <a:rPr sz="22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6F2F9F"/>
                </a:solidFill>
                <a:latin typeface="Tahoma"/>
                <a:cs typeface="Tahoma"/>
              </a:rPr>
              <a:t>CON</a:t>
            </a:r>
            <a:r>
              <a:rPr sz="2200" b="1" spc="-1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spc="-185" dirty="0">
                <a:solidFill>
                  <a:srgbClr val="6F2F9F"/>
                </a:solidFill>
                <a:latin typeface="Tahoma"/>
                <a:cs typeface="Tahoma"/>
              </a:rPr>
              <a:t>TEA	</a:t>
            </a:r>
            <a:r>
              <a:rPr sz="2200" b="1" spc="-70" dirty="0">
                <a:solidFill>
                  <a:srgbClr val="6F2F9F"/>
                </a:solidFill>
                <a:latin typeface="Tahoma"/>
                <a:cs typeface="Tahoma"/>
              </a:rPr>
              <a:t>Y</a:t>
            </a:r>
            <a:endParaRPr sz="2200">
              <a:latin typeface="Tahoma"/>
              <a:cs typeface="Tahoma"/>
            </a:endParaRPr>
          </a:p>
          <a:p>
            <a:pPr marR="424815" algn="ctr">
              <a:lnSpc>
                <a:spcPct val="100000"/>
              </a:lnSpc>
              <a:spcBef>
                <a:spcPts val="540"/>
              </a:spcBef>
            </a:pPr>
            <a:r>
              <a:rPr sz="2200" b="1" spc="-110" dirty="0">
                <a:solidFill>
                  <a:srgbClr val="6F2F9F"/>
                </a:solidFill>
                <a:latin typeface="Tahoma"/>
                <a:cs typeface="Tahoma"/>
              </a:rPr>
              <a:t>SUS</a:t>
            </a:r>
            <a:r>
              <a:rPr sz="2200" b="1" spc="-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200" b="1" spc="-155" dirty="0">
                <a:solidFill>
                  <a:srgbClr val="6F2F9F"/>
                </a:solidFill>
                <a:latin typeface="Tahoma"/>
                <a:cs typeface="Tahoma"/>
              </a:rPr>
              <a:t>FAMILIAS</a:t>
            </a:r>
            <a:endParaRPr sz="2200">
              <a:latin typeface="Tahoma"/>
              <a:cs typeface="Tahoma"/>
            </a:endParaRPr>
          </a:p>
          <a:p>
            <a:pPr marL="1270" algn="ctr">
              <a:lnSpc>
                <a:spcPct val="100000"/>
              </a:lnSpc>
              <a:spcBef>
                <a:spcPts val="530"/>
              </a:spcBef>
            </a:pPr>
            <a:r>
              <a:rPr sz="2200" spc="-20" dirty="0">
                <a:solidFill>
                  <a:srgbClr val="009242"/>
                </a:solidFill>
                <a:latin typeface="Arial Black"/>
                <a:cs typeface="Arial Black"/>
              </a:rPr>
              <a:t>DISTRITO</a:t>
            </a:r>
            <a:r>
              <a:rPr sz="2200" spc="-5" dirty="0">
                <a:solidFill>
                  <a:srgbClr val="009242"/>
                </a:solidFill>
                <a:latin typeface="Arial Black"/>
                <a:cs typeface="Arial Black"/>
              </a:rPr>
              <a:t> </a:t>
            </a:r>
            <a:r>
              <a:rPr sz="2200" spc="-40" dirty="0">
                <a:solidFill>
                  <a:srgbClr val="009242"/>
                </a:solidFill>
                <a:latin typeface="Arial Black"/>
                <a:cs typeface="Arial Black"/>
              </a:rPr>
              <a:t>LATINA</a:t>
            </a:r>
            <a:endParaRPr sz="2200">
              <a:latin typeface="Arial Black"/>
              <a:cs typeface="Arial Black"/>
            </a:endParaRPr>
          </a:p>
          <a:p>
            <a:pPr marL="635" algn="ctr">
              <a:lnSpc>
                <a:spcPct val="100000"/>
              </a:lnSpc>
              <a:spcBef>
                <a:spcPts val="530"/>
              </a:spcBef>
            </a:pPr>
            <a:r>
              <a:rPr sz="2200" b="1" spc="-85" dirty="0">
                <a:solidFill>
                  <a:srgbClr val="424939"/>
                </a:solidFill>
                <a:latin typeface="Tahoma"/>
                <a:cs typeface="Tahoma"/>
              </a:rPr>
              <a:t>Encuent</a:t>
            </a:r>
            <a:r>
              <a:rPr sz="2200" b="1" spc="-60" dirty="0">
                <a:solidFill>
                  <a:srgbClr val="424939"/>
                </a:solidFill>
                <a:latin typeface="Tahoma"/>
                <a:cs typeface="Tahoma"/>
              </a:rPr>
              <a:t>r</a:t>
            </a:r>
            <a:r>
              <a:rPr sz="2200" b="1" spc="45" dirty="0">
                <a:solidFill>
                  <a:srgbClr val="424939"/>
                </a:solidFill>
                <a:latin typeface="Tahoma"/>
                <a:cs typeface="Tahoma"/>
              </a:rPr>
              <a:t>o</a:t>
            </a:r>
            <a:r>
              <a:rPr sz="2200" b="1" spc="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2200" b="1" spc="-75" dirty="0">
                <a:solidFill>
                  <a:srgbClr val="424939"/>
                </a:solidFill>
                <a:latin typeface="Tahoma"/>
                <a:cs typeface="Tahoma"/>
              </a:rPr>
              <a:t>familias</a:t>
            </a:r>
            <a:r>
              <a:rPr sz="2200" b="1" spc="-5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2200" b="1" spc="-175" dirty="0">
                <a:solidFill>
                  <a:srgbClr val="424939"/>
                </a:solidFill>
                <a:latin typeface="Tahoma"/>
                <a:cs typeface="Tahoma"/>
              </a:rPr>
              <a:t>2</a:t>
            </a:r>
            <a:r>
              <a:rPr sz="2200" b="1" spc="-3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2200" b="1" spc="-60" dirty="0">
                <a:solidFill>
                  <a:srgbClr val="424939"/>
                </a:solidFill>
                <a:latin typeface="Tahoma"/>
                <a:cs typeface="Tahoma"/>
              </a:rPr>
              <a:t>ma</a:t>
            </a:r>
            <a:r>
              <a:rPr sz="2200" b="1" spc="-30" dirty="0">
                <a:solidFill>
                  <a:srgbClr val="424939"/>
                </a:solidFill>
                <a:latin typeface="Tahoma"/>
                <a:cs typeface="Tahoma"/>
              </a:rPr>
              <a:t>r</a:t>
            </a:r>
            <a:r>
              <a:rPr sz="2200" b="1" spc="-50" dirty="0">
                <a:solidFill>
                  <a:srgbClr val="424939"/>
                </a:solidFill>
                <a:latin typeface="Tahoma"/>
                <a:cs typeface="Tahoma"/>
              </a:rPr>
              <a:t>zo</a:t>
            </a:r>
            <a:r>
              <a:rPr sz="2200" b="1" spc="-3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2200" b="1" spc="-190" dirty="0">
                <a:solidFill>
                  <a:srgbClr val="424939"/>
                </a:solidFill>
                <a:latin typeface="Tahoma"/>
                <a:cs typeface="Tahoma"/>
              </a:rPr>
              <a:t>2</a:t>
            </a:r>
            <a:r>
              <a:rPr sz="2200" b="1" spc="-180" dirty="0">
                <a:solidFill>
                  <a:srgbClr val="424939"/>
                </a:solidFill>
                <a:latin typeface="Tahoma"/>
                <a:cs typeface="Tahoma"/>
              </a:rPr>
              <a:t>0</a:t>
            </a:r>
            <a:r>
              <a:rPr sz="2200" b="1" spc="-190" dirty="0">
                <a:solidFill>
                  <a:srgbClr val="424939"/>
                </a:solidFill>
                <a:latin typeface="Tahoma"/>
                <a:cs typeface="Tahoma"/>
              </a:rPr>
              <a:t>2</a:t>
            </a:r>
            <a:r>
              <a:rPr sz="2200" b="1" spc="-175" dirty="0">
                <a:solidFill>
                  <a:srgbClr val="424939"/>
                </a:solidFill>
                <a:latin typeface="Tahoma"/>
                <a:cs typeface="Tahoma"/>
              </a:rPr>
              <a:t>3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6554" y="5003288"/>
            <a:ext cx="8132445" cy="152209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900" b="1" spc="-395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sz="1900" b="1" spc="-110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sz="1900" b="1" spc="-165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sz="1900" b="1" spc="-275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900" b="1" spc="-270" dirty="0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sz="1900" b="1" spc="-345" dirty="0">
                <a:solidFill>
                  <a:srgbClr val="001F5F"/>
                </a:solidFill>
                <a:latin typeface="Tahoma"/>
                <a:cs typeface="Tahoma"/>
              </a:rPr>
              <a:t>ina</a:t>
            </a:r>
            <a:r>
              <a:rPr sz="1900" b="1" spc="-18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00" dirty="0">
                <a:solidFill>
                  <a:srgbClr val="001F5F"/>
                </a:solidFill>
                <a:latin typeface="Tahoma"/>
                <a:cs typeface="Tahoma"/>
              </a:rPr>
              <a:t>Br</a:t>
            </a:r>
            <a:r>
              <a:rPr sz="1900" b="1" spc="-320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sz="1900" b="1" spc="-380" dirty="0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sz="1900" b="1" spc="-395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sz="1900" b="1" spc="-1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05" dirty="0">
                <a:solidFill>
                  <a:srgbClr val="001F5F"/>
                </a:solidFill>
                <a:latin typeface="Tahoma"/>
                <a:cs typeface="Tahoma"/>
              </a:rPr>
              <a:t>(</a:t>
            </a:r>
            <a:r>
              <a:rPr sz="1900" b="1" spc="-390" dirty="0">
                <a:solidFill>
                  <a:srgbClr val="001F5F"/>
                </a:solidFill>
                <a:latin typeface="Tahoma"/>
                <a:cs typeface="Tahoma"/>
              </a:rPr>
              <a:t>PTS</a:t>
            </a:r>
            <a:r>
              <a:rPr sz="1900" b="1" spc="-415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sz="1900" b="1" spc="-290" dirty="0">
                <a:solidFill>
                  <a:srgbClr val="001F5F"/>
                </a:solidFill>
                <a:latin typeface="Tahoma"/>
                <a:cs typeface="Tahoma"/>
              </a:rPr>
              <a:t>)</a:t>
            </a:r>
            <a:r>
              <a:rPr sz="1900" b="1" spc="-1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60" dirty="0">
                <a:solidFill>
                  <a:srgbClr val="001F5F"/>
                </a:solidFill>
                <a:latin typeface="Tahoma"/>
                <a:cs typeface="Tahoma"/>
              </a:rPr>
              <a:t>y</a:t>
            </a:r>
            <a:r>
              <a:rPr sz="1900" b="1" spc="-1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05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sz="1900" b="1" spc="-195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sz="1900" b="1" spc="-165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sz="1900" b="1" spc="-275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900" b="1" spc="-270" dirty="0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sz="1900" b="1" spc="-345" dirty="0">
                <a:solidFill>
                  <a:srgbClr val="001F5F"/>
                </a:solidFill>
                <a:latin typeface="Tahoma"/>
                <a:cs typeface="Tahoma"/>
              </a:rPr>
              <a:t>ina</a:t>
            </a:r>
            <a:r>
              <a:rPr sz="1900" b="1" spc="-1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10" dirty="0">
                <a:solidFill>
                  <a:srgbClr val="001F5F"/>
                </a:solidFill>
                <a:latin typeface="Tahoma"/>
                <a:cs typeface="Tahoma"/>
              </a:rPr>
              <a:t>El</a:t>
            </a:r>
            <a:r>
              <a:rPr sz="1900" b="1" spc="-434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sz="1900" b="1" spc="-295" dirty="0">
                <a:solidFill>
                  <a:srgbClr val="001F5F"/>
                </a:solidFill>
                <a:latin typeface="Tahoma"/>
                <a:cs typeface="Tahoma"/>
              </a:rPr>
              <a:t>la</a:t>
            </a:r>
            <a:r>
              <a:rPr sz="1900" b="1" spc="-15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05" dirty="0">
                <a:solidFill>
                  <a:srgbClr val="001F5F"/>
                </a:solidFill>
                <a:latin typeface="Tahoma"/>
                <a:cs typeface="Tahoma"/>
              </a:rPr>
              <a:t>(</a:t>
            </a:r>
            <a:r>
              <a:rPr sz="1900" b="1" spc="-390" dirty="0">
                <a:solidFill>
                  <a:srgbClr val="001F5F"/>
                </a:solidFill>
                <a:latin typeface="Tahoma"/>
                <a:cs typeface="Tahoma"/>
              </a:rPr>
              <a:t>PTS</a:t>
            </a:r>
            <a:r>
              <a:rPr sz="1900" b="1" spc="-415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sz="1900" b="1" spc="-290" dirty="0">
                <a:solidFill>
                  <a:srgbClr val="001F5F"/>
                </a:solidFill>
                <a:latin typeface="Tahoma"/>
                <a:cs typeface="Tahoma"/>
              </a:rPr>
              <a:t>)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900" b="1" spc="-430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sz="1900" b="1" spc="-434" dirty="0">
                <a:solidFill>
                  <a:srgbClr val="001F5F"/>
                </a:solidFill>
                <a:latin typeface="Tahoma"/>
                <a:cs typeface="Tahoma"/>
              </a:rPr>
              <a:t>q</a:t>
            </a:r>
            <a:r>
              <a:rPr sz="1900" b="1" spc="-430" dirty="0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sz="1900" b="1" spc="-345" dirty="0">
                <a:solidFill>
                  <a:srgbClr val="001F5F"/>
                </a:solidFill>
                <a:latin typeface="Tahoma"/>
                <a:cs typeface="Tahoma"/>
              </a:rPr>
              <a:t>ipo</a:t>
            </a:r>
            <a:r>
              <a:rPr sz="1900" b="1" spc="-1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420" dirty="0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sz="1900" b="1" spc="-370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sz="1900" b="1" spc="-1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295" dirty="0">
                <a:solidFill>
                  <a:srgbClr val="001F5F"/>
                </a:solidFill>
                <a:latin typeface="Tahoma"/>
                <a:cs typeface="Tahoma"/>
              </a:rPr>
              <a:t>Alte</a:t>
            </a:r>
            <a:r>
              <a:rPr sz="1900" b="1" spc="-245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sz="1900" b="1" spc="-335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sz="1900" b="1" spc="-310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sz="1900" b="1" spc="-200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sz="1900" b="1" spc="-425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sz="1900" b="1" spc="-380" dirty="0">
                <a:solidFill>
                  <a:srgbClr val="001F5F"/>
                </a:solidFill>
                <a:latin typeface="Tahoma"/>
                <a:cs typeface="Tahoma"/>
              </a:rPr>
              <a:t>ne</a:t>
            </a:r>
            <a:r>
              <a:rPr sz="1900" b="1" spc="-310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900" b="1" spc="-13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409" dirty="0">
                <a:solidFill>
                  <a:srgbClr val="001F5F"/>
                </a:solidFill>
                <a:latin typeface="Tahoma"/>
                <a:cs typeface="Tahoma"/>
              </a:rPr>
              <a:t>G</a:t>
            </a:r>
            <a:r>
              <a:rPr sz="1900" b="1" spc="-229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sz="1900" b="1" spc="-380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sz="1900" b="1" spc="-375" dirty="0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sz="1900" b="1" spc="-305" dirty="0">
                <a:solidFill>
                  <a:srgbClr val="001F5F"/>
                </a:solidFill>
                <a:latin typeface="Tahoma"/>
                <a:cs typeface="Tahoma"/>
              </a:rPr>
              <a:t>es</a:t>
            </a:r>
            <a:r>
              <a:rPr sz="1900" b="1" spc="-1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405" dirty="0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sz="1900" b="1" spc="-200" dirty="0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sz="1900" b="1" spc="-1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900" b="1" spc="-395" dirty="0">
                <a:solidFill>
                  <a:srgbClr val="001F5F"/>
                </a:solidFill>
                <a:latin typeface="Tahoma"/>
                <a:cs typeface="Tahoma"/>
              </a:rPr>
              <a:t>Des</a:t>
            </a:r>
            <a:r>
              <a:rPr sz="1900" b="1" spc="-375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sz="1900" b="1" spc="-110" dirty="0">
                <a:solidFill>
                  <a:srgbClr val="001F5F"/>
                </a:solidFill>
                <a:latin typeface="Tahoma"/>
                <a:cs typeface="Tahoma"/>
              </a:rPr>
              <a:t>rr</a:t>
            </a:r>
            <a:r>
              <a:rPr sz="1900" b="1" spc="-420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sz="1900" b="1" spc="-270" dirty="0">
                <a:solidFill>
                  <a:srgbClr val="001F5F"/>
                </a:solidFill>
                <a:latin typeface="Tahoma"/>
                <a:cs typeface="Tahoma"/>
              </a:rPr>
              <a:t>llo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70000"/>
              </a:lnSpc>
            </a:pPr>
            <a:r>
              <a:rPr sz="19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https:</a:t>
            </a:r>
            <a:r>
              <a:rPr sz="19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//ww</a:t>
            </a:r>
            <a:r>
              <a:rPr sz="19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w.</a:t>
            </a:r>
            <a:r>
              <a:rPr sz="19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educa2.madrid.org/web/centro.eoep.alteracionesdesa </a:t>
            </a:r>
            <a:r>
              <a:rPr sz="1900" spc="-58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900" u="heavy" spc="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rrollo.madrid/familias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93891" y="623316"/>
            <a:ext cx="5486400" cy="11719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1708" y="440436"/>
            <a:ext cx="4454652" cy="144475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43259" y="6501382"/>
            <a:ext cx="838200" cy="2987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DDD9A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3600" spc="-125" dirty="0">
                <a:solidFill>
                  <a:srgbClr val="882C1D"/>
                </a:solidFill>
              </a:rPr>
              <a:t>AYUDAS</a:t>
            </a:r>
            <a:r>
              <a:rPr sz="3600" spc="-85" dirty="0">
                <a:solidFill>
                  <a:srgbClr val="882C1D"/>
                </a:solidFill>
              </a:rPr>
              <a:t> </a:t>
            </a:r>
            <a:r>
              <a:rPr sz="3600" spc="-180" dirty="0">
                <a:solidFill>
                  <a:srgbClr val="882C1D"/>
                </a:solidFill>
              </a:rPr>
              <a:t>Y</a:t>
            </a:r>
            <a:r>
              <a:rPr sz="3600" spc="-75" dirty="0">
                <a:solidFill>
                  <a:srgbClr val="882C1D"/>
                </a:solidFill>
              </a:rPr>
              <a:t> </a:t>
            </a:r>
            <a:r>
              <a:rPr sz="3600" spc="-175" dirty="0">
                <a:solidFill>
                  <a:srgbClr val="882C1D"/>
                </a:solidFill>
              </a:rPr>
              <a:t>CUANTÍA: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2589276" y="2133600"/>
            <a:ext cx="8915400" cy="3778250"/>
          </a:xfrm>
          <a:custGeom>
            <a:avLst/>
            <a:gdLst/>
            <a:ahLst/>
            <a:cxnLst/>
            <a:rect l="l" t="t" r="r" b="b"/>
            <a:pathLst>
              <a:path w="8915400" h="3778250">
                <a:moveTo>
                  <a:pt x="8915400" y="0"/>
                </a:moveTo>
                <a:lnTo>
                  <a:pt x="0" y="0"/>
                </a:lnTo>
                <a:lnTo>
                  <a:pt x="0" y="3777996"/>
                </a:lnTo>
                <a:lnTo>
                  <a:pt x="8915400" y="3777996"/>
                </a:lnTo>
                <a:lnTo>
                  <a:pt x="8915400" y="0"/>
                </a:lnTo>
                <a:close/>
              </a:path>
            </a:pathLst>
          </a:custGeom>
          <a:solidFill>
            <a:srgbClr val="F0E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68270" y="2438527"/>
            <a:ext cx="8622030" cy="325564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25" dirty="0">
                <a:solidFill>
                  <a:srgbClr val="404040"/>
                </a:solidFill>
                <a:latin typeface="Tahoma"/>
                <a:cs typeface="Tahoma"/>
              </a:rPr>
              <a:t>Comedor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escolar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Hasta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404040"/>
                </a:solidFill>
                <a:latin typeface="Tahoma"/>
                <a:cs typeface="Tahoma"/>
              </a:rPr>
              <a:t>574,0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euros.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0" dirty="0">
                <a:solidFill>
                  <a:srgbClr val="404040"/>
                </a:solidFill>
                <a:latin typeface="Tahoma"/>
                <a:cs typeface="Tahoma"/>
              </a:rPr>
              <a:t>Libros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404040"/>
                </a:solidFill>
                <a:latin typeface="Tahoma"/>
                <a:cs typeface="Tahoma"/>
              </a:rPr>
              <a:t>material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ahoma"/>
                <a:cs typeface="Tahoma"/>
              </a:rPr>
              <a:t>didáctico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Hasta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404040"/>
                </a:solidFill>
                <a:latin typeface="Tahoma"/>
                <a:cs typeface="Tahoma"/>
              </a:rPr>
              <a:t>105,0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8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euro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90" dirty="0">
                <a:solidFill>
                  <a:srgbClr val="404040"/>
                </a:solidFill>
                <a:latin typeface="Tahoma"/>
                <a:cs typeface="Tahoma"/>
              </a:rPr>
              <a:t>Transporte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404040"/>
                </a:solidFill>
                <a:latin typeface="Tahoma"/>
                <a:cs typeface="Tahoma"/>
              </a:rPr>
              <a:t>interurbano: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 Hasta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404040"/>
                </a:solidFill>
                <a:latin typeface="Tahoma"/>
                <a:cs typeface="Tahoma"/>
              </a:rPr>
              <a:t>617,0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8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euros.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90" dirty="0">
                <a:solidFill>
                  <a:srgbClr val="404040"/>
                </a:solidFill>
                <a:latin typeface="Tahoma"/>
                <a:cs typeface="Tahoma"/>
              </a:rPr>
              <a:t>Transporte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 urbano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Hasta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404040"/>
                </a:solidFill>
                <a:latin typeface="Tahoma"/>
                <a:cs typeface="Tahoma"/>
              </a:rPr>
              <a:t>308,0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euro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15" dirty="0">
                <a:solidFill>
                  <a:srgbClr val="404040"/>
                </a:solidFill>
                <a:latin typeface="Tahoma"/>
                <a:cs typeface="Tahoma"/>
              </a:rPr>
              <a:t>Reeducación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60" dirty="0">
                <a:solidFill>
                  <a:srgbClr val="404040"/>
                </a:solidFill>
                <a:latin typeface="Tahoma"/>
                <a:cs typeface="Tahoma"/>
              </a:rPr>
              <a:t>pedagógica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4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lenguaje: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Hasta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404040"/>
                </a:solidFill>
                <a:latin typeface="Tahoma"/>
                <a:cs typeface="Tahoma"/>
              </a:rPr>
              <a:t>913,00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euros.</a:t>
            </a:r>
            <a:endParaRPr sz="18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spcBef>
                <a:spcPts val="995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10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subsidios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podrán </a:t>
            </a:r>
            <a:r>
              <a:rPr sz="1800" spc="160" dirty="0">
                <a:solidFill>
                  <a:srgbClr val="404040"/>
                </a:solidFill>
                <a:latin typeface="Tahoma"/>
                <a:cs typeface="Tahoma"/>
              </a:rPr>
              <a:t>concederse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únicamente </a:t>
            </a:r>
            <a:r>
              <a:rPr sz="1800" spc="17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800" spc="15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800" spc="160" dirty="0">
                <a:solidFill>
                  <a:srgbClr val="404040"/>
                </a:solidFill>
                <a:latin typeface="Tahoma"/>
                <a:cs typeface="Tahoma"/>
              </a:rPr>
              <a:t>conceptos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800" spc="2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404040"/>
                </a:solidFill>
                <a:latin typeface="Tahoma"/>
                <a:cs typeface="Tahoma"/>
              </a:rPr>
              <a:t>transporte 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interurbano </a:t>
            </a:r>
            <a:r>
              <a:rPr sz="1800" b="1" spc="4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urbano 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800" b="1" spc="20" dirty="0">
                <a:solidFill>
                  <a:srgbClr val="404040"/>
                </a:solidFill>
                <a:latin typeface="Tahoma"/>
                <a:cs typeface="Tahoma"/>
              </a:rPr>
              <a:t>comedor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por </a:t>
            </a:r>
            <a:r>
              <a:rPr sz="1800" spc="40" dirty="0">
                <a:solidFill>
                  <a:srgbClr val="404040"/>
                </a:solidFill>
                <a:latin typeface="Tahoma"/>
                <a:cs typeface="Tahoma"/>
              </a:rPr>
              <a:t>las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mismas </a:t>
            </a:r>
            <a:r>
              <a:rPr sz="1800" spc="110" dirty="0">
                <a:solidFill>
                  <a:srgbClr val="404040"/>
                </a:solidFill>
                <a:latin typeface="Tahoma"/>
                <a:cs typeface="Tahoma"/>
              </a:rPr>
              <a:t>cuantías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señaladas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7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404040"/>
                </a:solidFill>
                <a:latin typeface="Tahoma"/>
                <a:cs typeface="Tahoma"/>
              </a:rPr>
              <a:t>éstos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404040"/>
                </a:solidFill>
                <a:latin typeface="Tahoma"/>
                <a:cs typeface="Tahoma"/>
              </a:rPr>
              <a:t>ayudas.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recibir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subsidio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requerirá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ser </a:t>
            </a:r>
            <a:r>
              <a:rPr sz="1800" spc="-5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miembro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C00000"/>
                </a:solidFill>
                <a:latin typeface="Tahoma"/>
                <a:cs typeface="Tahoma"/>
              </a:rPr>
              <a:t>familia</a:t>
            </a:r>
            <a:r>
              <a:rPr sz="1800" b="1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C00000"/>
                </a:solidFill>
                <a:latin typeface="Tahoma"/>
                <a:cs typeface="Tahoma"/>
              </a:rPr>
              <a:t>numerosa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4752" y="6135623"/>
            <a:ext cx="835152" cy="29870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28558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73579" y="521208"/>
            <a:ext cx="8629015" cy="977265"/>
          </a:xfrm>
          <a:prstGeom prst="rect">
            <a:avLst/>
          </a:prstGeom>
          <a:solidFill>
            <a:srgbClr val="DDD9AF"/>
          </a:solidFill>
        </p:spPr>
        <p:txBody>
          <a:bodyPr vert="horz" wrap="square" lIns="0" tIns="711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60"/>
              </a:spcBef>
            </a:pPr>
            <a:r>
              <a:rPr sz="2800" spc="-290" dirty="0">
                <a:solidFill>
                  <a:srgbClr val="882C1D"/>
                </a:solidFill>
              </a:rPr>
              <a:t>REQUISITOS: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6096000" y="1772411"/>
            <a:ext cx="4506595" cy="4089400"/>
          </a:xfrm>
          <a:prstGeom prst="rect">
            <a:avLst/>
          </a:prstGeom>
          <a:solidFill>
            <a:srgbClr val="F0EFE2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Times New Roman"/>
              <a:cs typeface="Times New Roman"/>
            </a:endParaRPr>
          </a:p>
          <a:p>
            <a:pPr marL="92075">
              <a:lnSpc>
                <a:spcPts val="1620"/>
              </a:lnSpc>
              <a:tabLst>
                <a:tab pos="434975" algn="l"/>
              </a:tabLst>
            </a:pPr>
            <a:r>
              <a:rPr sz="15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spc="4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5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70" dirty="0">
                <a:solidFill>
                  <a:srgbClr val="404040"/>
                </a:solidFill>
                <a:latin typeface="Tahoma"/>
                <a:cs typeface="Tahoma"/>
              </a:rPr>
              <a:t>convocan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14" dirty="0">
                <a:solidFill>
                  <a:srgbClr val="404040"/>
                </a:solidFill>
                <a:latin typeface="Tahoma"/>
                <a:cs typeface="Tahoma"/>
              </a:rPr>
              <a:t>anualmente</a:t>
            </a:r>
            <a:r>
              <a:rPr sz="15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60" dirty="0">
                <a:solidFill>
                  <a:srgbClr val="404040"/>
                </a:solidFill>
                <a:latin typeface="Tahoma"/>
                <a:cs typeface="Tahoma"/>
              </a:rPr>
              <a:t>(Julio-Agosto</a:t>
            </a:r>
            <a:r>
              <a:rPr sz="15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-7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endParaRPr sz="1500">
              <a:latin typeface="Tahoma"/>
              <a:cs typeface="Tahoma"/>
            </a:endParaRPr>
          </a:p>
          <a:p>
            <a:pPr marL="434975">
              <a:lnSpc>
                <a:spcPts val="1620"/>
              </a:lnSpc>
            </a:pPr>
            <a:r>
              <a:rPr sz="1500" spc="70" dirty="0">
                <a:solidFill>
                  <a:srgbClr val="404040"/>
                </a:solidFill>
                <a:latin typeface="Tahoma"/>
                <a:cs typeface="Tahoma"/>
              </a:rPr>
              <a:t>Septiembre)</a:t>
            </a:r>
            <a:endParaRPr sz="1500">
              <a:latin typeface="Tahoma"/>
              <a:cs typeface="Tahoma"/>
            </a:endParaRPr>
          </a:p>
          <a:p>
            <a:pPr marL="434975" marR="201930" indent="-342900">
              <a:lnSpc>
                <a:spcPct val="80100"/>
              </a:lnSpc>
              <a:spcBef>
                <a:spcPts val="994"/>
              </a:spcBef>
              <a:tabLst>
                <a:tab pos="434975" algn="l"/>
              </a:tabLst>
            </a:pPr>
            <a:r>
              <a:rPr sz="15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spc="11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500" spc="135" dirty="0">
                <a:solidFill>
                  <a:srgbClr val="404040"/>
                </a:solidFill>
                <a:latin typeface="Tahoma"/>
                <a:cs typeface="Tahoma"/>
              </a:rPr>
              <a:t>alumnado </a:t>
            </a:r>
            <a:r>
              <a:rPr sz="1500" b="1" spc="45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500" b="1" spc="10" dirty="0">
                <a:solidFill>
                  <a:srgbClr val="404040"/>
                </a:solidFill>
                <a:latin typeface="Tahoma"/>
                <a:cs typeface="Tahoma"/>
              </a:rPr>
              <a:t>necesidades </a:t>
            </a:r>
            <a:r>
              <a:rPr sz="15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500" b="1" spc="5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500" b="1" spc="60" dirty="0">
                <a:solidFill>
                  <a:srgbClr val="404040"/>
                </a:solidFill>
                <a:latin typeface="Tahoma"/>
                <a:cs typeface="Tahoma"/>
              </a:rPr>
              <a:t>uc</a:t>
            </a:r>
            <a:r>
              <a:rPr sz="1500" b="1" spc="6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b="1" spc="-18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500" b="1" spc="-10" dirty="0">
                <a:solidFill>
                  <a:srgbClr val="404040"/>
                </a:solidFill>
                <a:latin typeface="Tahoma"/>
                <a:cs typeface="Tahoma"/>
              </a:rPr>
              <a:t>iva</a:t>
            </a:r>
            <a:r>
              <a:rPr sz="1500" b="1" spc="-114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5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es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500" b="1" spc="15" dirty="0">
                <a:solidFill>
                  <a:srgbClr val="404040"/>
                </a:solidFill>
                <a:latin typeface="Tahoma"/>
                <a:cs typeface="Tahoma"/>
              </a:rPr>
              <a:t>ecific</a:t>
            </a:r>
            <a:r>
              <a:rPr sz="1500" b="1" spc="2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b="1" spc="-114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5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-40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5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00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500" spc="229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spc="-3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500" spc="35" dirty="0">
                <a:solidFill>
                  <a:srgbClr val="404040"/>
                </a:solidFill>
                <a:latin typeface="Tahoma"/>
                <a:cs typeface="Tahoma"/>
              </a:rPr>
              <a:t>or</a:t>
            </a:r>
            <a:r>
              <a:rPr sz="1500" spc="229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spc="17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500" spc="18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500" spc="-9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5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404040"/>
                </a:solidFill>
                <a:latin typeface="Tahoma"/>
                <a:cs typeface="Tahoma"/>
              </a:rPr>
              <a:t>po</a:t>
            </a:r>
            <a:r>
              <a:rPr sz="1500" spc="6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60" dirty="0">
                <a:solidFill>
                  <a:srgbClr val="404040"/>
                </a:solidFill>
                <a:latin typeface="Tahoma"/>
                <a:cs typeface="Tahoma"/>
              </a:rPr>
              <a:t>un  </a:t>
            </a:r>
            <a:r>
              <a:rPr sz="1500" spc="85" dirty="0">
                <a:solidFill>
                  <a:srgbClr val="404040"/>
                </a:solidFill>
                <a:latin typeface="Tahoma"/>
                <a:cs typeface="Tahoma"/>
              </a:rPr>
              <a:t>Equipo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6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5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14" dirty="0">
                <a:solidFill>
                  <a:srgbClr val="404040"/>
                </a:solidFill>
                <a:latin typeface="Tahoma"/>
                <a:cs typeface="Tahoma"/>
              </a:rPr>
              <a:t>Departamento</a:t>
            </a:r>
            <a:r>
              <a:rPr sz="15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8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5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85" dirty="0">
                <a:solidFill>
                  <a:srgbClr val="404040"/>
                </a:solidFill>
                <a:latin typeface="Tahoma"/>
                <a:cs typeface="Tahoma"/>
              </a:rPr>
              <a:t>Orientación.</a:t>
            </a:r>
            <a:endParaRPr sz="1500">
              <a:latin typeface="Tahoma"/>
              <a:cs typeface="Tahoma"/>
            </a:endParaRPr>
          </a:p>
          <a:p>
            <a:pPr marL="434975" marR="113664" indent="-342900">
              <a:lnSpc>
                <a:spcPts val="1440"/>
              </a:lnSpc>
              <a:spcBef>
                <a:spcPts val="994"/>
              </a:spcBef>
              <a:tabLst>
                <a:tab pos="434975" algn="l"/>
              </a:tabLst>
            </a:pPr>
            <a:r>
              <a:rPr sz="15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b="1" spc="-85" dirty="0">
                <a:solidFill>
                  <a:srgbClr val="404040"/>
                </a:solidFill>
                <a:latin typeface="Tahoma"/>
                <a:cs typeface="Tahoma"/>
              </a:rPr>
              <a:t>Tener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ahoma"/>
                <a:cs typeface="Tahoma"/>
              </a:rPr>
              <a:t>certificado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404040"/>
                </a:solidFill>
                <a:latin typeface="Tahoma"/>
                <a:cs typeface="Tahoma"/>
              </a:rPr>
              <a:t>discapacidad,</a:t>
            </a:r>
            <a:r>
              <a:rPr sz="15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el </a:t>
            </a:r>
            <a:r>
              <a:rPr sz="1500" b="1" spc="-4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114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500" b="1" spc="13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b="1" spc="-40" dirty="0">
                <a:solidFill>
                  <a:srgbClr val="404040"/>
                </a:solidFill>
                <a:latin typeface="Tahoma"/>
                <a:cs typeface="Tahoma"/>
              </a:rPr>
              <a:t>so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500" b="1" spc="6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9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b="1" spc="-45" dirty="0">
                <a:solidFill>
                  <a:srgbClr val="404040"/>
                </a:solidFill>
                <a:latin typeface="Tahoma"/>
                <a:cs typeface="Tahoma"/>
              </a:rPr>
              <a:t>lu</a:t>
            </a:r>
            <a:r>
              <a:rPr sz="1500" b="1" spc="-10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500" b="1" spc="1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500" b="1" spc="1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b="1" spc="4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500" b="1" spc="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404040"/>
                </a:solidFill>
                <a:latin typeface="Tahoma"/>
                <a:cs typeface="Tahoma"/>
              </a:rPr>
              <a:t>co</a:t>
            </a:r>
            <a:r>
              <a:rPr sz="1500" b="1" spc="5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5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30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500" b="1" spc="-3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500" b="1" spc="-4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500" b="1" spc="-50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5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404040"/>
                </a:solidFill>
                <a:latin typeface="Tahoma"/>
                <a:cs typeface="Tahoma"/>
              </a:rPr>
              <a:t>infor</a:t>
            </a:r>
            <a:r>
              <a:rPr sz="1500" b="1" spc="-14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500" b="1" spc="45" dirty="0">
                <a:solidFill>
                  <a:srgbClr val="404040"/>
                </a:solidFill>
                <a:latin typeface="Tahoma"/>
                <a:cs typeface="Tahoma"/>
              </a:rPr>
              <a:t>e  </a:t>
            </a:r>
            <a:r>
              <a:rPr sz="1500" b="1" spc="30" dirty="0">
                <a:solidFill>
                  <a:srgbClr val="404040"/>
                </a:solidFill>
                <a:latin typeface="Tahoma"/>
                <a:cs typeface="Tahoma"/>
              </a:rPr>
              <a:t>médico</a:t>
            </a:r>
            <a:endParaRPr sz="1500">
              <a:latin typeface="Tahoma"/>
              <a:cs typeface="Tahoma"/>
            </a:endParaRPr>
          </a:p>
          <a:p>
            <a:pPr marL="92075">
              <a:lnSpc>
                <a:spcPts val="1620"/>
              </a:lnSpc>
              <a:spcBef>
                <a:spcPts val="650"/>
              </a:spcBef>
              <a:tabLst>
                <a:tab pos="434975" algn="l"/>
              </a:tabLst>
            </a:pPr>
            <a:r>
              <a:rPr sz="15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spc="65" dirty="0">
                <a:solidFill>
                  <a:srgbClr val="404040"/>
                </a:solidFill>
                <a:latin typeface="Tahoma"/>
                <a:cs typeface="Tahoma"/>
              </a:rPr>
              <a:t>Justificante</a:t>
            </a:r>
            <a:r>
              <a:rPr sz="15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9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5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ahoma"/>
                <a:cs typeface="Tahoma"/>
              </a:rPr>
              <a:t>no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0" dirty="0">
                <a:solidFill>
                  <a:srgbClr val="404040"/>
                </a:solidFill>
                <a:latin typeface="Tahoma"/>
                <a:cs typeface="Tahoma"/>
              </a:rPr>
              <a:t>superar</a:t>
            </a:r>
            <a:r>
              <a:rPr sz="15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500" b="1" spc="-40" dirty="0">
                <a:solidFill>
                  <a:srgbClr val="404040"/>
                </a:solidFill>
                <a:latin typeface="Tahoma"/>
                <a:cs typeface="Tahoma"/>
              </a:rPr>
              <a:t>umbral </a:t>
            </a:r>
            <a:r>
              <a:rPr sz="1500" b="1" spc="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endParaRPr sz="1500">
              <a:latin typeface="Tahoma"/>
              <a:cs typeface="Tahoma"/>
            </a:endParaRPr>
          </a:p>
          <a:p>
            <a:pPr marL="434975">
              <a:lnSpc>
                <a:spcPts val="1620"/>
              </a:lnSpc>
            </a:pPr>
            <a:r>
              <a:rPr sz="1500" b="1" spc="-50" dirty="0">
                <a:solidFill>
                  <a:srgbClr val="404040"/>
                </a:solidFill>
                <a:latin typeface="Tahoma"/>
                <a:cs typeface="Tahoma"/>
              </a:rPr>
              <a:t>ingresos</a:t>
            </a:r>
            <a:endParaRPr sz="1500">
              <a:latin typeface="Tahoma"/>
              <a:cs typeface="Tahoma"/>
            </a:endParaRPr>
          </a:p>
          <a:p>
            <a:pPr marL="434975" marR="217170" indent="-342900">
              <a:lnSpc>
                <a:spcPct val="80000"/>
              </a:lnSpc>
              <a:spcBef>
                <a:spcPts val="994"/>
              </a:spcBef>
              <a:tabLst>
                <a:tab pos="434975" algn="l"/>
              </a:tabLst>
            </a:pPr>
            <a:r>
              <a:rPr sz="15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spc="5" dirty="0">
                <a:solidFill>
                  <a:srgbClr val="404040"/>
                </a:solidFill>
                <a:latin typeface="Tahoma"/>
                <a:cs typeface="Tahoma"/>
              </a:rPr>
              <a:t>Estar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404040"/>
                </a:solidFill>
                <a:latin typeface="Tahoma"/>
                <a:cs typeface="Tahoma"/>
              </a:rPr>
              <a:t>escolarizado</a:t>
            </a:r>
            <a:r>
              <a:rPr sz="15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ahoma"/>
                <a:cs typeface="Tahoma"/>
              </a:rPr>
              <a:t>No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70" dirty="0">
                <a:solidFill>
                  <a:srgbClr val="404040"/>
                </a:solidFill>
                <a:latin typeface="Tahoma"/>
                <a:cs typeface="Tahoma"/>
              </a:rPr>
              <a:t>percibir</a:t>
            </a:r>
            <a:r>
              <a:rPr sz="15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55" dirty="0">
                <a:solidFill>
                  <a:srgbClr val="404040"/>
                </a:solidFill>
                <a:latin typeface="Tahoma"/>
                <a:cs typeface="Tahoma"/>
              </a:rPr>
              <a:t>ayuda</a:t>
            </a:r>
            <a:r>
              <a:rPr sz="15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8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500" spc="-4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60" dirty="0">
                <a:solidFill>
                  <a:srgbClr val="404040"/>
                </a:solidFill>
                <a:latin typeface="Tahoma"/>
                <a:cs typeface="Tahoma"/>
              </a:rPr>
              <a:t>otro</a:t>
            </a:r>
            <a:r>
              <a:rPr sz="15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80" dirty="0">
                <a:solidFill>
                  <a:srgbClr val="404040"/>
                </a:solidFill>
                <a:latin typeface="Tahoma"/>
                <a:cs typeface="Tahoma"/>
              </a:rPr>
              <a:t>organismo</a:t>
            </a:r>
            <a:r>
              <a:rPr sz="15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4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65" dirty="0">
                <a:solidFill>
                  <a:srgbClr val="404040"/>
                </a:solidFill>
                <a:latin typeface="Tahoma"/>
                <a:cs typeface="Tahoma"/>
              </a:rPr>
              <a:t>mismo</a:t>
            </a:r>
            <a:r>
              <a:rPr sz="15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spc="145" dirty="0">
                <a:solidFill>
                  <a:srgbClr val="404040"/>
                </a:solidFill>
                <a:latin typeface="Tahoma"/>
                <a:cs typeface="Tahoma"/>
              </a:rPr>
              <a:t>concepto.</a:t>
            </a:r>
            <a:endParaRPr sz="1500">
              <a:latin typeface="Tahoma"/>
              <a:cs typeface="Tahoma"/>
            </a:endParaRPr>
          </a:p>
          <a:p>
            <a:pPr marL="434975" marR="375285" indent="-342900">
              <a:lnSpc>
                <a:spcPct val="80000"/>
              </a:lnSpc>
              <a:spcBef>
                <a:spcPts val="1010"/>
              </a:spcBef>
              <a:tabLst>
                <a:tab pos="43497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35" dirty="0">
                <a:solidFill>
                  <a:srgbClr val="FF0000"/>
                </a:solidFill>
                <a:latin typeface="Tahoma"/>
                <a:cs typeface="Tahoma"/>
              </a:rPr>
              <a:t>Para</a:t>
            </a:r>
            <a:r>
              <a:rPr sz="1400" b="1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Tahoma"/>
                <a:cs typeface="Tahoma"/>
              </a:rPr>
              <a:t>obtener </a:t>
            </a:r>
            <a:r>
              <a:rPr sz="1400" b="1" spc="-10" dirty="0">
                <a:solidFill>
                  <a:srgbClr val="FF0000"/>
                </a:solidFill>
                <a:latin typeface="Tahoma"/>
                <a:cs typeface="Tahoma"/>
              </a:rPr>
              <a:t>el</a:t>
            </a:r>
            <a:r>
              <a:rPr sz="1400" b="1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0000"/>
                </a:solidFill>
                <a:latin typeface="Tahoma"/>
                <a:cs typeface="Tahoma"/>
              </a:rPr>
              <a:t>subsidio</a:t>
            </a:r>
            <a:r>
              <a:rPr sz="1400" b="1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0000"/>
                </a:solidFill>
                <a:latin typeface="Tahoma"/>
                <a:cs typeface="Tahoma"/>
              </a:rPr>
              <a:t>familias </a:t>
            </a:r>
            <a:r>
              <a:rPr sz="1400" b="1" spc="-30" dirty="0">
                <a:solidFill>
                  <a:srgbClr val="FF0000"/>
                </a:solidFill>
                <a:latin typeface="Tahoma"/>
                <a:cs typeface="Tahoma"/>
              </a:rPr>
              <a:t>numerosa </a:t>
            </a:r>
            <a:r>
              <a:rPr sz="1400" b="1" spc="-3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Tahoma"/>
                <a:cs typeface="Tahoma"/>
              </a:rPr>
              <a:t>(comedor/ </a:t>
            </a:r>
            <a:r>
              <a:rPr sz="1400" b="1" spc="-65" dirty="0">
                <a:solidFill>
                  <a:srgbClr val="FF0000"/>
                </a:solidFill>
                <a:latin typeface="Tahoma"/>
                <a:cs typeface="Tahoma"/>
              </a:rPr>
              <a:t>transporte)</a:t>
            </a:r>
            <a:r>
              <a:rPr sz="1400" b="1" spc="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0000"/>
                </a:solidFill>
                <a:latin typeface="Tahoma"/>
                <a:cs typeface="Tahoma"/>
              </a:rPr>
              <a:t>será</a:t>
            </a:r>
            <a:r>
              <a:rPr sz="1400" b="1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Tahoma"/>
                <a:cs typeface="Tahoma"/>
              </a:rPr>
              <a:t>necesario</a:t>
            </a:r>
            <a:r>
              <a:rPr sz="1400" b="1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0000"/>
                </a:solidFill>
                <a:latin typeface="Tahoma"/>
                <a:cs typeface="Tahoma"/>
              </a:rPr>
              <a:t>ser </a:t>
            </a:r>
            <a:r>
              <a:rPr sz="1400" b="1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0000"/>
                </a:solidFill>
                <a:latin typeface="Tahoma"/>
                <a:cs typeface="Tahoma"/>
              </a:rPr>
              <a:t>familia</a:t>
            </a:r>
            <a:r>
              <a:rPr sz="1400" b="1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Tahoma"/>
                <a:cs typeface="Tahoma"/>
              </a:rPr>
              <a:t>numerosa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6611" y="1772411"/>
            <a:ext cx="4506595" cy="3779520"/>
          </a:xfrm>
          <a:custGeom>
            <a:avLst/>
            <a:gdLst/>
            <a:ahLst/>
            <a:cxnLst/>
            <a:rect l="l" t="t" r="r" b="b"/>
            <a:pathLst>
              <a:path w="4506595" h="3779520">
                <a:moveTo>
                  <a:pt x="4506468" y="0"/>
                </a:moveTo>
                <a:lnTo>
                  <a:pt x="0" y="0"/>
                </a:lnTo>
                <a:lnTo>
                  <a:pt x="0" y="3779520"/>
                </a:lnTo>
                <a:lnTo>
                  <a:pt x="4506468" y="3779520"/>
                </a:lnTo>
                <a:lnTo>
                  <a:pt x="4506468" y="0"/>
                </a:lnTo>
                <a:close/>
              </a:path>
            </a:pathLst>
          </a:custGeom>
          <a:solidFill>
            <a:srgbClr val="F0E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78356" y="1803273"/>
            <a:ext cx="39725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70" dirty="0">
                <a:solidFill>
                  <a:srgbClr val="404040"/>
                </a:solidFill>
                <a:latin typeface="Tahoma"/>
                <a:cs typeface="Tahoma"/>
              </a:rPr>
              <a:t>REQUI</a:t>
            </a:r>
            <a:r>
              <a:rPr sz="1600" b="1" spc="-16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600" b="1" spc="-180" dirty="0">
                <a:solidFill>
                  <a:srgbClr val="404040"/>
                </a:solidFill>
                <a:latin typeface="Tahoma"/>
                <a:cs typeface="Tahoma"/>
              </a:rPr>
              <a:t>ITOS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ECONÓM</a:t>
            </a:r>
            <a:r>
              <a:rPr sz="1600" b="1" spc="-75" dirty="0">
                <a:solidFill>
                  <a:srgbClr val="404040"/>
                </a:solidFill>
                <a:latin typeface="Tahoma"/>
                <a:cs typeface="Tahoma"/>
              </a:rPr>
              <a:t>ICOS: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404040"/>
                </a:solidFill>
                <a:latin typeface="Tahoma"/>
                <a:cs typeface="Tahoma"/>
              </a:rPr>
              <a:t>Umb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ale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renta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patrimonio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404040"/>
                </a:solidFill>
                <a:latin typeface="Tahoma"/>
                <a:cs typeface="Tahoma"/>
              </a:rPr>
              <a:t>familiar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8356" y="2289962"/>
            <a:ext cx="2407285" cy="299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52100"/>
              </a:lnSpc>
              <a:spcBef>
                <a:spcPts val="100"/>
              </a:spcBef>
            </a:pP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6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un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miembro: </a:t>
            </a:r>
            <a:r>
              <a:rPr sz="1600" spc="-4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3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4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5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6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7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miembros: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1886" y="2289962"/>
            <a:ext cx="1495425" cy="299212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9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05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euros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8739" y="6019800"/>
            <a:ext cx="835152" cy="2987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668270" y="6228558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86120" y="617982"/>
            <a:ext cx="21291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C00000"/>
                </a:solidFill>
                <a:latin typeface="Calibri"/>
                <a:cs typeface="Calibri"/>
              </a:rPr>
              <a:t>ÁMBI</a:t>
            </a:r>
            <a:r>
              <a:rPr sz="4800" spc="-13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4800" dirty="0">
                <a:solidFill>
                  <a:srgbClr val="C00000"/>
                </a:solidFill>
                <a:latin typeface="Calibri"/>
                <a:cs typeface="Calibri"/>
              </a:rPr>
              <a:t>O  SOCIAL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7379" y="2592323"/>
            <a:ext cx="5276215" cy="3312160"/>
          </a:xfrm>
          <a:prstGeom prst="rect">
            <a:avLst/>
          </a:prstGeom>
          <a:solidFill>
            <a:srgbClr val="F0EFE2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840"/>
              </a:lnSpc>
            </a:pPr>
            <a:r>
              <a:rPr sz="2600" b="1" spc="-135" dirty="0">
                <a:solidFill>
                  <a:srgbClr val="979149"/>
                </a:solidFill>
                <a:latin typeface="Tahoma"/>
                <a:cs typeface="Tahoma"/>
              </a:rPr>
              <a:t>P</a:t>
            </a:r>
            <a:r>
              <a:rPr sz="2600" b="1" spc="-160" dirty="0">
                <a:solidFill>
                  <a:srgbClr val="979149"/>
                </a:solidFill>
                <a:latin typeface="Tahoma"/>
                <a:cs typeface="Tahoma"/>
              </a:rPr>
              <a:t>R</a:t>
            </a:r>
            <a:r>
              <a:rPr sz="2600" b="1" spc="-180" dirty="0">
                <a:solidFill>
                  <a:srgbClr val="979149"/>
                </a:solidFill>
                <a:latin typeface="Tahoma"/>
                <a:cs typeface="Tahoma"/>
              </a:rPr>
              <a:t>ESTACIONES</a:t>
            </a:r>
            <a:r>
              <a:rPr sz="2600" b="1" spc="-90" dirty="0">
                <a:solidFill>
                  <a:srgbClr val="979149"/>
                </a:solidFill>
                <a:latin typeface="Tahoma"/>
                <a:cs typeface="Tahoma"/>
              </a:rPr>
              <a:t> </a:t>
            </a:r>
            <a:r>
              <a:rPr sz="2600" b="1" spc="-434" dirty="0">
                <a:solidFill>
                  <a:srgbClr val="979149"/>
                </a:solidFill>
                <a:latin typeface="Tahoma"/>
                <a:cs typeface="Tahoma"/>
              </a:rPr>
              <a:t>Y</a:t>
            </a:r>
            <a:r>
              <a:rPr sz="2600" b="1" spc="-65" dirty="0">
                <a:solidFill>
                  <a:srgbClr val="979149"/>
                </a:solidFill>
                <a:latin typeface="Tahoma"/>
                <a:cs typeface="Tahoma"/>
              </a:rPr>
              <a:t> </a:t>
            </a:r>
            <a:r>
              <a:rPr sz="2600" b="1" spc="-125" dirty="0">
                <a:solidFill>
                  <a:srgbClr val="979149"/>
                </a:solidFill>
                <a:latin typeface="Tahoma"/>
                <a:cs typeface="Tahoma"/>
              </a:rPr>
              <a:t>SER</a:t>
            </a:r>
            <a:r>
              <a:rPr sz="2600" b="1" spc="-140" dirty="0">
                <a:solidFill>
                  <a:srgbClr val="979149"/>
                </a:solidFill>
                <a:latin typeface="Tahoma"/>
                <a:cs typeface="Tahoma"/>
              </a:rPr>
              <a:t>V</a:t>
            </a:r>
            <a:r>
              <a:rPr sz="2600" b="1" spc="-320" dirty="0">
                <a:solidFill>
                  <a:srgbClr val="979149"/>
                </a:solidFill>
                <a:latin typeface="Tahoma"/>
                <a:cs typeface="Tahoma"/>
              </a:rPr>
              <a:t>ICIOS</a:t>
            </a:r>
            <a:endParaRPr sz="26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600"/>
              </a:spcBef>
              <a:tabLst>
                <a:tab pos="434340" algn="l"/>
              </a:tabLst>
            </a:pPr>
            <a:r>
              <a:rPr sz="1700" spc="-18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700" b="1" spc="-85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185" dirty="0">
                <a:solidFill>
                  <a:srgbClr val="00AF50"/>
                </a:solidFill>
                <a:latin typeface="Tahoma"/>
                <a:cs typeface="Tahoma"/>
              </a:rPr>
              <a:t>CONOCIMI</a:t>
            </a:r>
            <a:r>
              <a:rPr sz="1700" b="1" spc="-18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195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1700" b="1" spc="-160" dirty="0">
                <a:solidFill>
                  <a:srgbClr val="00AF50"/>
                </a:solidFill>
                <a:latin typeface="Tahoma"/>
                <a:cs typeface="Tahoma"/>
              </a:rPr>
              <a:t>T</a:t>
            </a:r>
            <a:r>
              <a:rPr sz="1700" b="1" spc="-210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1700" b="1" spc="-7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D</a:t>
            </a:r>
            <a:r>
              <a:rPr sz="1700" b="1" spc="-9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9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00AF50"/>
                </a:solidFill>
                <a:latin typeface="Tahoma"/>
                <a:cs typeface="Tahoma"/>
              </a:rPr>
              <a:t>DI</a:t>
            </a:r>
            <a:r>
              <a:rPr sz="1700" b="1" spc="-200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125" dirty="0">
                <a:solidFill>
                  <a:srgbClr val="00AF50"/>
                </a:solidFill>
                <a:latin typeface="Tahoma"/>
                <a:cs typeface="Tahoma"/>
              </a:rPr>
              <a:t>CAPACIDAD</a:t>
            </a:r>
            <a:endParaRPr sz="17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585"/>
              </a:spcBef>
              <a:tabLst>
                <a:tab pos="434340" algn="l"/>
              </a:tabLst>
            </a:pPr>
            <a:r>
              <a:rPr sz="1700" spc="-18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F</a:t>
            </a:r>
            <a:r>
              <a:rPr sz="1700" b="1" spc="-204" dirty="0">
                <a:solidFill>
                  <a:srgbClr val="00AF50"/>
                </a:solidFill>
                <a:latin typeface="Tahoma"/>
                <a:cs typeface="Tahoma"/>
              </a:rPr>
              <a:t>AMIL</a:t>
            </a:r>
            <a:r>
              <a:rPr sz="1700" b="1" spc="-160" dirty="0">
                <a:solidFill>
                  <a:srgbClr val="00AF50"/>
                </a:solidFill>
                <a:latin typeface="Tahoma"/>
                <a:cs typeface="Tahoma"/>
              </a:rPr>
              <a:t>I</a:t>
            </a:r>
            <a:r>
              <a:rPr sz="1700" b="1" spc="-60" dirty="0">
                <a:solidFill>
                  <a:srgbClr val="00AF50"/>
                </a:solidFill>
                <a:latin typeface="Tahoma"/>
                <a:cs typeface="Tahoma"/>
              </a:rPr>
              <a:t>A </a:t>
            </a:r>
            <a:r>
              <a:rPr sz="1700" b="1" spc="-125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1700" b="1" spc="-145" dirty="0">
                <a:solidFill>
                  <a:srgbClr val="00AF50"/>
                </a:solidFill>
                <a:latin typeface="Tahoma"/>
                <a:cs typeface="Tahoma"/>
              </a:rPr>
              <a:t>UMERO</a:t>
            </a:r>
            <a:r>
              <a:rPr sz="1700" b="1" spc="-40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60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endParaRPr sz="17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605"/>
              </a:spcBef>
              <a:tabLst>
                <a:tab pos="434340" algn="l"/>
              </a:tabLst>
            </a:pPr>
            <a:r>
              <a:rPr sz="1700" spc="-18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CENT</a:t>
            </a:r>
            <a:r>
              <a:rPr sz="1700" b="1" spc="-165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700" b="1" spc="-170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1700" b="1" spc="-30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6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D</a:t>
            </a:r>
            <a:r>
              <a:rPr sz="1700" b="1" spc="-9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5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1700" b="1" spc="-145" dirty="0">
                <a:solidFill>
                  <a:srgbClr val="00AF50"/>
                </a:solidFill>
                <a:latin typeface="Tahoma"/>
                <a:cs typeface="Tahoma"/>
              </a:rPr>
              <a:t>T</a:t>
            </a:r>
            <a:r>
              <a:rPr sz="1700" b="1" spc="-155" dirty="0">
                <a:solidFill>
                  <a:srgbClr val="00AF50"/>
                </a:solidFill>
                <a:latin typeface="Tahoma"/>
                <a:cs typeface="Tahoma"/>
              </a:rPr>
              <a:t>ENCION</a:t>
            </a:r>
            <a:r>
              <a:rPr sz="1700" b="1" spc="-7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TEMPRAN</a:t>
            </a:r>
            <a:r>
              <a:rPr sz="1700" b="1" spc="-10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1700" b="1" spc="-7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55" dirty="0">
                <a:solidFill>
                  <a:srgbClr val="00AF50"/>
                </a:solidFill>
                <a:latin typeface="Tahoma"/>
                <a:cs typeface="Tahoma"/>
              </a:rPr>
              <a:t>(CAT)</a:t>
            </a:r>
            <a:endParaRPr sz="17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585"/>
              </a:spcBef>
              <a:tabLst>
                <a:tab pos="434340" algn="l"/>
              </a:tabLst>
            </a:pPr>
            <a:r>
              <a:rPr sz="1700" spc="-18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1700" b="1" spc="-85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35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175" dirty="0">
                <a:solidFill>
                  <a:srgbClr val="00AF50"/>
                </a:solidFill>
                <a:latin typeface="Tahoma"/>
                <a:cs typeface="Tahoma"/>
              </a:rPr>
              <a:t>TACIÓ</a:t>
            </a:r>
            <a:r>
              <a:rPr sz="1700" b="1" spc="-204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1700" b="1" spc="-6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1700" b="1" spc="-170" dirty="0">
                <a:solidFill>
                  <a:srgbClr val="00AF50"/>
                </a:solidFill>
                <a:latin typeface="Tahoma"/>
                <a:cs typeface="Tahoma"/>
              </a:rPr>
              <a:t>OR</a:t>
            </a:r>
            <a:r>
              <a:rPr sz="1700" b="1" spc="-3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55" dirty="0">
                <a:solidFill>
                  <a:srgbClr val="00AF50"/>
                </a:solidFill>
                <a:latin typeface="Tahoma"/>
                <a:cs typeface="Tahoma"/>
              </a:rPr>
              <a:t>H</a:t>
            </a:r>
            <a:r>
              <a:rPr sz="1700" b="1" spc="-160" dirty="0">
                <a:solidFill>
                  <a:srgbClr val="00AF50"/>
                </a:solidFill>
                <a:latin typeface="Tahoma"/>
                <a:cs typeface="Tahoma"/>
              </a:rPr>
              <a:t>IJ</a:t>
            </a:r>
            <a:r>
              <a:rPr sz="1700" b="1" spc="-245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1700" b="1" spc="-30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0" dirty="0">
                <a:solidFill>
                  <a:srgbClr val="00AF50"/>
                </a:solidFill>
                <a:latin typeface="Tahoma"/>
                <a:cs typeface="Tahoma"/>
              </a:rPr>
              <a:t>CARG</a:t>
            </a:r>
            <a:r>
              <a:rPr sz="1700" b="1" spc="-210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endParaRPr sz="1700">
              <a:latin typeface="Tahoma"/>
              <a:cs typeface="Tahoma"/>
            </a:endParaRPr>
          </a:p>
          <a:p>
            <a:pPr marL="434340" marR="589280" indent="-343535">
              <a:lnSpc>
                <a:spcPts val="1630"/>
              </a:lnSpc>
              <a:spcBef>
                <a:spcPts val="985"/>
              </a:spcBef>
              <a:tabLst>
                <a:tab pos="434340" algn="l"/>
              </a:tabLst>
            </a:pPr>
            <a:r>
              <a:rPr sz="17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700" b="1" spc="-135" dirty="0">
                <a:solidFill>
                  <a:srgbClr val="00AF50"/>
                </a:solidFill>
                <a:latin typeface="Tahoma"/>
                <a:cs typeface="Tahoma"/>
              </a:rPr>
              <a:t>PRESTACIÓN</a:t>
            </a:r>
            <a:r>
              <a:rPr sz="1700" b="1" spc="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35" dirty="0">
                <a:solidFill>
                  <a:srgbClr val="00AF50"/>
                </a:solidFill>
                <a:latin typeface="Tahoma"/>
                <a:cs typeface="Tahoma"/>
              </a:rPr>
              <a:t>POR</a:t>
            </a:r>
            <a:r>
              <a:rPr sz="1700" b="1" spc="-2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80" dirty="0">
                <a:solidFill>
                  <a:srgbClr val="00AF50"/>
                </a:solidFill>
                <a:latin typeface="Tahoma"/>
                <a:cs typeface="Tahoma"/>
              </a:rPr>
              <a:t>HIJO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40" dirty="0">
                <a:solidFill>
                  <a:srgbClr val="00AF50"/>
                </a:solidFill>
                <a:latin typeface="Tahoma"/>
                <a:cs typeface="Tahoma"/>
              </a:rPr>
              <a:t>CON</a:t>
            </a:r>
            <a:r>
              <a:rPr sz="1700" b="1" spc="-4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00" dirty="0">
                <a:solidFill>
                  <a:srgbClr val="00AF50"/>
                </a:solidFill>
                <a:latin typeface="Tahoma"/>
                <a:cs typeface="Tahoma"/>
              </a:rPr>
              <a:t>ENFERMEDAD </a:t>
            </a:r>
            <a:r>
              <a:rPr sz="1700" b="1" spc="-484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0" dirty="0">
                <a:solidFill>
                  <a:srgbClr val="00AF50"/>
                </a:solidFill>
                <a:latin typeface="Tahoma"/>
                <a:cs typeface="Tahoma"/>
              </a:rPr>
              <a:t>GRAVE</a:t>
            </a:r>
            <a:endParaRPr sz="1700">
              <a:latin typeface="Tahoma"/>
              <a:cs typeface="Tahoma"/>
            </a:endParaRPr>
          </a:p>
          <a:p>
            <a:pPr marL="434340" marR="355600" indent="-343535">
              <a:lnSpc>
                <a:spcPts val="1630"/>
              </a:lnSpc>
              <a:spcBef>
                <a:spcPts val="1015"/>
              </a:spcBef>
              <a:tabLst>
                <a:tab pos="434340" algn="l"/>
              </a:tabLst>
            </a:pPr>
            <a:r>
              <a:rPr sz="1700" spc="-18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700" b="1" spc="-105" dirty="0">
                <a:solidFill>
                  <a:srgbClr val="00AF50"/>
                </a:solidFill>
                <a:latin typeface="Tahoma"/>
                <a:cs typeface="Tahoma"/>
              </a:rPr>
              <a:t>LE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Y</a:t>
            </a:r>
            <a:r>
              <a:rPr sz="1700" b="1" spc="-5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D</a:t>
            </a:r>
            <a:r>
              <a:rPr sz="1700" b="1" spc="-9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5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1700" b="1" spc="-165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700" b="1" spc="-170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1700" b="1" spc="-220" dirty="0">
                <a:solidFill>
                  <a:srgbClr val="00AF50"/>
                </a:solidFill>
                <a:latin typeface="Tahoma"/>
                <a:cs typeface="Tahoma"/>
              </a:rPr>
              <a:t>M</a:t>
            </a:r>
            <a:r>
              <a:rPr sz="1700" b="1" spc="-180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1700" b="1" spc="-190" dirty="0">
                <a:solidFill>
                  <a:srgbClr val="00AF50"/>
                </a:solidFill>
                <a:latin typeface="Tahoma"/>
                <a:cs typeface="Tahoma"/>
              </a:rPr>
              <a:t>CIÓN</a:t>
            </a:r>
            <a:r>
              <a:rPr sz="1700" b="1" spc="-7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D</a:t>
            </a:r>
            <a:r>
              <a:rPr sz="1700" b="1" spc="-9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6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00AF50"/>
                </a:solidFill>
                <a:latin typeface="Tahoma"/>
                <a:cs typeface="Tahoma"/>
              </a:rPr>
              <a:t>LA</a:t>
            </a:r>
            <a:r>
              <a:rPr sz="1700" b="1" spc="-4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60" dirty="0">
                <a:solidFill>
                  <a:srgbClr val="00AF50"/>
                </a:solidFill>
                <a:latin typeface="Tahoma"/>
                <a:cs typeface="Tahoma"/>
              </a:rPr>
              <a:t>AUTONOMÍA  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1700" b="1" spc="-7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80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700" b="1" spc="-35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100" dirty="0">
                <a:solidFill>
                  <a:srgbClr val="00AF50"/>
                </a:solidFill>
                <a:latin typeface="Tahoma"/>
                <a:cs typeface="Tahoma"/>
              </a:rPr>
              <a:t>ONAL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285" dirty="0">
                <a:solidFill>
                  <a:srgbClr val="00AF50"/>
                </a:solidFill>
                <a:latin typeface="Tahoma"/>
                <a:cs typeface="Tahoma"/>
              </a:rPr>
              <a:t>Y</a:t>
            </a:r>
            <a:r>
              <a:rPr sz="1700" b="1" spc="-4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0" dirty="0">
                <a:solidFill>
                  <a:srgbClr val="00AF50"/>
                </a:solidFill>
                <a:latin typeface="Tahoma"/>
                <a:cs typeface="Tahoma"/>
              </a:rPr>
              <a:t>ATE</a:t>
            </a:r>
            <a:r>
              <a:rPr sz="1700" b="1" spc="-135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1700" b="1" spc="-190" dirty="0">
                <a:solidFill>
                  <a:srgbClr val="00AF50"/>
                </a:solidFill>
                <a:latin typeface="Tahoma"/>
                <a:cs typeface="Tahoma"/>
              </a:rPr>
              <a:t>CIÓN</a:t>
            </a:r>
            <a:r>
              <a:rPr sz="1700" b="1" spc="-7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00AF50"/>
                </a:solidFill>
                <a:latin typeface="Tahoma"/>
                <a:cs typeface="Tahoma"/>
              </a:rPr>
              <a:t>L</a:t>
            </a:r>
            <a:r>
              <a:rPr sz="1700" b="1" spc="-5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4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1700" b="1" spc="-7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80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700" b="1" spc="-35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105" dirty="0">
                <a:solidFill>
                  <a:srgbClr val="00AF50"/>
                </a:solidFill>
                <a:latin typeface="Tahoma"/>
                <a:cs typeface="Tahoma"/>
              </a:rPr>
              <a:t>ONAS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55" dirty="0">
                <a:solidFill>
                  <a:srgbClr val="00AF50"/>
                </a:solidFill>
                <a:latin typeface="Tahoma"/>
                <a:cs typeface="Tahoma"/>
              </a:rPr>
              <a:t>EN  </a:t>
            </a:r>
            <a:r>
              <a:rPr sz="1700" b="1" spc="-35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1700" b="1" spc="-195" dirty="0">
                <a:solidFill>
                  <a:srgbClr val="00AF50"/>
                </a:solidFill>
                <a:latin typeface="Tahoma"/>
                <a:cs typeface="Tahoma"/>
              </a:rPr>
              <a:t>ITUACIÓ</a:t>
            </a:r>
            <a:r>
              <a:rPr sz="1700" b="1" spc="-229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1700" b="1" spc="-7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114" dirty="0">
                <a:solidFill>
                  <a:srgbClr val="00AF50"/>
                </a:solidFill>
                <a:latin typeface="Tahoma"/>
                <a:cs typeface="Tahoma"/>
              </a:rPr>
              <a:t>D</a:t>
            </a:r>
            <a:r>
              <a:rPr sz="1700" b="1" spc="-9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1700" b="1" spc="-4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700" b="1" spc="-95" dirty="0">
                <a:solidFill>
                  <a:srgbClr val="00AF50"/>
                </a:solidFill>
                <a:latin typeface="Tahoma"/>
                <a:cs typeface="Tahoma"/>
              </a:rPr>
              <a:t>DE</a:t>
            </a:r>
            <a:r>
              <a:rPr sz="1700" b="1" spc="-100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1700" b="1" spc="-105" dirty="0">
                <a:solidFill>
                  <a:srgbClr val="00AF50"/>
                </a:solidFill>
                <a:latin typeface="Tahoma"/>
                <a:cs typeface="Tahoma"/>
              </a:rPr>
              <a:t>EN</a:t>
            </a:r>
            <a:r>
              <a:rPr sz="1700" b="1" spc="-120" dirty="0">
                <a:solidFill>
                  <a:srgbClr val="00AF50"/>
                </a:solidFill>
                <a:latin typeface="Tahoma"/>
                <a:cs typeface="Tahoma"/>
              </a:rPr>
              <a:t>D</a:t>
            </a:r>
            <a:r>
              <a:rPr sz="1700" b="1" spc="-130" dirty="0">
                <a:solidFill>
                  <a:srgbClr val="00AF50"/>
                </a:solidFill>
                <a:latin typeface="Tahoma"/>
                <a:cs typeface="Tahoma"/>
              </a:rPr>
              <a:t>ENCIA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3177540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68270" y="4413250"/>
            <a:ext cx="80987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20895" algn="l"/>
              </a:tabLst>
            </a:pPr>
            <a:r>
              <a:rPr sz="4400" b="1" spc="-20" dirty="0">
                <a:solidFill>
                  <a:srgbClr val="999243"/>
                </a:solidFill>
                <a:latin typeface="Calibri"/>
                <a:cs typeface="Calibri"/>
              </a:rPr>
              <a:t>RECONOCIMIENTO	</a:t>
            </a:r>
            <a:r>
              <a:rPr sz="4400" b="1" spc="-45" dirty="0">
                <a:solidFill>
                  <a:srgbClr val="999243"/>
                </a:solidFill>
                <a:latin typeface="Calibri"/>
                <a:cs typeface="Calibri"/>
              </a:rPr>
              <a:t>DISCAPACIDAD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3182" y="6206438"/>
            <a:ext cx="4549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78787"/>
                </a:solidFill>
                <a:latin typeface="Calibri"/>
                <a:cs typeface="Calibri"/>
              </a:rPr>
              <a:t>EQUIPO ESPECIFICO </a:t>
            </a:r>
            <a:r>
              <a:rPr sz="1200" b="1" spc="-10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200" b="1" spc="-2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200" b="1" spc="-2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200" b="1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878787"/>
                </a:solidFill>
                <a:latin typeface="Calibri"/>
                <a:cs typeface="Calibri"/>
              </a:rPr>
              <a:t>DESARROLLO.</a:t>
            </a:r>
            <a:r>
              <a:rPr sz="1200" b="1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878787"/>
                </a:solidFill>
                <a:latin typeface="Calibri"/>
                <a:cs typeface="Calibri"/>
              </a:rPr>
              <a:t>MADRID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92323" y="624840"/>
            <a:ext cx="8912860" cy="754380"/>
          </a:xfrm>
          <a:prstGeom prst="rect">
            <a:avLst/>
          </a:prstGeom>
          <a:solidFill>
            <a:srgbClr val="DFE4DA"/>
          </a:solidFill>
        </p:spPr>
        <p:txBody>
          <a:bodyPr vert="horz" wrap="square" lIns="0" tIns="254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0"/>
              </a:spcBef>
            </a:pPr>
            <a:r>
              <a:rPr sz="2400" b="1" spc="-10" dirty="0">
                <a:solidFill>
                  <a:srgbClr val="999243"/>
                </a:solidFill>
                <a:latin typeface="Calibri"/>
                <a:cs typeface="Calibri"/>
              </a:rPr>
              <a:t>INFORMACIÓN</a:t>
            </a:r>
            <a:r>
              <a:rPr sz="2400" b="1" spc="-1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999243"/>
                </a:solidFill>
                <a:latin typeface="Calibri"/>
                <a:cs typeface="Calibri"/>
              </a:rPr>
              <a:t>PRESTACIONES</a:t>
            </a:r>
            <a:r>
              <a:rPr sz="2400" b="1" spc="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9243"/>
                </a:solidFill>
                <a:latin typeface="Calibri"/>
                <a:cs typeface="Calibri"/>
              </a:rPr>
              <a:t>Y</a:t>
            </a:r>
            <a:r>
              <a:rPr sz="2400" b="1" spc="1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9243"/>
                </a:solidFill>
                <a:latin typeface="Calibri"/>
                <a:cs typeface="Calibri"/>
              </a:rPr>
              <a:t>SERVICIOS</a:t>
            </a:r>
            <a:endParaRPr sz="2400">
              <a:latin typeface="Calibri"/>
              <a:cs typeface="Calibri"/>
            </a:endParaRPr>
          </a:p>
          <a:p>
            <a:pPr marL="92075">
              <a:lnSpc>
                <a:spcPts val="2860"/>
              </a:lnSpc>
            </a:pPr>
            <a:r>
              <a:rPr sz="2400" b="1" spc="-15" dirty="0">
                <a:solidFill>
                  <a:srgbClr val="999243"/>
                </a:solidFill>
                <a:latin typeface="Calibri"/>
                <a:cs typeface="Calibri"/>
              </a:rPr>
              <a:t>COMUNIDAD</a:t>
            </a:r>
            <a:r>
              <a:rPr sz="2400" b="1" spc="-40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9243"/>
                </a:solidFill>
                <a:latin typeface="Calibri"/>
                <a:cs typeface="Calibri"/>
              </a:rPr>
              <a:t>DE</a:t>
            </a:r>
            <a:r>
              <a:rPr sz="2400" b="1" spc="-20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999243"/>
                </a:solidFill>
                <a:latin typeface="Calibri"/>
                <a:cs typeface="Calibri"/>
              </a:rPr>
              <a:t>MADRID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89276" y="1735835"/>
            <a:ext cx="8915400" cy="420166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386189" y="1958594"/>
            <a:ext cx="2038350" cy="57023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112395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885"/>
              </a:spcBef>
            </a:pPr>
            <a:r>
              <a:rPr sz="2800" b="1" spc="-345" dirty="0">
                <a:solidFill>
                  <a:srgbClr val="404040"/>
                </a:solidFill>
                <a:latin typeface="Tahoma"/>
                <a:cs typeface="Tahoma"/>
              </a:rPr>
              <a:t>RE</a:t>
            </a:r>
            <a:r>
              <a:rPr sz="2800" b="1" spc="-33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800" b="1" spc="-160" dirty="0">
                <a:solidFill>
                  <a:srgbClr val="404040"/>
                </a:solidFill>
                <a:latin typeface="Tahoma"/>
                <a:cs typeface="Tahoma"/>
              </a:rPr>
              <a:t>UMEN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68270" y="2872511"/>
            <a:ext cx="8752205" cy="293243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spc="-65" dirty="0">
                <a:solidFill>
                  <a:srgbClr val="666030"/>
                </a:solidFill>
                <a:latin typeface="Tahoma"/>
                <a:cs typeface="Tahoma"/>
              </a:rPr>
              <a:t>INFORMACIÓN</a:t>
            </a:r>
            <a:r>
              <a:rPr sz="1600" b="1" spc="1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rgbClr val="666030"/>
                </a:solidFill>
                <a:latin typeface="Tahoma"/>
                <a:cs typeface="Tahoma"/>
              </a:rPr>
              <a:t>MUY</a:t>
            </a:r>
            <a:r>
              <a:rPr sz="1600" b="1" spc="-2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666030"/>
                </a:solidFill>
                <a:latin typeface="Tahoma"/>
                <a:cs typeface="Tahoma"/>
              </a:rPr>
              <a:t>COMPLETA</a:t>
            </a:r>
            <a:r>
              <a:rPr sz="1600" b="1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85" dirty="0">
                <a:solidFill>
                  <a:srgbClr val="666030"/>
                </a:solidFill>
                <a:latin typeface="Tahoma"/>
                <a:cs typeface="Tahoma"/>
              </a:rPr>
              <a:t>Y</a:t>
            </a:r>
            <a:r>
              <a:rPr sz="1600" b="1" spc="-3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90" dirty="0">
                <a:solidFill>
                  <a:srgbClr val="666030"/>
                </a:solidFill>
                <a:latin typeface="Tahoma"/>
                <a:cs typeface="Tahoma"/>
              </a:rPr>
              <a:t>ACCESIBLE</a:t>
            </a:r>
            <a:r>
              <a:rPr sz="1600" b="1" spc="1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666030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marL="355600" marR="763905" indent="-342900">
              <a:lnSpc>
                <a:spcPts val="1540"/>
              </a:lnSpc>
              <a:spcBef>
                <a:spcPts val="980"/>
              </a:spcBef>
              <a:buClr>
                <a:srgbClr val="E7861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b="1" u="heavy" spc="-180" dirty="0">
                <a:solidFill>
                  <a:srgbClr val="424939"/>
                </a:solidFill>
                <a:uFill>
                  <a:solidFill>
                    <a:srgbClr val="424939"/>
                  </a:solidFill>
                </a:uFill>
                <a:latin typeface="Tahoma"/>
                <a:cs typeface="Tahoma"/>
                <a:hlinkClick r:id="rId6"/>
              </a:rPr>
              <a:t>WEB</a:t>
            </a:r>
            <a:r>
              <a:rPr sz="1600" b="1" u="heavy" spc="-175" dirty="0">
                <a:solidFill>
                  <a:srgbClr val="424939"/>
                </a:solidFill>
                <a:uFill>
                  <a:solidFill>
                    <a:srgbClr val="424939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110" dirty="0">
                <a:solidFill>
                  <a:srgbClr val="424939"/>
                </a:solidFill>
                <a:uFill>
                  <a:solidFill>
                    <a:srgbClr val="424939"/>
                  </a:solidFill>
                </a:uFill>
                <a:latin typeface="Tahoma"/>
                <a:cs typeface="Tahoma"/>
                <a:hlinkClick r:id="rId6"/>
              </a:rPr>
              <a:t>INFORMATIVA:</a:t>
            </a:r>
            <a:r>
              <a:rPr sz="1600" b="1" u="heavy" spc="-105" dirty="0">
                <a:solidFill>
                  <a:srgbClr val="424939"/>
                </a:solidFill>
                <a:uFill>
                  <a:solidFill>
                    <a:srgbClr val="424939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105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”Guía rápida </a:t>
            </a:r>
            <a:r>
              <a:rPr sz="1600" b="1" u="heavy" spc="-60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de </a:t>
            </a:r>
            <a:r>
              <a:rPr sz="1600" b="1" u="heavy" spc="-45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acceso </a:t>
            </a:r>
            <a:r>
              <a:rPr sz="1600" b="1" u="heavy" spc="-20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a </a:t>
            </a:r>
            <a:r>
              <a:rPr sz="1600" b="1" u="heavy" spc="-150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servicios </a:t>
            </a:r>
            <a:r>
              <a:rPr sz="1600" b="1" u="heavy" spc="-120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y </a:t>
            </a:r>
            <a:r>
              <a:rPr sz="1600" b="1" u="heavy" spc="-135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prestaciones </a:t>
            </a:r>
            <a:r>
              <a:rPr sz="1600" b="1" u="heavy" spc="-60" dirty="0">
                <a:solidFill>
                  <a:srgbClr val="C9936E"/>
                </a:solidFill>
                <a:uFill>
                  <a:solidFill>
                    <a:srgbClr val="424939"/>
                  </a:solidFill>
                </a:uFill>
                <a:latin typeface="Verdana"/>
                <a:cs typeface="Verdana"/>
                <a:hlinkClick r:id="rId6"/>
              </a:rPr>
              <a:t>de </a:t>
            </a:r>
            <a:r>
              <a:rPr sz="1600" b="1" spc="-55" dirty="0">
                <a:solidFill>
                  <a:srgbClr val="C9936E"/>
                </a:solidFill>
                <a:latin typeface="Verdana"/>
                <a:cs typeface="Verdana"/>
              </a:rPr>
              <a:t> </a:t>
            </a:r>
            <a:r>
              <a:rPr sz="1600" b="1" u="heavy" spc="-70" dirty="0">
                <a:solidFill>
                  <a:srgbClr val="C9936E"/>
                </a:solidFill>
                <a:uFill>
                  <a:solidFill>
                    <a:srgbClr val="C9936E"/>
                  </a:solidFill>
                </a:uFill>
                <a:latin typeface="Verdana"/>
                <a:cs typeface="Verdana"/>
                <a:hlinkClick r:id="rId6"/>
              </a:rPr>
              <a:t>discapacidad, </a:t>
            </a:r>
            <a:r>
              <a:rPr sz="1600" b="1" u="heavy" spc="-80" dirty="0">
                <a:solidFill>
                  <a:srgbClr val="C9936E"/>
                </a:solidFill>
                <a:uFill>
                  <a:solidFill>
                    <a:srgbClr val="C9936E"/>
                  </a:solidFill>
                </a:uFill>
                <a:latin typeface="Verdana"/>
                <a:cs typeface="Verdana"/>
                <a:hlinkClick r:id="rId6"/>
              </a:rPr>
              <a:t>dependencia </a:t>
            </a:r>
            <a:r>
              <a:rPr sz="1600" b="1" u="heavy" spc="-120" dirty="0">
                <a:solidFill>
                  <a:srgbClr val="C9936E"/>
                </a:solidFill>
                <a:uFill>
                  <a:solidFill>
                    <a:srgbClr val="C9936E"/>
                  </a:solidFill>
                </a:uFill>
                <a:latin typeface="Verdana"/>
                <a:cs typeface="Verdana"/>
                <a:hlinkClick r:id="rId6"/>
              </a:rPr>
              <a:t>y </a:t>
            </a:r>
            <a:r>
              <a:rPr sz="1600" b="1" u="heavy" spc="-110" dirty="0">
                <a:solidFill>
                  <a:srgbClr val="C9936E"/>
                </a:solidFill>
                <a:uFill>
                  <a:solidFill>
                    <a:srgbClr val="C9936E"/>
                  </a:solidFill>
                </a:uFill>
                <a:latin typeface="Verdana"/>
                <a:cs typeface="Verdana"/>
                <a:hlinkClick r:id="rId6"/>
              </a:rPr>
              <a:t>atención </a:t>
            </a:r>
            <a:r>
              <a:rPr sz="1600" b="1" u="heavy" spc="-140" dirty="0">
                <a:solidFill>
                  <a:srgbClr val="C9936E"/>
                </a:solidFill>
                <a:uFill>
                  <a:solidFill>
                    <a:srgbClr val="C9936E"/>
                  </a:solidFill>
                </a:uFill>
                <a:latin typeface="Verdana"/>
                <a:cs typeface="Verdana"/>
                <a:hlinkClick r:id="rId6"/>
              </a:rPr>
              <a:t>temprana”</a:t>
            </a:r>
            <a:r>
              <a:rPr sz="1600" b="1" spc="-135" dirty="0">
                <a:solidFill>
                  <a:srgbClr val="C9936E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C9936E"/>
                </a:solidFill>
                <a:latin typeface="Tahoma"/>
                <a:cs typeface="Tahoma"/>
              </a:rPr>
              <a:t>(Comunidad </a:t>
            </a:r>
            <a:r>
              <a:rPr sz="1600" b="1" spc="55" dirty="0">
                <a:solidFill>
                  <a:srgbClr val="C9936E"/>
                </a:solidFill>
                <a:latin typeface="Tahoma"/>
                <a:cs typeface="Tahoma"/>
              </a:rPr>
              <a:t>de </a:t>
            </a:r>
            <a:r>
              <a:rPr sz="1600" b="1" spc="-30" dirty="0">
                <a:solidFill>
                  <a:srgbClr val="C9936E"/>
                </a:solidFill>
                <a:latin typeface="Tahoma"/>
                <a:cs typeface="Tahoma"/>
              </a:rPr>
              <a:t>Madrid) </a:t>
            </a:r>
            <a:r>
              <a:rPr sz="1600" b="1" spc="-455" dirty="0">
                <a:solidFill>
                  <a:srgbClr val="C9936E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00AF50"/>
                </a:solidFill>
                <a:latin typeface="Tahoma"/>
                <a:cs typeface="Tahoma"/>
              </a:rPr>
              <a:t>(CONSULTAR)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b="1" spc="-55" dirty="0">
                <a:solidFill>
                  <a:srgbClr val="E78612"/>
                </a:solidFill>
                <a:latin typeface="Tahoma"/>
                <a:cs typeface="Tahoma"/>
              </a:rPr>
              <a:t>Información</a:t>
            </a:r>
            <a:r>
              <a:rPr sz="1600" b="1" spc="-5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E78612"/>
                </a:solidFill>
                <a:latin typeface="Tahoma"/>
                <a:cs typeface="Tahoma"/>
              </a:rPr>
              <a:t>general:</a:t>
            </a:r>
            <a:r>
              <a:rPr sz="1600" b="1" spc="-10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C00000"/>
                </a:solidFill>
                <a:latin typeface="Tahoma"/>
                <a:cs typeface="Tahoma"/>
              </a:rPr>
              <a:t>012</a:t>
            </a:r>
            <a:endParaRPr sz="1600">
              <a:latin typeface="Tahoma"/>
              <a:cs typeface="Tahoma"/>
            </a:endParaRPr>
          </a:p>
          <a:p>
            <a:pPr marL="355600" marR="5080" indent="-342900">
              <a:lnSpc>
                <a:spcPts val="1540"/>
              </a:lnSpc>
              <a:spcBef>
                <a:spcPts val="980"/>
              </a:spcBef>
              <a:buClr>
                <a:srgbClr val="E7861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b="1" spc="-120" dirty="0">
                <a:solidFill>
                  <a:srgbClr val="424939"/>
                </a:solidFill>
                <a:latin typeface="Tahoma"/>
                <a:cs typeface="Tahoma"/>
              </a:rPr>
              <a:t>PUNTO</a:t>
            </a:r>
            <a:r>
              <a:rPr sz="1600" b="1" spc="2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24939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424939"/>
                </a:solidFill>
                <a:latin typeface="Tahoma"/>
                <a:cs typeface="Tahoma"/>
              </a:rPr>
              <a:t>INFORMACIÓN</a:t>
            </a:r>
            <a:r>
              <a:rPr sz="1600" b="1" spc="3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85" dirty="0">
                <a:solidFill>
                  <a:srgbClr val="424939"/>
                </a:solidFill>
                <a:latin typeface="Tahoma"/>
                <a:cs typeface="Tahoma"/>
              </a:rPr>
              <a:t>Y</a:t>
            </a:r>
            <a:r>
              <a:rPr sz="1600" b="1" spc="-2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424939"/>
                </a:solidFill>
                <a:latin typeface="Tahoma"/>
                <a:cs typeface="Tahoma"/>
              </a:rPr>
              <a:t>ATENCIÓN</a:t>
            </a:r>
            <a:r>
              <a:rPr sz="1600" b="1" spc="3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424939"/>
                </a:solidFill>
                <a:latin typeface="Tahoma"/>
                <a:cs typeface="Tahoma"/>
              </a:rPr>
              <a:t>AL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24939"/>
                </a:solidFill>
                <a:latin typeface="Tahoma"/>
                <a:cs typeface="Tahoma"/>
              </a:rPr>
              <a:t>CIUDADANO</a:t>
            </a:r>
            <a:r>
              <a:rPr sz="1600" b="1" spc="6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spc="135" dirty="0">
                <a:solidFill>
                  <a:srgbClr val="D12A09"/>
                </a:solidFill>
                <a:latin typeface="Tahoma"/>
                <a:cs typeface="Tahoma"/>
              </a:rPr>
              <a:t>.</a:t>
            </a:r>
            <a:r>
              <a:rPr sz="1600" spc="135" dirty="0">
                <a:latin typeface="Tahoma"/>
                <a:cs typeface="Tahoma"/>
              </a:rPr>
              <a:t>Comunidad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125" dirty="0">
                <a:latin typeface="Tahoma"/>
                <a:cs typeface="Tahoma"/>
              </a:rPr>
              <a:t>Madrid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Punto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 </a:t>
            </a:r>
            <a:r>
              <a:rPr sz="1600" spc="90" dirty="0">
                <a:latin typeface="Tahoma"/>
                <a:cs typeface="Tahoma"/>
              </a:rPr>
              <a:t>información </a:t>
            </a:r>
            <a:r>
              <a:rPr sz="1600" spc="55" dirty="0">
                <a:latin typeface="Tahoma"/>
                <a:cs typeface="Tahoma"/>
              </a:rPr>
              <a:t>y </a:t>
            </a:r>
            <a:r>
              <a:rPr sz="1600" spc="125" dirty="0">
                <a:latin typeface="Tahoma"/>
                <a:cs typeface="Tahoma"/>
              </a:rPr>
              <a:t>atención </a:t>
            </a:r>
            <a:r>
              <a:rPr sz="1600" spc="95" dirty="0">
                <a:latin typeface="Tahoma"/>
                <a:cs typeface="Tahoma"/>
              </a:rPr>
              <a:t>al </a:t>
            </a:r>
            <a:r>
              <a:rPr sz="1600" spc="160" dirty="0">
                <a:latin typeface="Tahoma"/>
                <a:cs typeface="Tahoma"/>
              </a:rPr>
              <a:t>ciudadano </a:t>
            </a:r>
            <a:r>
              <a:rPr sz="1600" spc="195" dirty="0">
                <a:latin typeface="Tahoma"/>
                <a:cs typeface="Tahoma"/>
              </a:rPr>
              <a:t>de </a:t>
            </a:r>
            <a:r>
              <a:rPr sz="1600" spc="105" dirty="0">
                <a:latin typeface="Tahoma"/>
                <a:cs typeface="Tahoma"/>
              </a:rPr>
              <a:t>la </a:t>
            </a:r>
            <a:r>
              <a:rPr sz="1600" spc="85" dirty="0">
                <a:latin typeface="Tahoma"/>
                <a:cs typeface="Tahoma"/>
              </a:rPr>
              <a:t>Consejería </a:t>
            </a:r>
            <a:r>
              <a:rPr sz="1600" spc="195" dirty="0">
                <a:latin typeface="Tahoma"/>
                <a:cs typeface="Tahoma"/>
              </a:rPr>
              <a:t>de </a:t>
            </a:r>
            <a:r>
              <a:rPr sz="1600" spc="60" dirty="0">
                <a:latin typeface="Tahoma"/>
                <a:cs typeface="Tahoma"/>
              </a:rPr>
              <a:t>Políticas Sociales, 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spc="30" dirty="0">
                <a:latin typeface="Tahoma"/>
                <a:cs typeface="Tahoma"/>
              </a:rPr>
              <a:t>Familias,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Igualdad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y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Natalidad</a:t>
            </a:r>
            <a:r>
              <a:rPr sz="1600" b="1" spc="110" dirty="0">
                <a:latin typeface="Tahoma"/>
                <a:cs typeface="Tahoma"/>
              </a:rPr>
              <a:t>.</a:t>
            </a:r>
            <a:r>
              <a:rPr sz="1600" b="1" spc="-5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Dirección: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190" dirty="0">
                <a:latin typeface="Tahoma"/>
                <a:cs typeface="Tahoma"/>
              </a:rPr>
              <a:t>c/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O'Donnell,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5" dirty="0">
                <a:latin typeface="Tahoma"/>
                <a:cs typeface="Tahoma"/>
              </a:rPr>
              <a:t>50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(28009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Madrid).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600" b="1" spc="-45" dirty="0">
                <a:solidFill>
                  <a:srgbClr val="666030"/>
                </a:solidFill>
                <a:latin typeface="Tahoma"/>
                <a:cs typeface="Tahoma"/>
              </a:rPr>
              <a:t>DOCUMENTO</a:t>
            </a:r>
            <a:r>
              <a:rPr sz="1600" b="1" spc="3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105" dirty="0">
                <a:solidFill>
                  <a:srgbClr val="666030"/>
                </a:solidFill>
                <a:latin typeface="Tahoma"/>
                <a:cs typeface="Tahoma"/>
              </a:rPr>
              <a:t>INFORMATIVO</a:t>
            </a:r>
            <a:r>
              <a:rPr sz="1600" b="1" spc="-105" dirty="0">
                <a:solidFill>
                  <a:srgbClr val="E78612"/>
                </a:solidFill>
                <a:latin typeface="Tahoma"/>
                <a:cs typeface="Tahoma"/>
              </a:rPr>
              <a:t>:</a:t>
            </a:r>
            <a:r>
              <a:rPr sz="1600" b="1" spc="120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600" b="1" u="heavy" spc="-6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ahoma"/>
                <a:cs typeface="Tahoma"/>
                <a:hlinkClick r:id="rId7"/>
              </a:rPr>
              <a:t>(DESCARGAR)</a:t>
            </a:r>
            <a:endParaRPr sz="1600">
              <a:latin typeface="Tahoma"/>
              <a:cs typeface="Tahoma"/>
            </a:endParaRPr>
          </a:p>
          <a:p>
            <a:pPr marL="413384">
              <a:lnSpc>
                <a:spcPts val="1730"/>
              </a:lnSpc>
              <a:spcBef>
                <a:spcPts val="610"/>
              </a:spcBef>
            </a:pPr>
            <a:r>
              <a:rPr sz="1600" b="1" u="heavy" spc="-10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“Guía</a:t>
            </a:r>
            <a:r>
              <a:rPr sz="1600" b="1" u="heavy" spc="37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16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informativa</a:t>
            </a:r>
            <a:r>
              <a:rPr sz="1600" b="1" u="heavy" spc="-4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2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a</a:t>
            </a:r>
            <a:r>
              <a:rPr sz="1600" b="1" u="heavy" spc="-9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15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familias</a:t>
            </a:r>
            <a:r>
              <a:rPr sz="1600" b="1" u="heavy" spc="-7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6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de</a:t>
            </a:r>
            <a:r>
              <a:rPr sz="1600" b="1" u="heavy" spc="-9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15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personas</a:t>
            </a:r>
            <a:r>
              <a:rPr sz="1600" b="1" u="heavy" spc="-7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6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con</a:t>
            </a:r>
            <a:r>
              <a:rPr sz="1600" b="1" u="heavy" spc="-8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204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Trastorno</a:t>
            </a:r>
            <a:r>
              <a:rPr sz="1600" b="1" u="heavy" spc="-9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9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del</a:t>
            </a:r>
            <a:r>
              <a:rPr sz="1600" b="1" u="heavy" spc="-9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15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Espectro</a:t>
            </a:r>
            <a:r>
              <a:rPr sz="1600" b="1" u="heavy" spc="-70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600" b="1" u="heavy" spc="-175" dirty="0">
                <a:solidFill>
                  <a:srgbClr val="FFA949"/>
                </a:solidFill>
                <a:uFill>
                  <a:solidFill>
                    <a:srgbClr val="FFA949"/>
                  </a:solidFill>
                </a:uFill>
                <a:latin typeface="Verdana"/>
                <a:cs typeface="Verdana"/>
                <a:hlinkClick r:id="rId7"/>
              </a:rPr>
              <a:t>Autismo”</a:t>
            </a:r>
            <a:endParaRPr sz="1600">
              <a:latin typeface="Verdana"/>
              <a:cs typeface="Verdana"/>
            </a:endParaRPr>
          </a:p>
          <a:p>
            <a:pPr marL="413384">
              <a:lnSpc>
                <a:spcPts val="1730"/>
              </a:lnSpc>
            </a:pPr>
            <a:r>
              <a:rPr sz="1600" b="1" spc="15" dirty="0">
                <a:solidFill>
                  <a:srgbClr val="4D4921"/>
                </a:solidFill>
                <a:latin typeface="Tahoma"/>
                <a:cs typeface="Tahoma"/>
              </a:rPr>
              <a:t>Comunidad</a:t>
            </a:r>
            <a:r>
              <a:rPr sz="1600" b="1" dirty="0">
                <a:solidFill>
                  <a:srgbClr val="4D4921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D4921"/>
                </a:solidFill>
                <a:latin typeface="Tahoma"/>
                <a:cs typeface="Tahoma"/>
              </a:rPr>
              <a:t>de</a:t>
            </a:r>
            <a:r>
              <a:rPr sz="1600" b="1" spc="-15" dirty="0">
                <a:solidFill>
                  <a:srgbClr val="4D4921"/>
                </a:solidFill>
                <a:latin typeface="Tahoma"/>
                <a:cs typeface="Tahoma"/>
              </a:rPr>
              <a:t> Madrid-</a:t>
            </a:r>
            <a:r>
              <a:rPr sz="1600" b="1" spc="-10" dirty="0">
                <a:solidFill>
                  <a:srgbClr val="4D4921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4D4921"/>
                </a:solidFill>
                <a:latin typeface="Tahoma"/>
                <a:cs typeface="Tahoma"/>
              </a:rPr>
              <a:t>Autismo</a:t>
            </a:r>
            <a:r>
              <a:rPr sz="1600" b="1" spc="-30" dirty="0">
                <a:solidFill>
                  <a:srgbClr val="4D4921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D4921"/>
                </a:solidFill>
                <a:latin typeface="Tahoma"/>
                <a:cs typeface="Tahoma"/>
              </a:rPr>
              <a:t>Madrid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14272" y="6138671"/>
            <a:ext cx="835152" cy="29870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712211" y="62730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862965"/>
          </a:xfrm>
          <a:prstGeom prst="rect">
            <a:avLst/>
          </a:prstGeom>
          <a:solidFill>
            <a:srgbClr val="E6E9E3"/>
          </a:solidFill>
        </p:spPr>
        <p:txBody>
          <a:bodyPr vert="horz" wrap="square" lIns="0" tIns="158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25"/>
              </a:spcBef>
              <a:tabLst>
                <a:tab pos="3862070" algn="l"/>
              </a:tabLst>
            </a:pPr>
            <a:r>
              <a:rPr sz="3600" spc="-15" dirty="0">
                <a:solidFill>
                  <a:srgbClr val="999243"/>
                </a:solidFill>
                <a:latin typeface="Calibri"/>
                <a:cs typeface="Calibri"/>
              </a:rPr>
              <a:t>RECONOCIMIENTO	</a:t>
            </a:r>
            <a:r>
              <a:rPr sz="3600" spc="-35" dirty="0">
                <a:solidFill>
                  <a:srgbClr val="999243"/>
                </a:solidFill>
                <a:latin typeface="Calibri"/>
                <a:cs typeface="Calibri"/>
              </a:rPr>
              <a:t>DISCAPACIDAD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9532" y="2520441"/>
            <a:ext cx="8107045" cy="2072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E78612"/>
              </a:buClr>
              <a:buFont typeface="Wingdings"/>
              <a:buChar char=""/>
              <a:tabLst>
                <a:tab pos="355600" algn="l"/>
              </a:tabLst>
            </a:pPr>
            <a:r>
              <a:rPr sz="1800" b="1" spc="-145" dirty="0">
                <a:solidFill>
                  <a:srgbClr val="333333"/>
                </a:solidFill>
                <a:latin typeface="Tahoma"/>
                <a:cs typeface="Tahoma"/>
              </a:rPr>
              <a:t>El</a:t>
            </a:r>
            <a:r>
              <a:rPr sz="1800" b="1" spc="-1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Tahoma"/>
                <a:cs typeface="Tahoma"/>
              </a:rPr>
              <a:t>reconocimiento </a:t>
            </a:r>
            <a:r>
              <a:rPr sz="1800" b="1" spc="65" dirty="0">
                <a:solidFill>
                  <a:srgbClr val="333333"/>
                </a:solidFill>
                <a:latin typeface="Tahoma"/>
                <a:cs typeface="Tahoma"/>
              </a:rPr>
              <a:t>de </a:t>
            </a:r>
            <a:r>
              <a:rPr sz="1800" b="1" spc="-5" dirty="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sz="1800" b="1" spc="45" dirty="0">
                <a:solidFill>
                  <a:srgbClr val="333333"/>
                </a:solidFill>
                <a:latin typeface="Tahoma"/>
                <a:cs typeface="Tahoma"/>
              </a:rPr>
              <a:t>discapacidad </a:t>
            </a:r>
            <a:r>
              <a:rPr sz="1800" b="1" spc="-15" dirty="0">
                <a:solidFill>
                  <a:srgbClr val="333333"/>
                </a:solidFill>
                <a:latin typeface="Tahoma"/>
                <a:cs typeface="Tahoma"/>
              </a:rPr>
              <a:t>corresponde </a:t>
            </a:r>
            <a:r>
              <a:rPr sz="1800" spc="280" dirty="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sz="1800" spc="120" dirty="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sz="1800" b="1" spc="-15" dirty="0">
                <a:solidFill>
                  <a:srgbClr val="6F2F9F"/>
                </a:solidFill>
                <a:latin typeface="Tahoma"/>
                <a:cs typeface="Tahoma"/>
              </a:rPr>
              <a:t>Dirección </a:t>
            </a:r>
            <a:r>
              <a:rPr sz="18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6F2F9F"/>
                </a:solidFill>
                <a:latin typeface="Tahoma"/>
                <a:cs typeface="Tahoma"/>
              </a:rPr>
              <a:t>General </a:t>
            </a:r>
            <a:r>
              <a:rPr sz="1800" b="1" spc="65" dirty="0">
                <a:solidFill>
                  <a:srgbClr val="6F2F9F"/>
                </a:solidFill>
                <a:latin typeface="Tahoma"/>
                <a:cs typeface="Tahoma"/>
              </a:rPr>
              <a:t>de </a:t>
            </a:r>
            <a:r>
              <a:rPr sz="1800" b="1" spc="-5" dirty="0">
                <a:solidFill>
                  <a:srgbClr val="6F2F9F"/>
                </a:solidFill>
                <a:latin typeface="Tahoma"/>
                <a:cs typeface="Tahoma"/>
              </a:rPr>
              <a:t>Atención </a:t>
            </a:r>
            <a:r>
              <a:rPr sz="1800" b="1" spc="110" dirty="0">
                <a:solidFill>
                  <a:srgbClr val="6F2F9F"/>
                </a:solidFill>
                <a:latin typeface="Tahoma"/>
                <a:cs typeface="Tahoma"/>
              </a:rPr>
              <a:t>a </a:t>
            </a:r>
            <a:r>
              <a:rPr sz="1800" b="1" spc="-65" dirty="0">
                <a:solidFill>
                  <a:srgbClr val="6F2F9F"/>
                </a:solidFill>
                <a:latin typeface="Tahoma"/>
                <a:cs typeface="Tahoma"/>
              </a:rPr>
              <a:t>Personas </a:t>
            </a:r>
            <a:r>
              <a:rPr sz="1800" b="1" spc="50" dirty="0">
                <a:solidFill>
                  <a:srgbClr val="6F2F9F"/>
                </a:solidFill>
                <a:latin typeface="Tahoma"/>
                <a:cs typeface="Tahoma"/>
              </a:rPr>
              <a:t>con </a:t>
            </a:r>
            <a:r>
              <a:rPr sz="1800" b="1" spc="30" dirty="0">
                <a:solidFill>
                  <a:srgbClr val="6F2F9F"/>
                </a:solidFill>
                <a:latin typeface="Tahoma"/>
                <a:cs typeface="Tahoma"/>
              </a:rPr>
              <a:t>Discapacidad </a:t>
            </a:r>
            <a:r>
              <a:rPr sz="1800" b="1" spc="65" dirty="0">
                <a:solidFill>
                  <a:srgbClr val="6F2F9F"/>
                </a:solidFill>
                <a:latin typeface="Tahoma"/>
                <a:cs typeface="Tahoma"/>
              </a:rPr>
              <a:t>de </a:t>
            </a:r>
            <a:r>
              <a:rPr sz="1800" b="1" spc="-5" dirty="0">
                <a:solidFill>
                  <a:srgbClr val="6F2F9F"/>
                </a:solidFill>
                <a:latin typeface="Tahoma"/>
                <a:cs typeface="Tahoma"/>
              </a:rPr>
              <a:t>la 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Consejería </a:t>
            </a:r>
            <a:r>
              <a:rPr sz="1800" b="1" spc="-2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800" b="1" spc="-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6F2F9F"/>
                </a:solidFill>
                <a:latin typeface="Tahoma"/>
                <a:cs typeface="Tahoma"/>
              </a:rPr>
              <a:t>Familia,</a:t>
            </a:r>
            <a:r>
              <a:rPr sz="18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6F2F9F"/>
                </a:solidFill>
                <a:latin typeface="Tahoma"/>
                <a:cs typeface="Tahoma"/>
              </a:rPr>
              <a:t>Juventud</a:t>
            </a:r>
            <a:r>
              <a:rPr sz="1800" b="1" spc="-5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6F2F9F"/>
                </a:solidFill>
                <a:latin typeface="Tahoma"/>
                <a:cs typeface="Tahoma"/>
              </a:rPr>
              <a:t>y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6F2F9F"/>
                </a:solidFill>
                <a:latin typeface="Tahoma"/>
                <a:cs typeface="Tahoma"/>
              </a:rPr>
              <a:t>Política</a:t>
            </a:r>
            <a:r>
              <a:rPr sz="18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6F2F9F"/>
                </a:solidFill>
                <a:latin typeface="Tahoma"/>
                <a:cs typeface="Tahoma"/>
              </a:rPr>
              <a:t>Social.</a:t>
            </a:r>
            <a:endParaRPr sz="1800">
              <a:latin typeface="Tahoma"/>
              <a:cs typeface="Tahom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0"/>
              </a:spcBef>
              <a:buClr>
                <a:srgbClr val="E78612"/>
              </a:buClr>
              <a:buFont typeface="Wingdings"/>
              <a:buChar char=""/>
              <a:tabLst>
                <a:tab pos="355600" algn="l"/>
              </a:tabLst>
            </a:pPr>
            <a:r>
              <a:rPr sz="1800" spc="-55" dirty="0">
                <a:solidFill>
                  <a:srgbClr val="333333"/>
                </a:solidFill>
                <a:latin typeface="Tahoma"/>
                <a:cs typeface="Tahoma"/>
              </a:rPr>
              <a:t>El </a:t>
            </a:r>
            <a:r>
              <a:rPr sz="1800" spc="130" dirty="0">
                <a:solidFill>
                  <a:srgbClr val="333333"/>
                </a:solidFill>
                <a:latin typeface="Tahoma"/>
                <a:cs typeface="Tahoma"/>
              </a:rPr>
              <a:t>reconocimiento </a:t>
            </a:r>
            <a:r>
              <a:rPr sz="1800" spc="229" dirty="0">
                <a:solidFill>
                  <a:srgbClr val="333333"/>
                </a:solidFill>
                <a:latin typeface="Tahoma"/>
                <a:cs typeface="Tahoma"/>
              </a:rPr>
              <a:t>de </a:t>
            </a:r>
            <a:r>
              <a:rPr sz="1800" spc="90" dirty="0">
                <a:solidFill>
                  <a:srgbClr val="333333"/>
                </a:solidFill>
                <a:latin typeface="Tahoma"/>
                <a:cs typeface="Tahoma"/>
              </a:rPr>
              <a:t>un </a:t>
            </a:r>
            <a:r>
              <a:rPr sz="1800" spc="160" dirty="0">
                <a:solidFill>
                  <a:srgbClr val="333333"/>
                </a:solidFill>
                <a:latin typeface="Tahoma"/>
                <a:cs typeface="Tahoma"/>
              </a:rPr>
              <a:t>grado </a:t>
            </a:r>
            <a:r>
              <a:rPr sz="1800" spc="229" dirty="0">
                <a:solidFill>
                  <a:srgbClr val="333333"/>
                </a:solidFill>
                <a:latin typeface="Tahoma"/>
                <a:cs typeface="Tahoma"/>
              </a:rPr>
              <a:t>de </a:t>
            </a:r>
            <a:r>
              <a:rPr sz="1800" spc="185" dirty="0">
                <a:solidFill>
                  <a:srgbClr val="333333"/>
                </a:solidFill>
                <a:latin typeface="Tahoma"/>
                <a:cs typeface="Tahoma"/>
              </a:rPr>
              <a:t>discapacidad </a:t>
            </a:r>
            <a:r>
              <a:rPr sz="1800" spc="95" dirty="0">
                <a:solidFill>
                  <a:srgbClr val="333333"/>
                </a:solidFill>
                <a:latin typeface="Tahoma"/>
                <a:cs typeface="Tahoma"/>
              </a:rPr>
              <a:t>igual </a:t>
            </a:r>
            <a:r>
              <a:rPr sz="1800" spc="200" dirty="0">
                <a:solidFill>
                  <a:srgbClr val="333333"/>
                </a:solidFill>
                <a:latin typeface="Tahoma"/>
                <a:cs typeface="Tahoma"/>
              </a:rPr>
              <a:t>o </a:t>
            </a:r>
            <a:r>
              <a:rPr sz="1800" spc="45" dirty="0">
                <a:solidFill>
                  <a:srgbClr val="333333"/>
                </a:solidFill>
                <a:latin typeface="Tahoma"/>
                <a:cs typeface="Tahoma"/>
              </a:rPr>
              <a:t>superior </a:t>
            </a:r>
            <a:r>
              <a:rPr sz="1800" spc="105" dirty="0">
                <a:solidFill>
                  <a:srgbClr val="333333"/>
                </a:solidFill>
                <a:latin typeface="Tahoma"/>
                <a:cs typeface="Tahoma"/>
              </a:rPr>
              <a:t>al </a:t>
            </a:r>
            <a:r>
              <a:rPr sz="1800" spc="-5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-114" dirty="0">
                <a:solidFill>
                  <a:srgbClr val="333333"/>
                </a:solidFill>
                <a:latin typeface="Tahoma"/>
                <a:cs typeface="Tahoma"/>
              </a:rPr>
              <a:t>33% </a:t>
            </a:r>
            <a:r>
              <a:rPr sz="1800" b="1" spc="-55" dirty="0">
                <a:solidFill>
                  <a:srgbClr val="333333"/>
                </a:solidFill>
                <a:latin typeface="Tahoma"/>
                <a:cs typeface="Tahoma"/>
              </a:rPr>
              <a:t>permite </a:t>
            </a:r>
            <a:r>
              <a:rPr sz="1800" b="1" spc="-25" dirty="0">
                <a:solidFill>
                  <a:srgbClr val="333333"/>
                </a:solidFill>
                <a:latin typeface="Tahoma"/>
                <a:cs typeface="Tahoma"/>
              </a:rPr>
              <a:t>ejercer </a:t>
            </a:r>
            <a:r>
              <a:rPr sz="1800" b="1" spc="-70" dirty="0">
                <a:solidFill>
                  <a:srgbClr val="333333"/>
                </a:solidFill>
                <a:latin typeface="Tahoma"/>
                <a:cs typeface="Tahoma"/>
              </a:rPr>
              <a:t>los </a:t>
            </a:r>
            <a:r>
              <a:rPr sz="1800" b="1" dirty="0">
                <a:solidFill>
                  <a:srgbClr val="333333"/>
                </a:solidFill>
                <a:latin typeface="Tahoma"/>
                <a:cs typeface="Tahoma"/>
              </a:rPr>
              <a:t>derechos </a:t>
            </a:r>
            <a:r>
              <a:rPr sz="1800" b="1" spc="15" dirty="0">
                <a:solidFill>
                  <a:srgbClr val="333333"/>
                </a:solidFill>
                <a:latin typeface="Tahoma"/>
                <a:cs typeface="Tahoma"/>
              </a:rPr>
              <a:t>que </a:t>
            </a:r>
            <a:r>
              <a:rPr sz="1800" b="1" spc="-50" dirty="0">
                <a:solidFill>
                  <a:srgbClr val="333333"/>
                </a:solidFill>
                <a:latin typeface="Tahoma"/>
                <a:cs typeface="Tahoma"/>
              </a:rPr>
              <a:t>las </a:t>
            </a:r>
            <a:r>
              <a:rPr sz="1800" b="1" spc="-40" dirty="0">
                <a:solidFill>
                  <a:srgbClr val="333333"/>
                </a:solidFill>
                <a:latin typeface="Tahoma"/>
                <a:cs typeface="Tahoma"/>
              </a:rPr>
              <a:t>personas </a:t>
            </a:r>
            <a:r>
              <a:rPr sz="1800" b="1" spc="50" dirty="0">
                <a:solidFill>
                  <a:srgbClr val="333333"/>
                </a:solidFill>
                <a:latin typeface="Tahoma"/>
                <a:cs typeface="Tahoma"/>
              </a:rPr>
              <a:t>con </a:t>
            </a:r>
            <a:r>
              <a:rPr sz="1800" b="1" spc="40" dirty="0">
                <a:solidFill>
                  <a:srgbClr val="333333"/>
                </a:solidFill>
                <a:latin typeface="Tahoma"/>
                <a:cs typeface="Tahoma"/>
              </a:rPr>
              <a:t>discapacidad </a:t>
            </a:r>
            <a:r>
              <a:rPr sz="1800" b="1" spc="-5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Tahoma"/>
                <a:cs typeface="Tahoma"/>
              </a:rPr>
              <a:t>tienen </a:t>
            </a:r>
            <a:r>
              <a:rPr sz="1800" b="1" spc="5" dirty="0">
                <a:solidFill>
                  <a:srgbClr val="333333"/>
                </a:solidFill>
                <a:latin typeface="Tahoma"/>
                <a:cs typeface="Tahoma"/>
              </a:rPr>
              <a:t>reconocidos </a:t>
            </a:r>
            <a:r>
              <a:rPr sz="1800" b="1" dirty="0">
                <a:solidFill>
                  <a:srgbClr val="333333"/>
                </a:solidFill>
                <a:latin typeface="Tahoma"/>
                <a:cs typeface="Tahoma"/>
              </a:rPr>
              <a:t>en </a:t>
            </a:r>
            <a:r>
              <a:rPr sz="1800" b="1" spc="-25" dirty="0">
                <a:solidFill>
                  <a:srgbClr val="333333"/>
                </a:solidFill>
                <a:latin typeface="Tahoma"/>
                <a:cs typeface="Tahoma"/>
              </a:rPr>
              <a:t>todo </a:t>
            </a:r>
            <a:r>
              <a:rPr sz="1800" b="1" spc="-20" dirty="0">
                <a:solidFill>
                  <a:srgbClr val="333333"/>
                </a:solidFill>
                <a:latin typeface="Tahoma"/>
                <a:cs typeface="Tahoma"/>
              </a:rPr>
              <a:t>el </a:t>
            </a:r>
            <a:r>
              <a:rPr sz="1800" b="1" spc="-110" dirty="0">
                <a:solidFill>
                  <a:srgbClr val="333333"/>
                </a:solidFill>
                <a:latin typeface="Tahoma"/>
                <a:cs typeface="Tahoma"/>
              </a:rPr>
              <a:t>territorio </a:t>
            </a:r>
            <a:r>
              <a:rPr sz="1800" b="1" spc="-10" dirty="0">
                <a:solidFill>
                  <a:srgbClr val="333333"/>
                </a:solidFill>
                <a:latin typeface="Tahoma"/>
                <a:cs typeface="Tahoma"/>
              </a:rPr>
              <a:t>español </a:t>
            </a:r>
            <a:r>
              <a:rPr sz="1800" spc="65" dirty="0">
                <a:solidFill>
                  <a:srgbClr val="333333"/>
                </a:solidFill>
                <a:latin typeface="Tahoma"/>
                <a:cs typeface="Tahoma"/>
              </a:rPr>
              <a:t>y </a:t>
            </a:r>
            <a:r>
              <a:rPr sz="1800" spc="210" dirty="0">
                <a:solidFill>
                  <a:srgbClr val="333333"/>
                </a:solidFill>
                <a:latin typeface="Tahoma"/>
                <a:cs typeface="Tahoma"/>
              </a:rPr>
              <a:t>acceder </a:t>
            </a:r>
            <a:r>
              <a:rPr sz="1800" spc="280" dirty="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sz="1800" spc="25" dirty="0">
                <a:solidFill>
                  <a:srgbClr val="333333"/>
                </a:solidFill>
                <a:latin typeface="Tahoma"/>
                <a:cs typeface="Tahoma"/>
              </a:rPr>
              <a:t>distintos </a:t>
            </a:r>
            <a:r>
              <a:rPr sz="1800" spc="-5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333333"/>
                </a:solidFill>
                <a:latin typeface="Tahoma"/>
                <a:cs typeface="Tahoma"/>
              </a:rPr>
              <a:t>beneficios,</a:t>
            </a:r>
            <a:r>
              <a:rPr sz="1800" spc="-8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333333"/>
                </a:solidFill>
                <a:latin typeface="Tahoma"/>
                <a:cs typeface="Tahoma"/>
              </a:rPr>
              <a:t>prestaciones</a:t>
            </a:r>
            <a:r>
              <a:rPr sz="18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333333"/>
                </a:solidFill>
                <a:latin typeface="Tahoma"/>
                <a:cs typeface="Tahoma"/>
              </a:rPr>
              <a:t>y</a:t>
            </a:r>
            <a:r>
              <a:rPr sz="1800" spc="-6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33333"/>
                </a:solidFill>
                <a:latin typeface="Tahoma"/>
                <a:cs typeface="Tahoma"/>
              </a:rPr>
              <a:t>servicios.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2100" y="6038088"/>
            <a:ext cx="841248" cy="3718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712211" y="62730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E6E9E3"/>
          </a:solidFill>
        </p:spPr>
        <p:txBody>
          <a:bodyPr vert="horz" wrap="square" lIns="0" tIns="381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00"/>
              </a:spcBef>
            </a:pPr>
            <a:r>
              <a:rPr sz="2800" b="1" spc="-105" dirty="0">
                <a:solidFill>
                  <a:srgbClr val="999243"/>
                </a:solidFill>
                <a:latin typeface="Tahoma"/>
                <a:cs typeface="Tahoma"/>
              </a:rPr>
              <a:t>DONDE</a:t>
            </a:r>
            <a:r>
              <a:rPr sz="2800" b="1" spc="-7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2800" b="1" spc="-245" dirty="0">
                <a:solidFill>
                  <a:srgbClr val="999243"/>
                </a:solidFill>
                <a:latin typeface="Tahoma"/>
                <a:cs typeface="Tahoma"/>
              </a:rPr>
              <a:t>SOLICITAR</a:t>
            </a:r>
            <a:endParaRPr sz="2800">
              <a:latin typeface="Tahoma"/>
              <a:cs typeface="Tahoma"/>
            </a:endParaRPr>
          </a:p>
          <a:p>
            <a:pPr marL="98425" algn="ctr">
              <a:lnSpc>
                <a:spcPct val="100000"/>
              </a:lnSpc>
              <a:spcBef>
                <a:spcPts val="5"/>
              </a:spcBef>
            </a:pPr>
            <a:r>
              <a:rPr sz="2800" b="1" spc="-340" dirty="0">
                <a:solidFill>
                  <a:srgbClr val="999243"/>
                </a:solidFill>
                <a:latin typeface="Tahoma"/>
                <a:cs typeface="Tahoma"/>
              </a:rPr>
              <a:t>E</a:t>
            </a:r>
            <a:r>
              <a:rPr sz="2800" b="1" spc="-310" dirty="0">
                <a:solidFill>
                  <a:srgbClr val="999243"/>
                </a:solidFill>
                <a:latin typeface="Tahoma"/>
                <a:cs typeface="Tahoma"/>
              </a:rPr>
              <a:t>L</a:t>
            </a:r>
            <a:r>
              <a:rPr sz="2800" b="1" spc="-4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2800" b="1" spc="-120" dirty="0">
                <a:solidFill>
                  <a:srgbClr val="999243"/>
                </a:solidFill>
                <a:latin typeface="Tahoma"/>
                <a:cs typeface="Tahoma"/>
              </a:rPr>
              <a:t>RECONOCIMIENT</a:t>
            </a:r>
            <a:r>
              <a:rPr sz="2800" b="1" spc="-130" dirty="0">
                <a:solidFill>
                  <a:srgbClr val="999243"/>
                </a:solidFill>
                <a:latin typeface="Tahoma"/>
                <a:cs typeface="Tahoma"/>
              </a:rPr>
              <a:t>O</a:t>
            </a:r>
            <a:r>
              <a:rPr sz="2800" b="1" spc="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2800" b="1" spc="-245" dirty="0">
                <a:solidFill>
                  <a:srgbClr val="999243"/>
                </a:solidFill>
                <a:latin typeface="Tahoma"/>
                <a:cs typeface="Tahoma"/>
              </a:rPr>
              <a:t>D</a:t>
            </a:r>
            <a:r>
              <a:rPr sz="2800" b="1" spc="-195" dirty="0">
                <a:solidFill>
                  <a:srgbClr val="999243"/>
                </a:solidFill>
                <a:latin typeface="Tahoma"/>
                <a:cs typeface="Tahoma"/>
              </a:rPr>
              <a:t>E</a:t>
            </a:r>
            <a:r>
              <a:rPr sz="2800" b="1" spc="-4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2800" b="1" spc="-110" dirty="0">
                <a:solidFill>
                  <a:srgbClr val="999243"/>
                </a:solidFill>
                <a:latin typeface="Tahoma"/>
                <a:cs typeface="Tahoma"/>
              </a:rPr>
              <a:t>DISCAP</a:t>
            </a:r>
            <a:r>
              <a:rPr sz="2800" b="1" spc="-125" dirty="0">
                <a:solidFill>
                  <a:srgbClr val="999243"/>
                </a:solidFill>
                <a:latin typeface="Tahoma"/>
                <a:cs typeface="Tahoma"/>
              </a:rPr>
              <a:t>A</a:t>
            </a:r>
            <a:r>
              <a:rPr sz="2800" b="1" spc="-130" dirty="0">
                <a:solidFill>
                  <a:srgbClr val="999243"/>
                </a:solidFill>
                <a:latin typeface="Tahoma"/>
                <a:cs typeface="Tahoma"/>
              </a:rPr>
              <a:t>CI</a:t>
            </a:r>
            <a:r>
              <a:rPr sz="2800" b="1" spc="-165" dirty="0">
                <a:solidFill>
                  <a:srgbClr val="999243"/>
                </a:solidFill>
                <a:latin typeface="Tahoma"/>
                <a:cs typeface="Tahoma"/>
              </a:rPr>
              <a:t>D</a:t>
            </a:r>
            <a:r>
              <a:rPr sz="2800" b="1" spc="-10" dirty="0">
                <a:solidFill>
                  <a:srgbClr val="999243"/>
                </a:solidFill>
                <a:latin typeface="Tahoma"/>
                <a:cs typeface="Tahoma"/>
              </a:rPr>
              <a:t>AD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89276" y="2133600"/>
            <a:ext cx="8449310" cy="3778250"/>
          </a:xfrm>
          <a:custGeom>
            <a:avLst/>
            <a:gdLst/>
            <a:ahLst/>
            <a:cxnLst/>
            <a:rect l="l" t="t" r="r" b="b"/>
            <a:pathLst>
              <a:path w="8449310" h="3778250">
                <a:moveTo>
                  <a:pt x="8449056" y="0"/>
                </a:moveTo>
                <a:lnTo>
                  <a:pt x="0" y="0"/>
                </a:lnTo>
                <a:lnTo>
                  <a:pt x="0" y="3777996"/>
                </a:lnTo>
                <a:lnTo>
                  <a:pt x="8449056" y="3777996"/>
                </a:lnTo>
                <a:lnTo>
                  <a:pt x="8449056" y="0"/>
                </a:lnTo>
                <a:close/>
              </a:path>
            </a:pathLst>
          </a:custGeom>
          <a:solidFill>
            <a:srgbClr val="F5D4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68270" y="2461386"/>
            <a:ext cx="8289925" cy="26606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59"/>
              </a:spcBef>
            </a:pPr>
            <a:r>
              <a:rPr sz="1600" b="1" spc="-130" dirty="0">
                <a:solidFill>
                  <a:srgbClr val="999243"/>
                </a:solidFill>
                <a:latin typeface="Tahoma"/>
                <a:cs typeface="Tahoma"/>
              </a:rPr>
              <a:t>El</a:t>
            </a:r>
            <a:r>
              <a:rPr sz="1600" b="1" spc="5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99243"/>
                </a:solidFill>
                <a:latin typeface="Tahoma"/>
                <a:cs typeface="Tahoma"/>
              </a:rPr>
              <a:t>alumnado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45" dirty="0">
                <a:solidFill>
                  <a:srgbClr val="999243"/>
                </a:solidFill>
                <a:latin typeface="Tahoma"/>
                <a:cs typeface="Tahoma"/>
              </a:rPr>
              <a:t>con </a:t>
            </a:r>
            <a:r>
              <a:rPr sz="1600" b="1" spc="-85" dirty="0">
                <a:solidFill>
                  <a:srgbClr val="999243"/>
                </a:solidFill>
                <a:latin typeface="Tahoma"/>
                <a:cs typeface="Tahoma"/>
              </a:rPr>
              <a:t>trastorno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999243"/>
                </a:solidFill>
                <a:latin typeface="Tahoma"/>
                <a:cs typeface="Tahoma"/>
              </a:rPr>
              <a:t>del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999243"/>
                </a:solidFill>
                <a:latin typeface="Tahoma"/>
                <a:cs typeface="Tahoma"/>
              </a:rPr>
              <a:t>espectro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99243"/>
                </a:solidFill>
                <a:latin typeface="Tahoma"/>
                <a:cs typeface="Tahoma"/>
              </a:rPr>
              <a:t>del</a:t>
            </a:r>
            <a:r>
              <a:rPr sz="1600" b="1" spc="5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999243"/>
                </a:solidFill>
                <a:latin typeface="Tahoma"/>
                <a:cs typeface="Tahoma"/>
              </a:rPr>
              <a:t>autismo</a:t>
            </a:r>
            <a:r>
              <a:rPr sz="1600" b="1" spc="4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999243"/>
                </a:solidFill>
                <a:latin typeface="Tahoma"/>
                <a:cs typeface="Tahoma"/>
              </a:rPr>
              <a:t>podrá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999243"/>
                </a:solidFill>
                <a:latin typeface="Tahoma"/>
                <a:cs typeface="Tahoma"/>
              </a:rPr>
              <a:t>solicitar</a:t>
            </a:r>
            <a:r>
              <a:rPr sz="1600" b="1" spc="5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999243"/>
                </a:solidFill>
                <a:latin typeface="Tahoma"/>
                <a:cs typeface="Tahoma"/>
              </a:rPr>
              <a:t>reconocimiento </a:t>
            </a:r>
            <a:r>
              <a:rPr sz="1600" b="1" spc="-4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de</a:t>
            </a:r>
            <a:r>
              <a:rPr sz="1600" b="1" spc="-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35" dirty="0">
                <a:solidFill>
                  <a:srgbClr val="999243"/>
                </a:solidFill>
                <a:latin typeface="Tahoma"/>
                <a:cs typeface="Tahoma"/>
              </a:rPr>
              <a:t>discapacidad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999243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marL="413384">
              <a:lnSpc>
                <a:spcPts val="1730"/>
              </a:lnSpc>
              <a:spcBef>
                <a:spcPts val="635"/>
              </a:spcBef>
              <a:tabLst>
                <a:tab pos="756285" algn="l"/>
              </a:tabLst>
            </a:pPr>
            <a:r>
              <a:rPr sz="1600" spc="-180" dirty="0">
                <a:solidFill>
                  <a:srgbClr val="93C500"/>
                </a:solidFill>
                <a:latin typeface="Microsoft Sans Serif"/>
                <a:cs typeface="Microsoft Sans Serif"/>
              </a:rPr>
              <a:t>🠶	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1</a:t>
            </a:r>
            <a:r>
              <a:rPr sz="1600" b="1" spc="-290" dirty="0">
                <a:solidFill>
                  <a:srgbClr val="424939"/>
                </a:solidFill>
                <a:latin typeface="Tahoma"/>
                <a:cs typeface="Tahoma"/>
              </a:rPr>
              <a:t>º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70" dirty="0">
                <a:solidFill>
                  <a:srgbClr val="424939"/>
                </a:solidFill>
                <a:latin typeface="Tahoma"/>
                <a:cs typeface="Tahoma"/>
              </a:rPr>
              <a:t>P</a:t>
            </a:r>
            <a:r>
              <a:rPr sz="1600" b="1" spc="-200" dirty="0">
                <a:solidFill>
                  <a:srgbClr val="424939"/>
                </a:solidFill>
                <a:latin typeface="Tahoma"/>
                <a:cs typeface="Tahoma"/>
              </a:rPr>
              <a:t>RES</a:t>
            </a:r>
            <a:r>
              <a:rPr sz="1600" b="1" spc="-95" dirty="0">
                <a:solidFill>
                  <a:srgbClr val="424939"/>
                </a:solidFill>
                <a:latin typeface="Tahoma"/>
                <a:cs typeface="Tahoma"/>
              </a:rPr>
              <a:t>E</a:t>
            </a:r>
            <a:r>
              <a:rPr sz="1600" b="1" spc="-125" dirty="0">
                <a:solidFill>
                  <a:srgbClr val="424939"/>
                </a:solidFill>
                <a:latin typeface="Tahoma"/>
                <a:cs typeface="Tahoma"/>
              </a:rPr>
              <a:t>N</a:t>
            </a:r>
            <a:r>
              <a:rPr sz="1600" b="1" spc="-300" dirty="0">
                <a:solidFill>
                  <a:srgbClr val="424939"/>
                </a:solidFill>
                <a:latin typeface="Tahoma"/>
                <a:cs typeface="Tahoma"/>
              </a:rPr>
              <a:t>T</a:t>
            </a:r>
            <a:r>
              <a:rPr sz="1600" b="1" spc="80" dirty="0">
                <a:solidFill>
                  <a:srgbClr val="424939"/>
                </a:solidFill>
                <a:latin typeface="Tahoma"/>
                <a:cs typeface="Tahoma"/>
              </a:rPr>
              <a:t>A</a:t>
            </a:r>
            <a:r>
              <a:rPr sz="1600" b="1" spc="-240" dirty="0">
                <a:solidFill>
                  <a:srgbClr val="424939"/>
                </a:solidFill>
                <a:latin typeface="Tahoma"/>
                <a:cs typeface="Tahoma"/>
              </a:rPr>
              <a:t>R</a:t>
            </a:r>
            <a:r>
              <a:rPr sz="1600" b="1" spc="4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05" dirty="0">
                <a:solidFill>
                  <a:srgbClr val="424939"/>
                </a:solidFill>
                <a:latin typeface="Tahoma"/>
                <a:cs typeface="Tahoma"/>
              </a:rPr>
              <a:t>SO</a:t>
            </a:r>
            <a:r>
              <a:rPr sz="1600" b="1" spc="-80" dirty="0">
                <a:solidFill>
                  <a:srgbClr val="424939"/>
                </a:solidFill>
                <a:latin typeface="Tahoma"/>
                <a:cs typeface="Tahoma"/>
              </a:rPr>
              <a:t>L</a:t>
            </a:r>
            <a:r>
              <a:rPr sz="1600" b="1" spc="-175" dirty="0">
                <a:solidFill>
                  <a:srgbClr val="424939"/>
                </a:solidFill>
                <a:latin typeface="Tahoma"/>
                <a:cs typeface="Tahoma"/>
              </a:rPr>
              <a:t>ICITUD</a:t>
            </a:r>
            <a:r>
              <a:rPr sz="1600" b="1" spc="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: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24939"/>
                </a:solidFill>
                <a:latin typeface="Tahoma"/>
                <a:cs typeface="Tahoma"/>
              </a:rPr>
              <a:t>de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24939"/>
                </a:solidFill>
                <a:latin typeface="Tahoma"/>
                <a:cs typeface="Tahoma"/>
              </a:rPr>
              <a:t>forma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24939"/>
                </a:solidFill>
                <a:latin typeface="Tahoma"/>
                <a:cs typeface="Tahoma"/>
              </a:rPr>
              <a:t>electrón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i</a:t>
            </a:r>
            <a:r>
              <a:rPr sz="1600" b="1" spc="120" dirty="0">
                <a:solidFill>
                  <a:srgbClr val="424939"/>
                </a:solidFill>
                <a:latin typeface="Tahoma"/>
                <a:cs typeface="Tahoma"/>
              </a:rPr>
              <a:t>c</a:t>
            </a:r>
            <a:r>
              <a:rPr sz="1600" b="1" spc="145" dirty="0">
                <a:solidFill>
                  <a:srgbClr val="424939"/>
                </a:solidFill>
                <a:latin typeface="Tahoma"/>
                <a:cs typeface="Tahoma"/>
              </a:rPr>
              <a:t>a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30" dirty="0">
                <a:solidFill>
                  <a:srgbClr val="424939"/>
                </a:solidFill>
                <a:latin typeface="Tahoma"/>
                <a:cs typeface="Tahoma"/>
              </a:rPr>
              <a:t>ó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90" dirty="0">
                <a:solidFill>
                  <a:srgbClr val="424939"/>
                </a:solidFill>
                <a:latin typeface="Tahoma"/>
                <a:cs typeface="Tahoma"/>
              </a:rPr>
              <a:t>p</a:t>
            </a:r>
            <a:r>
              <a:rPr sz="1600" b="1" spc="-55" dirty="0">
                <a:solidFill>
                  <a:srgbClr val="424939"/>
                </a:solidFill>
                <a:latin typeface="Tahoma"/>
                <a:cs typeface="Tahoma"/>
              </a:rPr>
              <a:t>r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ese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n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cia</a:t>
            </a:r>
            <a:r>
              <a:rPr sz="1600" b="1" spc="10" dirty="0">
                <a:solidFill>
                  <a:srgbClr val="424939"/>
                </a:solidFill>
                <a:latin typeface="Tahoma"/>
                <a:cs typeface="Tahoma"/>
              </a:rPr>
              <a:t>l </a:t>
            </a:r>
            <a:r>
              <a:rPr sz="1600" b="1" spc="-5" dirty="0">
                <a:solidFill>
                  <a:srgbClr val="424939"/>
                </a:solidFill>
                <a:latin typeface="Tahoma"/>
                <a:cs typeface="Tahoma"/>
              </a:rPr>
              <a:t>e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n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75" dirty="0">
                <a:solidFill>
                  <a:srgbClr val="424939"/>
                </a:solidFill>
                <a:latin typeface="Tahoma"/>
                <a:cs typeface="Tahoma"/>
              </a:rPr>
              <a:t>u</a:t>
            </a:r>
            <a:r>
              <a:rPr sz="1600" b="1" spc="-70" dirty="0">
                <a:solidFill>
                  <a:srgbClr val="424939"/>
                </a:solidFill>
                <a:latin typeface="Tahoma"/>
                <a:cs typeface="Tahoma"/>
              </a:rPr>
              <a:t>n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85" dirty="0">
                <a:solidFill>
                  <a:srgbClr val="424939"/>
                </a:solidFill>
                <a:latin typeface="Tahoma"/>
                <a:cs typeface="Tahoma"/>
              </a:rPr>
              <a:t>r</a:t>
            </a:r>
            <a:r>
              <a:rPr sz="1600" b="1" spc="-35" dirty="0">
                <a:solidFill>
                  <a:srgbClr val="424939"/>
                </a:solidFill>
                <a:latin typeface="Tahoma"/>
                <a:cs typeface="Tahoma"/>
              </a:rPr>
              <a:t>egi</a:t>
            </a:r>
            <a:r>
              <a:rPr sz="1600" b="1" spc="-25" dirty="0">
                <a:solidFill>
                  <a:srgbClr val="424939"/>
                </a:solidFill>
                <a:latin typeface="Tahoma"/>
                <a:cs typeface="Tahoma"/>
              </a:rPr>
              <a:t>s</a:t>
            </a:r>
            <a:r>
              <a:rPr sz="1600" b="1" spc="-185" dirty="0">
                <a:solidFill>
                  <a:srgbClr val="424939"/>
                </a:solidFill>
                <a:latin typeface="Tahoma"/>
                <a:cs typeface="Tahoma"/>
              </a:rPr>
              <a:t>tr</a:t>
            </a:r>
            <a:r>
              <a:rPr sz="1600" b="1" spc="30" dirty="0">
                <a:solidFill>
                  <a:srgbClr val="424939"/>
                </a:solidFill>
                <a:latin typeface="Tahoma"/>
                <a:cs typeface="Tahoma"/>
              </a:rPr>
              <a:t>o</a:t>
            </a:r>
            <a:endParaRPr sz="1600">
              <a:latin typeface="Tahoma"/>
              <a:cs typeface="Tahoma"/>
            </a:endParaRPr>
          </a:p>
          <a:p>
            <a:pPr marL="756285">
              <a:lnSpc>
                <a:spcPts val="1730"/>
              </a:lnSpc>
            </a:pP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público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Tahoma"/>
              <a:cs typeface="Tahoma"/>
            </a:endParaRPr>
          </a:p>
          <a:p>
            <a:pPr marL="413384">
              <a:lnSpc>
                <a:spcPct val="100000"/>
              </a:lnSpc>
              <a:tabLst>
                <a:tab pos="756285" algn="l"/>
              </a:tabLst>
            </a:pPr>
            <a:r>
              <a:rPr sz="1600" spc="-180" dirty="0">
                <a:solidFill>
                  <a:srgbClr val="93C500"/>
                </a:solidFill>
                <a:latin typeface="Microsoft Sans Serif"/>
                <a:cs typeface="Microsoft Sans Serif"/>
              </a:rPr>
              <a:t>🠶	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2</a:t>
            </a:r>
            <a:r>
              <a:rPr sz="1600" b="1" spc="-290" dirty="0">
                <a:solidFill>
                  <a:srgbClr val="424939"/>
                </a:solidFill>
                <a:latin typeface="Tahoma"/>
                <a:cs typeface="Tahoma"/>
              </a:rPr>
              <a:t>º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50" dirty="0">
                <a:solidFill>
                  <a:srgbClr val="424939"/>
                </a:solidFill>
                <a:latin typeface="Tahoma"/>
                <a:cs typeface="Tahoma"/>
              </a:rPr>
              <a:t>RECIB</a:t>
            </a:r>
            <a:r>
              <a:rPr sz="1600" b="1" spc="-155" dirty="0">
                <a:solidFill>
                  <a:srgbClr val="424939"/>
                </a:solidFill>
                <a:latin typeface="Tahoma"/>
                <a:cs typeface="Tahoma"/>
              </a:rPr>
              <a:t>IR</a:t>
            </a:r>
            <a:r>
              <a:rPr sz="1600" b="1" spc="-185" dirty="0">
                <a:solidFill>
                  <a:srgbClr val="424939"/>
                </a:solidFill>
                <a:latin typeface="Tahoma"/>
                <a:cs typeface="Tahoma"/>
              </a:rPr>
              <a:t>Á</a:t>
            </a:r>
            <a:r>
              <a:rPr sz="1600" b="1" spc="-55" dirty="0">
                <a:solidFill>
                  <a:srgbClr val="424939"/>
                </a:solidFill>
                <a:latin typeface="Tahoma"/>
                <a:cs typeface="Tahoma"/>
              </a:rPr>
              <a:t>N</a:t>
            </a:r>
            <a:r>
              <a:rPr sz="1600" b="1" spc="2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05" dirty="0">
                <a:solidFill>
                  <a:srgbClr val="424939"/>
                </a:solidFill>
                <a:latin typeface="Tahoma"/>
                <a:cs typeface="Tahoma"/>
              </a:rPr>
              <a:t>CITA:</a:t>
            </a:r>
            <a:endParaRPr sz="1600">
              <a:latin typeface="Tahoma"/>
              <a:cs typeface="Tahoma"/>
            </a:endParaRPr>
          </a:p>
          <a:p>
            <a:pPr marL="1213485" marR="142875" indent="-342900">
              <a:lnSpc>
                <a:spcPts val="1540"/>
              </a:lnSpc>
              <a:spcBef>
                <a:spcPts val="994"/>
              </a:spcBef>
              <a:tabLst>
                <a:tab pos="1213485" algn="l"/>
                <a:tab pos="2265680" algn="l"/>
              </a:tabLst>
            </a:pPr>
            <a:r>
              <a:rPr sz="1600" spc="-55" dirty="0">
                <a:solidFill>
                  <a:srgbClr val="93C500"/>
                </a:solidFill>
                <a:latin typeface="Microsoft Sans Serif"/>
                <a:cs typeface="Microsoft Sans Serif"/>
              </a:rPr>
              <a:t>🠶	</a:t>
            </a:r>
            <a:r>
              <a:rPr sz="1600" b="1" spc="-100" dirty="0">
                <a:solidFill>
                  <a:srgbClr val="424939"/>
                </a:solidFill>
                <a:latin typeface="Tahoma"/>
                <a:cs typeface="Tahoma"/>
              </a:rPr>
              <a:t>MENORES</a:t>
            </a:r>
            <a:r>
              <a:rPr sz="1600" b="1" spc="2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24939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24939"/>
                </a:solidFill>
                <a:latin typeface="Tahoma"/>
                <a:cs typeface="Tahoma"/>
              </a:rPr>
              <a:t>6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AÑOS</a:t>
            </a:r>
            <a:r>
              <a:rPr sz="1600" b="1" spc="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: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424939"/>
                </a:solidFill>
                <a:latin typeface="Tahoma"/>
                <a:cs typeface="Tahoma"/>
              </a:rPr>
              <a:t>Centro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24939"/>
                </a:solidFill>
                <a:latin typeface="Tahoma"/>
                <a:cs typeface="Tahoma"/>
              </a:rPr>
              <a:t>Regional</a:t>
            </a:r>
            <a:r>
              <a:rPr sz="1600" b="1" spc="2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24939"/>
                </a:solidFill>
                <a:latin typeface="Tahoma"/>
                <a:cs typeface="Tahoma"/>
              </a:rPr>
              <a:t>de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Coordinación</a:t>
            </a:r>
            <a:r>
              <a:rPr sz="1600" b="1" spc="2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24939"/>
                </a:solidFill>
                <a:latin typeface="Tahoma"/>
                <a:cs typeface="Tahoma"/>
              </a:rPr>
              <a:t>y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424939"/>
                </a:solidFill>
                <a:latin typeface="Tahoma"/>
                <a:cs typeface="Tahoma"/>
              </a:rPr>
              <a:t>Valoración </a:t>
            </a:r>
            <a:r>
              <a:rPr sz="1600" b="1" spc="-45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424939"/>
                </a:solidFill>
                <a:latin typeface="Tahoma"/>
                <a:cs typeface="Tahoma"/>
              </a:rPr>
              <a:t>Infantil	</a:t>
            </a:r>
            <a:r>
              <a:rPr sz="1600" b="1" spc="-55" dirty="0">
                <a:solidFill>
                  <a:srgbClr val="424939"/>
                </a:solidFill>
                <a:latin typeface="Tahoma"/>
                <a:cs typeface="Tahoma"/>
              </a:rPr>
              <a:t>(CRECOVI)</a:t>
            </a:r>
            <a:r>
              <a:rPr sz="1600" b="1" spc="-5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85" dirty="0">
                <a:solidFill>
                  <a:srgbClr val="424939"/>
                </a:solidFill>
                <a:latin typeface="Tahoma"/>
                <a:cs typeface="Tahoma"/>
              </a:rPr>
              <a:t>CENTRO </a:t>
            </a:r>
            <a:r>
              <a:rPr sz="1600" b="1" spc="-114" dirty="0">
                <a:solidFill>
                  <a:srgbClr val="424939"/>
                </a:solidFill>
                <a:latin typeface="Tahoma"/>
                <a:cs typeface="Tahoma"/>
              </a:rPr>
              <a:t>BASE</a:t>
            </a:r>
            <a:r>
              <a:rPr sz="1600" b="1" spc="-1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75" dirty="0">
                <a:solidFill>
                  <a:srgbClr val="424939"/>
                </a:solidFill>
                <a:latin typeface="Tahoma"/>
                <a:cs typeface="Tahoma"/>
              </a:rPr>
              <a:t>Nº</a:t>
            </a:r>
            <a:r>
              <a:rPr sz="1600" b="1" spc="-17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10:</a:t>
            </a:r>
            <a:r>
              <a:rPr sz="1600" b="1" spc="20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424939"/>
                </a:solidFill>
                <a:latin typeface="Tahoma"/>
                <a:cs typeface="Tahoma"/>
              </a:rPr>
              <a:t>Dirección: 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C/ </a:t>
            </a:r>
            <a:r>
              <a:rPr sz="1600" b="1" spc="-45" dirty="0">
                <a:solidFill>
                  <a:srgbClr val="424939"/>
                </a:solidFill>
                <a:latin typeface="Tahoma"/>
                <a:cs typeface="Tahoma"/>
              </a:rPr>
              <a:t>Doctor </a:t>
            </a:r>
            <a:r>
              <a:rPr sz="1600" b="1" spc="-4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24939"/>
                </a:solidFill>
                <a:latin typeface="Tahoma"/>
                <a:cs typeface="Tahoma"/>
              </a:rPr>
              <a:t>Ca</a:t>
            </a:r>
            <a:r>
              <a:rPr sz="1600" b="1" spc="50" dirty="0">
                <a:solidFill>
                  <a:srgbClr val="424939"/>
                </a:solidFill>
                <a:latin typeface="Tahoma"/>
                <a:cs typeface="Tahoma"/>
              </a:rPr>
              <a:t>s</a:t>
            </a:r>
            <a:r>
              <a:rPr sz="1600" b="1" spc="-40" dirty="0">
                <a:solidFill>
                  <a:srgbClr val="424939"/>
                </a:solidFill>
                <a:latin typeface="Tahoma"/>
                <a:cs typeface="Tahoma"/>
              </a:rPr>
              <a:t>tel</a:t>
            </a:r>
            <a:r>
              <a:rPr sz="1600" b="1" spc="-65" dirty="0">
                <a:solidFill>
                  <a:srgbClr val="424939"/>
                </a:solidFill>
                <a:latin typeface="Tahoma"/>
                <a:cs typeface="Tahoma"/>
              </a:rPr>
              <a:t>o</a:t>
            </a:r>
            <a:r>
              <a:rPr sz="1600" b="1" spc="-55" dirty="0">
                <a:solidFill>
                  <a:srgbClr val="424939"/>
                </a:solidFill>
                <a:latin typeface="Tahoma"/>
                <a:cs typeface="Tahoma"/>
              </a:rPr>
              <a:t>,</a:t>
            </a:r>
            <a:r>
              <a:rPr sz="1600" b="1" spc="-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4</a:t>
            </a:r>
            <a:r>
              <a:rPr sz="1600" b="1" spc="-125" dirty="0">
                <a:solidFill>
                  <a:srgbClr val="424939"/>
                </a:solidFill>
                <a:latin typeface="Tahoma"/>
                <a:cs typeface="Tahoma"/>
              </a:rPr>
              <a:t>9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424939"/>
                </a:solidFill>
                <a:latin typeface="Tahoma"/>
                <a:cs typeface="Tahoma"/>
              </a:rPr>
              <a:t>,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2800</a:t>
            </a:r>
            <a:r>
              <a:rPr sz="1600" b="1" spc="-125" dirty="0">
                <a:solidFill>
                  <a:srgbClr val="424939"/>
                </a:solidFill>
                <a:latin typeface="Tahoma"/>
                <a:cs typeface="Tahoma"/>
              </a:rPr>
              <a:t>9</a:t>
            </a:r>
            <a:endParaRPr sz="1600">
              <a:latin typeface="Tahoma"/>
              <a:cs typeface="Tahoma"/>
            </a:endParaRPr>
          </a:p>
          <a:p>
            <a:pPr marL="870585">
              <a:lnSpc>
                <a:spcPct val="100000"/>
              </a:lnSpc>
              <a:spcBef>
                <a:spcPts val="620"/>
              </a:spcBef>
              <a:tabLst>
                <a:tab pos="1213485" algn="l"/>
              </a:tabLst>
            </a:pPr>
            <a:r>
              <a:rPr sz="1600" spc="-55" dirty="0">
                <a:solidFill>
                  <a:srgbClr val="93C500"/>
                </a:solidFill>
                <a:latin typeface="Microsoft Sans Serif"/>
                <a:cs typeface="Microsoft Sans Serif"/>
              </a:rPr>
              <a:t>🠶	</a:t>
            </a:r>
            <a:r>
              <a:rPr sz="1600" b="1" spc="-70" dirty="0">
                <a:solidFill>
                  <a:srgbClr val="424939"/>
                </a:solidFill>
                <a:latin typeface="Tahoma"/>
                <a:cs typeface="Tahoma"/>
              </a:rPr>
              <a:t>MAYORES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24939"/>
                </a:solidFill>
                <a:latin typeface="Tahoma"/>
                <a:cs typeface="Tahoma"/>
              </a:rPr>
              <a:t>DE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24939"/>
                </a:solidFill>
                <a:latin typeface="Tahoma"/>
                <a:cs typeface="Tahoma"/>
              </a:rPr>
              <a:t>6</a:t>
            </a:r>
            <a:r>
              <a:rPr sz="1600" b="1" spc="-2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24939"/>
                </a:solidFill>
                <a:latin typeface="Tahoma"/>
                <a:cs typeface="Tahoma"/>
              </a:rPr>
              <a:t>AÑOS: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424939"/>
                </a:solidFill>
                <a:latin typeface="Tahoma"/>
                <a:cs typeface="Tahoma"/>
              </a:rPr>
              <a:t>Centros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24939"/>
                </a:solidFill>
                <a:latin typeface="Tahoma"/>
                <a:cs typeface="Tahoma"/>
              </a:rPr>
              <a:t>Base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que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corresponde</a:t>
            </a:r>
            <a:r>
              <a:rPr sz="1600" b="1" spc="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424939"/>
                </a:solidFill>
                <a:latin typeface="Tahoma"/>
                <a:cs typeface="Tahoma"/>
              </a:rPr>
              <a:t>a</a:t>
            </a:r>
            <a:r>
              <a:rPr sz="1600" b="1" spc="-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424939"/>
                </a:solidFill>
                <a:latin typeface="Tahoma"/>
                <a:cs typeface="Tahoma"/>
              </a:rPr>
              <a:t>su</a:t>
            </a:r>
            <a:r>
              <a:rPr sz="1600" b="1" spc="6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domicilio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7789" y="5186171"/>
            <a:ext cx="7706995" cy="195580"/>
          </a:xfrm>
          <a:prstGeom prst="rect">
            <a:avLst/>
          </a:prstGeom>
          <a:solidFill>
            <a:srgbClr val="FFCCFF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ts val="1530"/>
              </a:lnSpc>
              <a:spcBef>
                <a:spcPts val="5"/>
              </a:spcBef>
            </a:pPr>
            <a:r>
              <a:rPr sz="1600" b="1" spc="-320" dirty="0">
                <a:solidFill>
                  <a:srgbClr val="432917"/>
                </a:solidFill>
                <a:latin typeface="Tahoma"/>
                <a:cs typeface="Tahoma"/>
              </a:rPr>
              <a:t>**</a:t>
            </a:r>
            <a:r>
              <a:rPr sz="1600" b="1" spc="-175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432917"/>
                </a:solidFill>
                <a:latin typeface="Tahoma"/>
                <a:cs typeface="Tahoma"/>
              </a:rPr>
              <a:t>IMPORTANTES</a:t>
            </a:r>
            <a:r>
              <a:rPr sz="1600" b="1" spc="4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432917"/>
                </a:solidFill>
                <a:latin typeface="Tahoma"/>
                <a:cs typeface="Tahoma"/>
              </a:rPr>
              <a:t>SOLICITAR</a:t>
            </a:r>
            <a:r>
              <a:rPr sz="1600" b="1" spc="465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432917"/>
                </a:solidFill>
                <a:latin typeface="Tahoma"/>
                <a:cs typeface="Tahoma"/>
              </a:rPr>
              <a:t>LA</a:t>
            </a:r>
            <a:r>
              <a:rPr sz="1600" b="1" spc="-3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50" dirty="0">
                <a:solidFill>
                  <a:srgbClr val="432917"/>
                </a:solidFill>
                <a:latin typeface="Tahoma"/>
                <a:cs typeface="Tahoma"/>
              </a:rPr>
              <a:t>REVISIÓN</a:t>
            </a:r>
            <a:r>
              <a:rPr sz="1600" b="1" spc="45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05" dirty="0">
                <a:solidFill>
                  <a:srgbClr val="432917"/>
                </a:solidFill>
                <a:latin typeface="Tahoma"/>
                <a:cs typeface="Tahoma"/>
              </a:rPr>
              <a:t>EN</a:t>
            </a:r>
            <a:r>
              <a:rPr sz="1600" b="1" spc="-1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432917"/>
                </a:solidFill>
                <a:latin typeface="Tahoma"/>
                <a:cs typeface="Tahoma"/>
              </a:rPr>
              <a:t>LOS</a:t>
            </a:r>
            <a:r>
              <a:rPr sz="1600" b="1" spc="-1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32917"/>
                </a:solidFill>
                <a:latin typeface="Tahoma"/>
                <a:cs typeface="Tahoma"/>
              </a:rPr>
              <a:t>3</a:t>
            </a:r>
            <a:r>
              <a:rPr sz="1600" b="1" spc="-1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60" dirty="0">
                <a:solidFill>
                  <a:srgbClr val="432917"/>
                </a:solidFill>
                <a:latin typeface="Tahoma"/>
                <a:cs typeface="Tahoma"/>
              </a:rPr>
              <a:t>ÚLTIMOS</a:t>
            </a:r>
            <a:r>
              <a:rPr sz="1600" b="1" spc="5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32917"/>
                </a:solidFill>
                <a:latin typeface="Tahoma"/>
                <a:cs typeface="Tahoma"/>
              </a:rPr>
              <a:t>MESES</a:t>
            </a:r>
            <a:r>
              <a:rPr sz="1600" b="1" spc="5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32917"/>
                </a:solidFill>
                <a:latin typeface="Tahoma"/>
                <a:cs typeface="Tahoma"/>
              </a:rPr>
              <a:t>ANTES</a:t>
            </a:r>
            <a:r>
              <a:rPr sz="1600" b="1" spc="2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32917"/>
                </a:solidFill>
                <a:latin typeface="Tahoma"/>
                <a:cs typeface="Tahoma"/>
              </a:rPr>
              <a:t>DE</a:t>
            </a:r>
            <a:r>
              <a:rPr sz="1600" b="1" spc="5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432917"/>
                </a:solidFill>
                <a:latin typeface="Tahoma"/>
                <a:cs typeface="Tahoma"/>
              </a:rPr>
              <a:t>LA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7789" y="5433059"/>
            <a:ext cx="2254885" cy="196850"/>
          </a:xfrm>
          <a:prstGeom prst="rect">
            <a:avLst/>
          </a:prstGeom>
          <a:solidFill>
            <a:srgbClr val="FFCC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0"/>
              </a:lnSpc>
            </a:pPr>
            <a:r>
              <a:rPr sz="1600" b="1" spc="-40" dirty="0">
                <a:solidFill>
                  <a:srgbClr val="432917"/>
                </a:solidFill>
                <a:latin typeface="Tahoma"/>
                <a:cs typeface="Tahoma"/>
              </a:rPr>
              <a:t>FECHA </a:t>
            </a:r>
            <a:r>
              <a:rPr sz="1600" b="1" spc="-145" dirty="0">
                <a:solidFill>
                  <a:srgbClr val="432917"/>
                </a:solidFill>
                <a:latin typeface="Tahoma"/>
                <a:cs typeface="Tahoma"/>
              </a:rPr>
              <a:t>D</a:t>
            </a:r>
            <a:r>
              <a:rPr sz="1600" b="1" spc="-114" dirty="0">
                <a:solidFill>
                  <a:srgbClr val="432917"/>
                </a:solidFill>
                <a:latin typeface="Tahoma"/>
                <a:cs typeface="Tahoma"/>
              </a:rPr>
              <a:t>E</a:t>
            </a:r>
            <a:r>
              <a:rPr sz="1600" b="1" spc="-10" dirty="0">
                <a:solidFill>
                  <a:srgbClr val="432917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32917"/>
                </a:solidFill>
                <a:latin typeface="Tahoma"/>
                <a:cs typeface="Tahoma"/>
              </a:rPr>
              <a:t>CADUCI</a:t>
            </a:r>
            <a:r>
              <a:rPr sz="1600" b="1" spc="-45" dirty="0">
                <a:solidFill>
                  <a:srgbClr val="432917"/>
                </a:solidFill>
                <a:latin typeface="Tahoma"/>
                <a:cs typeface="Tahoma"/>
              </a:rPr>
              <a:t>D</a:t>
            </a:r>
            <a:r>
              <a:rPr sz="1600" b="1" spc="80" dirty="0">
                <a:solidFill>
                  <a:srgbClr val="432917"/>
                </a:solidFill>
                <a:latin typeface="Tahoma"/>
                <a:cs typeface="Tahoma"/>
              </a:rPr>
              <a:t>A</a:t>
            </a:r>
            <a:r>
              <a:rPr sz="1600" b="1" spc="-95" dirty="0">
                <a:solidFill>
                  <a:srgbClr val="432917"/>
                </a:solidFill>
                <a:latin typeface="Tahoma"/>
                <a:cs typeface="Tahoma"/>
              </a:rPr>
              <a:t>D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89888" y="5911596"/>
            <a:ext cx="841248" cy="48615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712211" y="62730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65248" y="908303"/>
            <a:ext cx="7440295" cy="937260"/>
          </a:xfrm>
          <a:prstGeom prst="rect">
            <a:avLst/>
          </a:prstGeom>
          <a:solidFill>
            <a:srgbClr val="E6E9E3"/>
          </a:solidFill>
        </p:spPr>
        <p:txBody>
          <a:bodyPr vert="horz" wrap="square" lIns="0" tIns="88265" rIns="0" bIns="0" rtlCol="0">
            <a:spAutoFit/>
          </a:bodyPr>
          <a:lstStyle/>
          <a:p>
            <a:pPr marL="746125">
              <a:lnSpc>
                <a:spcPct val="100000"/>
              </a:lnSpc>
              <a:spcBef>
                <a:spcPts val="695"/>
              </a:spcBef>
            </a:pPr>
            <a:r>
              <a:rPr sz="2800" spc="105" dirty="0">
                <a:solidFill>
                  <a:srgbClr val="5A4323"/>
                </a:solidFill>
              </a:rPr>
              <a:t>V</a:t>
            </a:r>
            <a:r>
              <a:rPr sz="2800" spc="100" dirty="0">
                <a:solidFill>
                  <a:srgbClr val="5A4323"/>
                </a:solidFill>
              </a:rPr>
              <a:t>A</a:t>
            </a:r>
            <a:r>
              <a:rPr sz="2800" spc="-75" dirty="0">
                <a:solidFill>
                  <a:srgbClr val="5A4323"/>
                </a:solidFill>
              </a:rPr>
              <a:t>LORACIÓN</a:t>
            </a:r>
            <a:r>
              <a:rPr sz="2800" spc="5" dirty="0">
                <a:solidFill>
                  <a:srgbClr val="5A4323"/>
                </a:solidFill>
              </a:rPr>
              <a:t> </a:t>
            </a:r>
            <a:r>
              <a:rPr sz="2800" spc="-114" dirty="0">
                <a:solidFill>
                  <a:srgbClr val="5A4323"/>
                </a:solidFill>
              </a:rPr>
              <a:t>ME</a:t>
            </a:r>
            <a:r>
              <a:rPr sz="2800" spc="-125" dirty="0">
                <a:solidFill>
                  <a:srgbClr val="5A4323"/>
                </a:solidFill>
              </a:rPr>
              <a:t>N</a:t>
            </a:r>
            <a:r>
              <a:rPr sz="2800" spc="-204" dirty="0">
                <a:solidFill>
                  <a:srgbClr val="5A4323"/>
                </a:solidFill>
              </a:rPr>
              <a:t>ORES</a:t>
            </a:r>
            <a:r>
              <a:rPr sz="2800" spc="-30" dirty="0">
                <a:solidFill>
                  <a:srgbClr val="5A4323"/>
                </a:solidFill>
              </a:rPr>
              <a:t> </a:t>
            </a:r>
            <a:r>
              <a:rPr sz="2800" spc="-245" dirty="0">
                <a:solidFill>
                  <a:srgbClr val="5A4323"/>
                </a:solidFill>
              </a:rPr>
              <a:t>D</a:t>
            </a:r>
            <a:r>
              <a:rPr sz="2800" spc="-195" dirty="0">
                <a:solidFill>
                  <a:srgbClr val="5A4323"/>
                </a:solidFill>
              </a:rPr>
              <a:t>E</a:t>
            </a:r>
            <a:r>
              <a:rPr sz="2800" spc="-40" dirty="0">
                <a:solidFill>
                  <a:srgbClr val="5A4323"/>
                </a:solidFill>
              </a:rPr>
              <a:t> </a:t>
            </a:r>
            <a:r>
              <a:rPr sz="2800" spc="-220" dirty="0">
                <a:solidFill>
                  <a:srgbClr val="5A4323"/>
                </a:solidFill>
              </a:rPr>
              <a:t>6</a:t>
            </a:r>
            <a:r>
              <a:rPr sz="2800" spc="-40" dirty="0">
                <a:solidFill>
                  <a:srgbClr val="5A4323"/>
                </a:solidFill>
              </a:rPr>
              <a:t> </a:t>
            </a:r>
            <a:r>
              <a:rPr sz="2800" spc="30" dirty="0">
                <a:solidFill>
                  <a:srgbClr val="5A4323"/>
                </a:solidFill>
              </a:rPr>
              <a:t>A</a:t>
            </a:r>
            <a:r>
              <a:rPr sz="2800" spc="20" dirty="0">
                <a:solidFill>
                  <a:srgbClr val="5A4323"/>
                </a:solidFill>
              </a:rPr>
              <a:t>Ñ</a:t>
            </a:r>
            <a:r>
              <a:rPr sz="2800" spc="-65" dirty="0">
                <a:solidFill>
                  <a:srgbClr val="5A4323"/>
                </a:solidFill>
              </a:rPr>
              <a:t>OS</a:t>
            </a:r>
            <a:endParaRPr sz="280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5248" y="1988820"/>
            <a:ext cx="7440168" cy="39227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44876" y="1892325"/>
            <a:ext cx="7246620" cy="3763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8310" indent="53340">
              <a:lnSpc>
                <a:spcPct val="131900"/>
              </a:lnSpc>
              <a:spcBef>
                <a:spcPts val="100"/>
              </a:spcBef>
            </a:pPr>
            <a:r>
              <a:rPr sz="1600" b="1" spc="-105" dirty="0">
                <a:solidFill>
                  <a:srgbClr val="FF0000"/>
                </a:solidFill>
                <a:latin typeface="Tahoma"/>
                <a:cs typeface="Tahoma"/>
              </a:rPr>
              <a:t>Los </a:t>
            </a:r>
            <a:r>
              <a:rPr sz="1600" b="1" spc="-35" dirty="0">
                <a:solidFill>
                  <a:srgbClr val="FF0000"/>
                </a:solidFill>
                <a:latin typeface="Tahoma"/>
                <a:cs typeface="Tahoma"/>
              </a:rPr>
              <a:t>menores </a:t>
            </a:r>
            <a:r>
              <a:rPr sz="1600" b="1" spc="55" dirty="0">
                <a:solidFill>
                  <a:srgbClr val="FF0000"/>
                </a:solidFill>
                <a:latin typeface="Tahoma"/>
                <a:cs typeface="Tahoma"/>
              </a:rPr>
              <a:t>de </a:t>
            </a:r>
            <a:r>
              <a:rPr sz="1600" b="1" spc="-125" dirty="0">
                <a:solidFill>
                  <a:srgbClr val="FF0000"/>
                </a:solidFill>
                <a:latin typeface="Tahoma"/>
                <a:cs typeface="Tahoma"/>
              </a:rPr>
              <a:t>6</a:t>
            </a:r>
            <a:r>
              <a:rPr sz="1600" b="1" spc="-1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años 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serán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valorados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CRECOVI. </a:t>
            </a:r>
            <a:r>
              <a:rPr sz="1600" b="1" spc="-4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Guía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PASO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A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PASO</a:t>
            </a:r>
            <a:r>
              <a:rPr sz="1600" b="1" spc="30" dirty="0">
                <a:solidFill>
                  <a:srgbClr val="FCAB2A"/>
                </a:solidFill>
                <a:latin typeface="Tahoma"/>
                <a:cs typeface="Tahoma"/>
                <a:hlinkClick r:id="rId6"/>
              </a:rPr>
              <a:t> </a:t>
            </a:r>
            <a:r>
              <a:rPr sz="1600" b="1" spc="-35" dirty="0">
                <a:solidFill>
                  <a:srgbClr val="FF0000"/>
                </a:solidFill>
                <a:latin typeface="Tahoma"/>
                <a:cs typeface="Tahoma"/>
              </a:rPr>
              <a:t>(Descargar)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CRECOVI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(Centro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Regional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de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Coordinación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y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Valoración</a:t>
            </a:r>
            <a:r>
              <a:rPr sz="1600" b="1" u="heavy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600" b="1" u="heavy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Infantil)</a:t>
            </a:r>
            <a:r>
              <a:rPr sz="1600" b="1" spc="70" dirty="0">
                <a:solidFill>
                  <a:srgbClr val="FCAB2A"/>
                </a:solidFill>
                <a:latin typeface="Tahoma"/>
                <a:cs typeface="Tahoma"/>
                <a:hlinkClick r:id="rId7"/>
              </a:rPr>
              <a:t> </a:t>
            </a:r>
            <a:r>
              <a:rPr sz="1600" b="1" spc="-135" dirty="0">
                <a:solidFill>
                  <a:srgbClr val="6F2F9F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marL="378460">
              <a:lnSpc>
                <a:spcPct val="100000"/>
              </a:lnSpc>
              <a:spcBef>
                <a:spcPts val="615"/>
              </a:spcBef>
            </a:pPr>
            <a:r>
              <a:rPr sz="1600" spc="-18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 </a:t>
            </a:r>
            <a:r>
              <a:rPr sz="1600" spc="-2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6F2F9F"/>
                </a:solidFill>
                <a:latin typeface="Tahoma"/>
                <a:cs typeface="Tahoma"/>
              </a:rPr>
              <a:t>GRADO</a:t>
            </a:r>
            <a:r>
              <a:rPr sz="1600" b="1" spc="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45" dirty="0">
                <a:solidFill>
                  <a:srgbClr val="6F2F9F"/>
                </a:solidFill>
                <a:latin typeface="Tahoma"/>
                <a:cs typeface="Tahoma"/>
              </a:rPr>
              <a:t>D</a:t>
            </a:r>
            <a:r>
              <a:rPr sz="1600" b="1" spc="-114" dirty="0">
                <a:solidFill>
                  <a:srgbClr val="6F2F9F"/>
                </a:solidFill>
                <a:latin typeface="Tahoma"/>
                <a:cs typeface="Tahoma"/>
              </a:rPr>
              <a:t>E</a:t>
            </a:r>
            <a:r>
              <a:rPr sz="16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210" dirty="0">
                <a:solidFill>
                  <a:srgbClr val="6F2F9F"/>
                </a:solidFill>
                <a:latin typeface="Tahoma"/>
                <a:cs typeface="Tahoma"/>
              </a:rPr>
              <a:t>DI</a:t>
            </a:r>
            <a:r>
              <a:rPr sz="1600" b="1" spc="-215" dirty="0">
                <a:solidFill>
                  <a:srgbClr val="6F2F9F"/>
                </a:solidFill>
                <a:latin typeface="Tahoma"/>
                <a:cs typeface="Tahoma"/>
              </a:rPr>
              <a:t>S</a:t>
            </a:r>
            <a:r>
              <a:rPr sz="1600" b="1" spc="35" dirty="0">
                <a:solidFill>
                  <a:srgbClr val="6F2F9F"/>
                </a:solidFill>
                <a:latin typeface="Tahoma"/>
                <a:cs typeface="Tahoma"/>
              </a:rPr>
              <a:t>CA</a:t>
            </a:r>
            <a:r>
              <a:rPr sz="1600" b="1" spc="20" dirty="0">
                <a:solidFill>
                  <a:srgbClr val="6F2F9F"/>
                </a:solidFill>
                <a:latin typeface="Tahoma"/>
                <a:cs typeface="Tahoma"/>
              </a:rPr>
              <a:t>P</a:t>
            </a:r>
            <a:r>
              <a:rPr sz="1600" b="1" spc="90" dirty="0">
                <a:solidFill>
                  <a:srgbClr val="6F2F9F"/>
                </a:solidFill>
                <a:latin typeface="Tahoma"/>
                <a:cs typeface="Tahoma"/>
              </a:rPr>
              <a:t>A</a:t>
            </a:r>
            <a:r>
              <a:rPr sz="1600" b="1" spc="-90" dirty="0">
                <a:solidFill>
                  <a:srgbClr val="6F2F9F"/>
                </a:solidFill>
                <a:latin typeface="Tahoma"/>
                <a:cs typeface="Tahoma"/>
              </a:rPr>
              <a:t>C</a:t>
            </a:r>
            <a:r>
              <a:rPr sz="1600" b="1" spc="-55" dirty="0">
                <a:solidFill>
                  <a:srgbClr val="6F2F9F"/>
                </a:solidFill>
                <a:latin typeface="Tahoma"/>
                <a:cs typeface="Tahoma"/>
              </a:rPr>
              <a:t>I</a:t>
            </a:r>
            <a:r>
              <a:rPr sz="1600" b="1" spc="-90" dirty="0">
                <a:solidFill>
                  <a:srgbClr val="6F2F9F"/>
                </a:solidFill>
                <a:latin typeface="Tahoma"/>
                <a:cs typeface="Tahoma"/>
              </a:rPr>
              <a:t>D</a:t>
            </a:r>
            <a:r>
              <a:rPr sz="1600" b="1" spc="90" dirty="0">
                <a:solidFill>
                  <a:srgbClr val="6F2F9F"/>
                </a:solidFill>
                <a:latin typeface="Tahoma"/>
                <a:cs typeface="Tahoma"/>
              </a:rPr>
              <a:t>A</a:t>
            </a:r>
            <a:r>
              <a:rPr sz="1600" b="1" spc="-95" dirty="0">
                <a:solidFill>
                  <a:srgbClr val="6F2F9F"/>
                </a:solidFill>
                <a:latin typeface="Tahoma"/>
                <a:cs typeface="Tahoma"/>
              </a:rPr>
              <a:t>D</a:t>
            </a:r>
            <a:endParaRPr sz="1600">
              <a:latin typeface="Tahoma"/>
              <a:cs typeface="Tahoma"/>
            </a:endParaRPr>
          </a:p>
          <a:p>
            <a:pPr marL="1120140" indent="-285115">
              <a:lnSpc>
                <a:spcPct val="100000"/>
              </a:lnSpc>
              <a:spcBef>
                <a:spcPts val="625"/>
              </a:spcBef>
              <a:buClr>
                <a:srgbClr val="E78612"/>
              </a:buClr>
              <a:buFont typeface="Wingdings"/>
              <a:buChar char=""/>
              <a:tabLst>
                <a:tab pos="1120775" algn="l"/>
              </a:tabLst>
            </a:pP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Reconocimiento</a:t>
            </a:r>
            <a:r>
              <a:rPr sz="16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Grado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Discapacidad</a:t>
            </a:r>
            <a:endParaRPr sz="1600">
              <a:latin typeface="Tahoma"/>
              <a:cs typeface="Tahoma"/>
            </a:endParaRPr>
          </a:p>
          <a:p>
            <a:pPr marL="378460">
              <a:lnSpc>
                <a:spcPct val="100000"/>
              </a:lnSpc>
              <a:spcBef>
                <a:spcPts val="610"/>
              </a:spcBef>
            </a:pPr>
            <a:r>
              <a:rPr sz="1600" spc="-18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 </a:t>
            </a:r>
            <a:r>
              <a:rPr sz="1600" spc="-2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95" dirty="0">
                <a:solidFill>
                  <a:srgbClr val="6F2F9F"/>
                </a:solidFill>
                <a:latin typeface="Tahoma"/>
                <a:cs typeface="Tahoma"/>
              </a:rPr>
              <a:t>CENTROS</a:t>
            </a:r>
            <a:r>
              <a:rPr sz="1600" b="1" spc="2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45" dirty="0">
                <a:solidFill>
                  <a:srgbClr val="6F2F9F"/>
                </a:solidFill>
                <a:latin typeface="Tahoma"/>
                <a:cs typeface="Tahoma"/>
              </a:rPr>
              <a:t>D</a:t>
            </a:r>
            <a:r>
              <a:rPr sz="1600" b="1" spc="-114" dirty="0">
                <a:solidFill>
                  <a:srgbClr val="6F2F9F"/>
                </a:solidFill>
                <a:latin typeface="Tahoma"/>
                <a:cs typeface="Tahoma"/>
              </a:rPr>
              <a:t>E</a:t>
            </a:r>
            <a:r>
              <a:rPr sz="16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80" dirty="0">
                <a:solidFill>
                  <a:srgbClr val="6F2F9F"/>
                </a:solidFill>
                <a:latin typeface="Tahoma"/>
                <a:cs typeface="Tahoma"/>
              </a:rPr>
              <a:t>A</a:t>
            </a:r>
            <a:r>
              <a:rPr sz="1600" b="1" spc="-160" dirty="0">
                <a:solidFill>
                  <a:srgbClr val="6F2F9F"/>
                </a:solidFill>
                <a:latin typeface="Tahoma"/>
                <a:cs typeface="Tahoma"/>
              </a:rPr>
              <a:t>TE</a:t>
            </a:r>
            <a:r>
              <a:rPr sz="1600" b="1" spc="-204" dirty="0">
                <a:solidFill>
                  <a:srgbClr val="6F2F9F"/>
                </a:solidFill>
                <a:latin typeface="Tahoma"/>
                <a:cs typeface="Tahoma"/>
              </a:rPr>
              <a:t>N</a:t>
            </a:r>
            <a:r>
              <a:rPr sz="1600" b="1" spc="-25" dirty="0">
                <a:solidFill>
                  <a:srgbClr val="6F2F9F"/>
                </a:solidFill>
                <a:latin typeface="Tahoma"/>
                <a:cs typeface="Tahoma"/>
              </a:rPr>
              <a:t>CION</a:t>
            </a:r>
            <a:r>
              <a:rPr sz="1600" b="1" spc="4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6F2F9F"/>
                </a:solidFill>
                <a:latin typeface="Tahoma"/>
                <a:cs typeface="Tahoma"/>
              </a:rPr>
              <a:t>TEMPR</a:t>
            </a:r>
            <a:r>
              <a:rPr sz="1600" b="1" spc="-135" dirty="0">
                <a:solidFill>
                  <a:srgbClr val="6F2F9F"/>
                </a:solidFill>
                <a:latin typeface="Tahoma"/>
                <a:cs typeface="Tahoma"/>
              </a:rPr>
              <a:t>A</a:t>
            </a:r>
            <a:r>
              <a:rPr sz="1600" b="1" spc="-60" dirty="0">
                <a:solidFill>
                  <a:srgbClr val="6F2F9F"/>
                </a:solidFill>
                <a:latin typeface="Tahoma"/>
                <a:cs typeface="Tahoma"/>
              </a:rPr>
              <a:t>N</a:t>
            </a:r>
            <a:r>
              <a:rPr sz="1600" b="1" spc="85" dirty="0">
                <a:solidFill>
                  <a:srgbClr val="6F2F9F"/>
                </a:solidFill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  <a:p>
            <a:pPr marL="1064260" indent="-228600">
              <a:lnSpc>
                <a:spcPct val="100000"/>
              </a:lnSpc>
              <a:spcBef>
                <a:spcPts val="615"/>
              </a:spcBef>
              <a:buClr>
                <a:srgbClr val="E78612"/>
              </a:buClr>
              <a:buFont typeface="Wingdings"/>
              <a:buChar char=""/>
              <a:tabLst>
                <a:tab pos="1064260" algn="l"/>
              </a:tabLst>
            </a:pP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Valoración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necesidad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atención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temprana.</a:t>
            </a:r>
            <a:endParaRPr sz="1600">
              <a:latin typeface="Tahoma"/>
              <a:cs typeface="Tahoma"/>
            </a:endParaRPr>
          </a:p>
          <a:p>
            <a:pPr marL="1064260" indent="-228600">
              <a:lnSpc>
                <a:spcPct val="100000"/>
              </a:lnSpc>
              <a:spcBef>
                <a:spcPts val="625"/>
              </a:spcBef>
              <a:buClr>
                <a:srgbClr val="E78612"/>
              </a:buClr>
              <a:buFont typeface="Wingdings"/>
              <a:buChar char=""/>
              <a:tabLst>
                <a:tab pos="1064260" algn="l"/>
              </a:tabLst>
            </a:pPr>
            <a:r>
              <a:rPr sz="16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Listado</a:t>
            </a: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6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centros</a:t>
            </a:r>
            <a:r>
              <a:rPr sz="16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de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atención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temprana</a:t>
            </a:r>
            <a:endParaRPr sz="1600">
              <a:latin typeface="Tahoma"/>
              <a:cs typeface="Tahoma"/>
            </a:endParaRPr>
          </a:p>
          <a:p>
            <a:pPr marL="378460">
              <a:lnSpc>
                <a:spcPts val="1730"/>
              </a:lnSpc>
              <a:spcBef>
                <a:spcPts val="615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4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70" dirty="0">
                <a:solidFill>
                  <a:srgbClr val="6F2F9F"/>
                </a:solidFill>
                <a:latin typeface="Tahoma"/>
                <a:cs typeface="Tahoma"/>
              </a:rPr>
              <a:t>RECONOCIMIENTO</a:t>
            </a:r>
            <a:r>
              <a:rPr sz="1600" b="1" spc="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6F2F9F"/>
                </a:solidFill>
                <a:latin typeface="Tahoma"/>
                <a:cs typeface="Tahoma"/>
              </a:rPr>
              <a:t>SITUACIÓN</a:t>
            </a:r>
            <a:r>
              <a:rPr sz="1600" b="1" spc="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600" b="1" spc="4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6F2F9F"/>
                </a:solidFill>
                <a:latin typeface="Tahoma"/>
                <a:cs typeface="Tahoma"/>
              </a:rPr>
              <a:t>DEPENDENCIA</a:t>
            </a:r>
            <a:r>
              <a:rPr sz="1600" b="1" spc="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F2F9F"/>
                </a:solidFill>
                <a:latin typeface="Tahoma"/>
                <a:cs typeface="Tahoma"/>
              </a:rPr>
              <a:t>(menores</a:t>
            </a:r>
            <a:r>
              <a:rPr sz="1600" b="1" spc="-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600" b="1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6F2F9F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  <a:p>
            <a:pPr marL="664845">
              <a:lnSpc>
                <a:spcPts val="1730"/>
              </a:lnSpc>
            </a:pPr>
            <a:r>
              <a:rPr sz="1600" b="1" spc="-40" dirty="0">
                <a:solidFill>
                  <a:srgbClr val="6F2F9F"/>
                </a:solidFill>
                <a:latin typeface="Tahoma"/>
                <a:cs typeface="Tahoma"/>
              </a:rPr>
              <a:t>años)</a:t>
            </a:r>
            <a:endParaRPr sz="1600">
              <a:latin typeface="Tahoma"/>
              <a:cs typeface="Tahoma"/>
            </a:endParaRPr>
          </a:p>
          <a:p>
            <a:pPr marL="1063625" indent="-228600">
              <a:lnSpc>
                <a:spcPct val="100000"/>
              </a:lnSpc>
              <a:spcBef>
                <a:spcPts val="610"/>
              </a:spcBef>
              <a:buClr>
                <a:srgbClr val="E78612"/>
              </a:buClr>
              <a:buFont typeface="Wingdings"/>
              <a:buChar char=""/>
              <a:tabLst>
                <a:tab pos="1064260" algn="l"/>
              </a:tabLst>
            </a:pP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Reconocimiento</a:t>
            </a:r>
            <a:r>
              <a:rPr sz="16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la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situación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Dependencia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44876" y="6149441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87583" y="1484375"/>
            <a:ext cx="1429512" cy="15133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34439" y="5996940"/>
            <a:ext cx="841247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043940"/>
          </a:xfrm>
          <a:prstGeom prst="rect">
            <a:avLst/>
          </a:prstGeom>
          <a:solidFill>
            <a:srgbClr val="FFCC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 marR="2869565">
              <a:lnSpc>
                <a:spcPct val="100000"/>
              </a:lnSpc>
              <a:spcBef>
                <a:spcPts val="300"/>
              </a:spcBef>
            </a:pPr>
            <a:r>
              <a:rPr sz="2800" spc="-15" dirty="0">
                <a:solidFill>
                  <a:srgbClr val="5A4323"/>
                </a:solidFill>
              </a:rPr>
              <a:t>CE</a:t>
            </a:r>
            <a:r>
              <a:rPr sz="2800" spc="-30" dirty="0">
                <a:solidFill>
                  <a:srgbClr val="5A4323"/>
                </a:solidFill>
              </a:rPr>
              <a:t>N</a:t>
            </a:r>
            <a:r>
              <a:rPr sz="2800" spc="-270" dirty="0">
                <a:solidFill>
                  <a:srgbClr val="5A4323"/>
                </a:solidFill>
              </a:rPr>
              <a:t>TROS</a:t>
            </a:r>
            <a:r>
              <a:rPr sz="2800" spc="-25" dirty="0">
                <a:solidFill>
                  <a:srgbClr val="5A4323"/>
                </a:solidFill>
              </a:rPr>
              <a:t> </a:t>
            </a:r>
            <a:r>
              <a:rPr sz="2800" spc="-245" dirty="0">
                <a:solidFill>
                  <a:srgbClr val="5A4323"/>
                </a:solidFill>
              </a:rPr>
              <a:t>D</a:t>
            </a:r>
            <a:r>
              <a:rPr sz="2800" spc="-195" dirty="0">
                <a:solidFill>
                  <a:srgbClr val="5A4323"/>
                </a:solidFill>
              </a:rPr>
              <a:t>E</a:t>
            </a:r>
            <a:r>
              <a:rPr sz="2800" spc="-40" dirty="0">
                <a:solidFill>
                  <a:srgbClr val="5A4323"/>
                </a:solidFill>
              </a:rPr>
              <a:t> </a:t>
            </a:r>
            <a:r>
              <a:rPr sz="2800" spc="-180" dirty="0">
                <a:solidFill>
                  <a:srgbClr val="5A4323"/>
                </a:solidFill>
              </a:rPr>
              <a:t>ATE</a:t>
            </a:r>
            <a:r>
              <a:rPr sz="2800" spc="-229" dirty="0">
                <a:solidFill>
                  <a:srgbClr val="5A4323"/>
                </a:solidFill>
              </a:rPr>
              <a:t>N</a:t>
            </a:r>
            <a:r>
              <a:rPr sz="2800" spc="-40" dirty="0">
                <a:solidFill>
                  <a:srgbClr val="5A4323"/>
                </a:solidFill>
              </a:rPr>
              <a:t>CIÓN</a:t>
            </a:r>
            <a:r>
              <a:rPr sz="2800" spc="-5" dirty="0">
                <a:solidFill>
                  <a:srgbClr val="5A4323"/>
                </a:solidFill>
              </a:rPr>
              <a:t> </a:t>
            </a:r>
            <a:r>
              <a:rPr sz="2800" spc="-295" dirty="0">
                <a:solidFill>
                  <a:srgbClr val="5A4323"/>
                </a:solidFill>
              </a:rPr>
              <a:t>TEMP</a:t>
            </a:r>
            <a:r>
              <a:rPr sz="2800" spc="-320" dirty="0">
                <a:solidFill>
                  <a:srgbClr val="5A4323"/>
                </a:solidFill>
              </a:rPr>
              <a:t>R</a:t>
            </a:r>
            <a:r>
              <a:rPr sz="2800" spc="30" dirty="0">
                <a:solidFill>
                  <a:srgbClr val="5A4323"/>
                </a:solidFill>
              </a:rPr>
              <a:t>A</a:t>
            </a:r>
            <a:r>
              <a:rPr sz="2800" spc="20" dirty="0">
                <a:solidFill>
                  <a:srgbClr val="5A4323"/>
                </a:solidFill>
              </a:rPr>
              <a:t>N</a:t>
            </a:r>
            <a:r>
              <a:rPr sz="2800" spc="90" dirty="0">
                <a:solidFill>
                  <a:srgbClr val="5A4323"/>
                </a:solidFill>
              </a:rPr>
              <a:t>A  </a:t>
            </a:r>
            <a:r>
              <a:rPr sz="2800" spc="-170" dirty="0">
                <a:solidFill>
                  <a:srgbClr val="5A4323"/>
                </a:solidFill>
              </a:rPr>
              <a:t>MADRID-CAPITAL</a:t>
            </a:r>
            <a:endParaRPr sz="2800"/>
          </a:p>
        </p:txBody>
      </p:sp>
      <p:sp>
        <p:nvSpPr>
          <p:cNvPr id="10" name="object 10"/>
          <p:cNvSpPr txBox="1"/>
          <p:nvPr/>
        </p:nvSpPr>
        <p:spPr>
          <a:xfrm>
            <a:off x="1670430" y="2372105"/>
            <a:ext cx="1356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45" dirty="0">
                <a:solidFill>
                  <a:srgbClr val="404040"/>
                </a:solidFill>
                <a:latin typeface="Tahoma"/>
                <a:cs typeface="Tahoma"/>
              </a:rPr>
              <a:t>ARGANZUELA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9484" y="2372105"/>
            <a:ext cx="461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404040"/>
                </a:solidFill>
                <a:latin typeface="Tahoma"/>
                <a:cs typeface="Tahoma"/>
              </a:rPr>
              <a:t>ALTEA</a:t>
            </a:r>
            <a:endParaRPr sz="1200">
              <a:latin typeface="Tahoma"/>
              <a:cs typeface="Tahoma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651380" y="2548505"/>
          <a:ext cx="8971280" cy="2985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145"/>
                <a:gridCol w="4165600"/>
                <a:gridCol w="310514"/>
                <a:gridCol w="4222749"/>
              </a:tblGrid>
              <a:tr h="1757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TF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:</a:t>
                      </a:r>
                      <a:r>
                        <a:rPr sz="1200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x:</a:t>
                      </a:r>
                      <a:r>
                        <a:rPr sz="1200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22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275"/>
                        </a:lnSpc>
                        <a:spcBef>
                          <a:spcPts val="5"/>
                        </a:spcBef>
                        <a:tabLst>
                          <a:tab pos="2046605" algn="l"/>
                        </a:tabLst>
                      </a:pPr>
                      <a:r>
                        <a:rPr sz="1200" b="1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FUENCARRAL-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EL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PARDO	</a:t>
                      </a:r>
                      <a:r>
                        <a:rPr sz="1200" b="1" spc="-10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NAPSIS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</a:tr>
              <a:tr h="164591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  <a:tabLst>
                          <a:tab pos="1131570" algn="l"/>
                        </a:tabLst>
                      </a:pPr>
                      <a:r>
                        <a:rPr sz="1200" b="1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BARAJAS	</a:t>
                      </a:r>
                      <a:r>
                        <a:rPr sz="1200" b="1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ENVERA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427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99/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637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668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525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195"/>
                        </a:lnSpc>
                      </a:pPr>
                      <a:r>
                        <a:rPr sz="1200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TF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:</a:t>
                      </a:r>
                      <a:r>
                        <a:rPr sz="1200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64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/91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95"/>
                        </a:lnSpc>
                      </a:pP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LATINA</a:t>
                      </a:r>
                      <a:r>
                        <a:rPr sz="1200" b="1" spc="114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INSTITUTO </a:t>
                      </a:r>
                      <a:r>
                        <a:rPr sz="1200" b="1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S.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JOSÉ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2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  <a:tabLst>
                          <a:tab pos="1589405" algn="l"/>
                        </a:tabLst>
                      </a:pP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CARABANCHEL	</a:t>
                      </a:r>
                      <a:r>
                        <a:rPr sz="1200" b="1" spc="-1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ARIS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508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01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462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62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195"/>
                        </a:lnSpc>
                        <a:tabLst>
                          <a:tab pos="2046605" algn="l"/>
                        </a:tabLst>
                      </a:pPr>
                      <a:r>
                        <a:rPr sz="1200" b="1" spc="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MONCLOA-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ARAVACA	</a:t>
                      </a:r>
                      <a:r>
                        <a:rPr sz="1200" b="1" spc="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CONMIGO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905">
                <a:tc>
                  <a:txBody>
                    <a:bodyPr/>
                    <a:lstStyle/>
                    <a:p>
                      <a:pPr marL="31750">
                        <a:lnSpc>
                          <a:spcPts val="1200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200"/>
                        </a:lnSpc>
                        <a:tabLst>
                          <a:tab pos="1589405" algn="l"/>
                        </a:tabLst>
                      </a:pP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CARABANCHE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L	AR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AN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IO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EY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200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357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31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37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Fax:</a:t>
                      </a:r>
                      <a:r>
                        <a:rPr sz="1200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740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17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066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08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95"/>
                        </a:lnSpc>
                        <a:tabLst>
                          <a:tab pos="1131570" algn="l"/>
                        </a:tabLst>
                      </a:pPr>
                      <a:r>
                        <a:rPr sz="1200" b="1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MORATALAZ	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ADEMO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1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  <a:tabLst>
                          <a:tab pos="1131570" algn="l"/>
                        </a:tabLst>
                      </a:pPr>
                      <a:r>
                        <a:rPr sz="1200" b="1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CENTRO	</a:t>
                      </a:r>
                      <a:r>
                        <a:rPr sz="1200" b="1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ANAYET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439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29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24</a:t>
                      </a:r>
                      <a:r>
                        <a:rPr sz="1200" spc="28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Fax:</a:t>
                      </a:r>
                      <a:r>
                        <a:rPr sz="1200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439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00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369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79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79/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657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898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463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95"/>
                        </a:lnSpc>
                        <a:tabLst>
                          <a:tab pos="2046605" algn="l"/>
                        </a:tabLst>
                      </a:pPr>
                      <a:r>
                        <a:rPr sz="1200" b="1" spc="-1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PUENTE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VALLECAS	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ACEOPS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1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  <a:tabLst>
                          <a:tab pos="1131570" algn="l"/>
                        </a:tabLst>
                      </a:pPr>
                      <a:r>
                        <a:rPr sz="1200" b="1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CHAMARTÍN	</a:t>
                      </a:r>
                      <a:r>
                        <a:rPr sz="1200" b="1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AMEB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501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25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25/696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682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808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195"/>
                        </a:lnSpc>
                        <a:tabLst>
                          <a:tab pos="1950720" algn="l"/>
                        </a:tabLst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563</a:t>
                      </a:r>
                      <a:r>
                        <a:rPr sz="1200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04</a:t>
                      </a:r>
                      <a:r>
                        <a:rPr sz="1200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48	Fax: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563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12</a:t>
                      </a:r>
                      <a:r>
                        <a:rPr sz="1200" spc="-6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195"/>
                        </a:lnSpc>
                        <a:tabLst>
                          <a:tab pos="2046605" algn="l"/>
                        </a:tabLst>
                      </a:pPr>
                      <a:r>
                        <a:rPr sz="1200" b="1" spc="-1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PUENTE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VALLECAS	FUNDACIÓN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CARLOS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MARTÍN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2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</a:pPr>
                      <a:r>
                        <a:rPr sz="1200" spc="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CHAMARTÍN </a:t>
                      </a:r>
                      <a:r>
                        <a:rPr sz="1200" spc="1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.</a:t>
                      </a:r>
                      <a:r>
                        <a:rPr sz="1200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TERAPIA</a:t>
                      </a:r>
                      <a:r>
                        <a:rPr sz="1200" spc="-7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INFANTIL</a:t>
                      </a:r>
                      <a:r>
                        <a:rPr sz="1200" spc="-7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Mª</a:t>
                      </a:r>
                      <a:r>
                        <a:rPr sz="1200" spc="-6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ISABEL</a:t>
                      </a:r>
                      <a:r>
                        <a:rPr sz="1200" spc="-8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ZULUETA-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380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73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  <a:tabLst>
                          <a:tab pos="3418204" algn="l"/>
                        </a:tabLst>
                      </a:pPr>
                      <a:r>
                        <a:rPr sz="1200" spc="7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FUNDACIÓN</a:t>
                      </a:r>
                      <a:r>
                        <a:rPr sz="1200" spc="29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SÍNDROME</a:t>
                      </a:r>
                      <a:r>
                        <a:rPr sz="1200" spc="-7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DOWN	</a:t>
                      </a: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95"/>
                        </a:lnSpc>
                      </a:pPr>
                      <a:r>
                        <a:rPr sz="1200" b="1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SALAMANCA</a:t>
                      </a:r>
                      <a:r>
                        <a:rPr sz="1200" b="1" spc="1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ASPAS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</a:pP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310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53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64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Fax:</a:t>
                      </a:r>
                      <a:r>
                        <a:rPr sz="1200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308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43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83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725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45/628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466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873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718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195"/>
                        </a:lnSpc>
                        <a:tabLst>
                          <a:tab pos="1131570" algn="l"/>
                        </a:tabLst>
                      </a:pP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CHAMBERÍ	AG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BEL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INTERNATIONAL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195"/>
                        </a:lnSpc>
                        <a:tabLst>
                          <a:tab pos="2046605" algn="l"/>
                        </a:tabLst>
                      </a:pP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VILLA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VALLECAS	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AYTONA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TOSA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192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22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19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777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32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93/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607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041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743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64592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195"/>
                        </a:lnSpc>
                        <a:tabLst>
                          <a:tab pos="2046605" algn="l"/>
                        </a:tabLst>
                      </a:pPr>
                      <a:r>
                        <a:rPr sz="1200" b="1" spc="-6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FUENCARRAL-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EL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PARDO	</a:t>
                      </a:r>
                      <a:r>
                        <a:rPr sz="1200" b="1" spc="-8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BOBATH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95"/>
                        </a:lnSpc>
                      </a:pPr>
                      <a:r>
                        <a:rPr sz="1200" spc="-40" dirty="0">
                          <a:solidFill>
                            <a:srgbClr val="E78612"/>
                          </a:solidFill>
                          <a:latin typeface="Microsoft Sans Serif"/>
                          <a:cs typeface="Microsoft Sans Serif"/>
                        </a:rPr>
                        <a:t>🠶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95"/>
                        </a:lnSpc>
                        <a:tabLst>
                          <a:tab pos="2046605" algn="l"/>
                        </a:tabLst>
                      </a:pPr>
                      <a:r>
                        <a:rPr sz="1200" b="1" spc="-9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MADRID/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VILLAVERDE	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AFANDICE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  <a:tr h="1757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28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376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71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90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Fax:</a:t>
                      </a:r>
                      <a:r>
                        <a:rPr sz="1200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376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35</a:t>
                      </a:r>
                      <a:r>
                        <a:rPr sz="1200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88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1285"/>
                        </a:lnSpc>
                      </a:pPr>
                      <a:r>
                        <a:rPr sz="1200" spc="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Teléfono:</a:t>
                      </a:r>
                      <a:r>
                        <a:rPr sz="1200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91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505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</a:t>
                      </a:r>
                      <a:r>
                        <a:rPr sz="1200" spc="-5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Fax:</a:t>
                      </a:r>
                      <a:r>
                        <a:rPr sz="1200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901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706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051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668270" y="5664504"/>
            <a:ext cx="6316345" cy="74231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3533775" marR="5080" indent="-43180">
              <a:lnSpc>
                <a:spcPts val="1300"/>
              </a:lnSpc>
              <a:spcBef>
                <a:spcPts val="259"/>
              </a:spcBef>
            </a:pPr>
            <a:r>
              <a:rPr sz="12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Listado </a:t>
            </a:r>
            <a:r>
              <a:rPr sz="12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centros </a:t>
            </a:r>
            <a:r>
              <a:rPr sz="1200" b="1" u="heavy" spc="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 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atención </a:t>
            </a:r>
            <a:r>
              <a:rPr sz="12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temprana </a:t>
            </a:r>
            <a:r>
              <a:rPr sz="1200" b="1" spc="-34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b="1" spc="-40" dirty="0">
                <a:solidFill>
                  <a:srgbClr val="6F2F9F"/>
                </a:solidFill>
                <a:latin typeface="Tahoma"/>
                <a:cs typeface="Tahoma"/>
              </a:rPr>
              <a:t>(DESCARGAR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2100" y="6138671"/>
            <a:ext cx="841248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03348" y="260604"/>
            <a:ext cx="8338184" cy="1229995"/>
          </a:xfrm>
          <a:prstGeom prst="rect">
            <a:avLst/>
          </a:prstGeom>
          <a:solidFill>
            <a:srgbClr val="FFCC99"/>
          </a:solidFill>
        </p:spPr>
        <p:txBody>
          <a:bodyPr vert="horz" wrap="square" lIns="0" tIns="55880" rIns="0" bIns="0" rtlCol="0">
            <a:spAutoFit/>
          </a:bodyPr>
          <a:lstStyle/>
          <a:p>
            <a:pPr marL="2360295" marR="881380" indent="-1472565">
              <a:lnSpc>
                <a:spcPts val="3340"/>
              </a:lnSpc>
              <a:spcBef>
                <a:spcPts val="440"/>
              </a:spcBef>
            </a:pPr>
            <a:r>
              <a:rPr sz="2800" spc="-45" dirty="0">
                <a:solidFill>
                  <a:srgbClr val="5A4323"/>
                </a:solidFill>
              </a:rPr>
              <a:t>VALORACION </a:t>
            </a:r>
            <a:r>
              <a:rPr sz="2800" spc="5" dirty="0">
                <a:solidFill>
                  <a:srgbClr val="5A4323"/>
                </a:solidFill>
              </a:rPr>
              <a:t>GRADO </a:t>
            </a:r>
            <a:r>
              <a:rPr sz="2800" spc="-100" dirty="0">
                <a:solidFill>
                  <a:srgbClr val="5A4323"/>
                </a:solidFill>
              </a:rPr>
              <a:t>DISCAPACIDAD </a:t>
            </a:r>
            <a:r>
              <a:rPr sz="2800" spc="-810" dirty="0">
                <a:solidFill>
                  <a:srgbClr val="5A4323"/>
                </a:solidFill>
              </a:rPr>
              <a:t> </a:t>
            </a:r>
            <a:r>
              <a:rPr sz="2800" spc="-114" dirty="0">
                <a:solidFill>
                  <a:srgbClr val="5A4323"/>
                </a:solidFill>
              </a:rPr>
              <a:t>MAYORES</a:t>
            </a:r>
            <a:r>
              <a:rPr sz="2800" spc="-15" dirty="0">
                <a:solidFill>
                  <a:srgbClr val="5A4323"/>
                </a:solidFill>
              </a:rPr>
              <a:t> </a:t>
            </a:r>
            <a:r>
              <a:rPr sz="2800" spc="-245" dirty="0">
                <a:solidFill>
                  <a:srgbClr val="5A4323"/>
                </a:solidFill>
              </a:rPr>
              <a:t>D</a:t>
            </a:r>
            <a:r>
              <a:rPr sz="2800" spc="-195" dirty="0">
                <a:solidFill>
                  <a:srgbClr val="5A4323"/>
                </a:solidFill>
              </a:rPr>
              <a:t>E</a:t>
            </a:r>
            <a:r>
              <a:rPr sz="2800" spc="-40" dirty="0">
                <a:solidFill>
                  <a:srgbClr val="5A4323"/>
                </a:solidFill>
              </a:rPr>
              <a:t> </a:t>
            </a:r>
            <a:r>
              <a:rPr sz="2800" spc="-220" dirty="0">
                <a:solidFill>
                  <a:srgbClr val="5A4323"/>
                </a:solidFill>
              </a:rPr>
              <a:t>6</a:t>
            </a:r>
            <a:r>
              <a:rPr sz="2800" spc="-35" dirty="0">
                <a:solidFill>
                  <a:srgbClr val="5A4323"/>
                </a:solidFill>
              </a:rPr>
              <a:t> </a:t>
            </a:r>
            <a:r>
              <a:rPr sz="2800" spc="25" dirty="0">
                <a:solidFill>
                  <a:srgbClr val="5A4323"/>
                </a:solidFill>
              </a:rPr>
              <a:t>A</a:t>
            </a:r>
            <a:r>
              <a:rPr sz="2800" spc="15" dirty="0">
                <a:solidFill>
                  <a:srgbClr val="5A4323"/>
                </a:solidFill>
              </a:rPr>
              <a:t>Ñ</a:t>
            </a:r>
            <a:r>
              <a:rPr sz="2800" spc="-65" dirty="0">
                <a:solidFill>
                  <a:srgbClr val="5A4323"/>
                </a:solidFill>
              </a:rPr>
              <a:t>OS</a:t>
            </a:r>
            <a:endParaRPr sz="2800"/>
          </a:p>
        </p:txBody>
      </p:sp>
      <p:grpSp>
        <p:nvGrpSpPr>
          <p:cNvPr id="10" name="object 10"/>
          <p:cNvGrpSpPr/>
          <p:nvPr/>
        </p:nvGrpSpPr>
        <p:grpSpPr>
          <a:xfrm>
            <a:off x="2403348" y="1740407"/>
            <a:ext cx="8338184" cy="4234180"/>
            <a:chOff x="2403348" y="1740407"/>
            <a:chExt cx="8338184" cy="4234180"/>
          </a:xfrm>
        </p:grpSpPr>
        <p:sp>
          <p:nvSpPr>
            <p:cNvPr id="11" name="object 11"/>
            <p:cNvSpPr/>
            <p:nvPr/>
          </p:nvSpPr>
          <p:spPr>
            <a:xfrm>
              <a:off x="2403348" y="1740407"/>
              <a:ext cx="8338184" cy="4234180"/>
            </a:xfrm>
            <a:custGeom>
              <a:avLst/>
              <a:gdLst/>
              <a:ahLst/>
              <a:cxnLst/>
              <a:rect l="l" t="t" r="r" b="b"/>
              <a:pathLst>
                <a:path w="8338184" h="4234180">
                  <a:moveTo>
                    <a:pt x="8337804" y="0"/>
                  </a:moveTo>
                  <a:lnTo>
                    <a:pt x="0" y="0"/>
                  </a:lnTo>
                  <a:lnTo>
                    <a:pt x="0" y="4233672"/>
                  </a:lnTo>
                  <a:lnTo>
                    <a:pt x="8337804" y="4233672"/>
                  </a:lnTo>
                  <a:lnTo>
                    <a:pt x="8337804" y="0"/>
                  </a:lnTo>
                  <a:close/>
                </a:path>
              </a:pathLst>
            </a:custGeom>
            <a:solidFill>
              <a:srgbClr val="F5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94915" y="4954790"/>
              <a:ext cx="8021320" cy="672465"/>
            </a:xfrm>
            <a:custGeom>
              <a:avLst/>
              <a:gdLst/>
              <a:ahLst/>
              <a:cxnLst/>
              <a:rect l="l" t="t" r="r" b="b"/>
              <a:pathLst>
                <a:path w="8021320" h="672464">
                  <a:moveTo>
                    <a:pt x="8020812" y="187439"/>
                  </a:moveTo>
                  <a:lnTo>
                    <a:pt x="7636764" y="187439"/>
                  </a:lnTo>
                  <a:lnTo>
                    <a:pt x="7636764" y="0"/>
                  </a:lnTo>
                  <a:lnTo>
                    <a:pt x="0" y="0"/>
                  </a:lnTo>
                  <a:lnTo>
                    <a:pt x="0" y="672045"/>
                  </a:lnTo>
                  <a:lnTo>
                    <a:pt x="1054608" y="672045"/>
                  </a:lnTo>
                  <a:lnTo>
                    <a:pt x="1110996" y="672045"/>
                  </a:lnTo>
                  <a:lnTo>
                    <a:pt x="1110996" y="434327"/>
                  </a:lnTo>
                  <a:lnTo>
                    <a:pt x="8020812" y="434327"/>
                  </a:lnTo>
                  <a:lnTo>
                    <a:pt x="8020812" y="187439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403348" y="1740407"/>
            <a:ext cx="8338184" cy="423418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800">
              <a:latin typeface="Times New Roman"/>
              <a:cs typeface="Times New Roman"/>
            </a:endParaRPr>
          </a:p>
          <a:p>
            <a:pPr marL="457200">
              <a:lnSpc>
                <a:spcPct val="100000"/>
              </a:lnSpc>
            </a:pPr>
            <a:r>
              <a:rPr sz="1600" b="1" spc="-65" dirty="0">
                <a:solidFill>
                  <a:srgbClr val="424939"/>
                </a:solidFill>
                <a:latin typeface="Tahoma"/>
                <a:cs typeface="Tahoma"/>
              </a:rPr>
              <a:t>DÓNDE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24939"/>
                </a:solidFill>
                <a:latin typeface="Tahoma"/>
                <a:cs typeface="Tahoma"/>
              </a:rPr>
              <a:t>son</a:t>
            </a:r>
            <a:r>
              <a:rPr sz="1600" b="1" spc="-10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24939"/>
                </a:solidFill>
                <a:latin typeface="Tahoma"/>
                <a:cs typeface="Tahoma"/>
              </a:rPr>
              <a:t>valorados</a:t>
            </a:r>
            <a:r>
              <a:rPr sz="1600" b="1" spc="1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24939"/>
                </a:solidFill>
                <a:latin typeface="Tahoma"/>
                <a:cs typeface="Tahoma"/>
              </a:rPr>
              <a:t>:</a:t>
            </a:r>
            <a:r>
              <a:rPr sz="1600" b="1" spc="-5" dirty="0">
                <a:solidFill>
                  <a:srgbClr val="424939"/>
                </a:solidFill>
                <a:latin typeface="Tahoma"/>
                <a:cs typeface="Tahoma"/>
              </a:rPr>
              <a:t> </a:t>
            </a:r>
            <a:r>
              <a:rPr sz="16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Centros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Base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Valoración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y</a:t>
            </a: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Orientación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personas</a:t>
            </a:r>
            <a:endParaRPr sz="1600">
              <a:latin typeface="Tahoma"/>
              <a:cs typeface="Tahoma"/>
            </a:endParaRPr>
          </a:p>
          <a:p>
            <a:pPr marL="457200">
              <a:lnSpc>
                <a:spcPct val="100000"/>
              </a:lnSpc>
              <a:spcBef>
                <a:spcPts val="5"/>
              </a:spcBef>
            </a:pPr>
            <a:r>
              <a:rPr sz="1600" b="1" u="heavy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con</a:t>
            </a: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discapacidad</a:t>
            </a:r>
            <a:endParaRPr sz="1600">
              <a:latin typeface="Tahoma"/>
              <a:cs typeface="Tahoma"/>
            </a:endParaRPr>
          </a:p>
          <a:p>
            <a:pPr marL="457200">
              <a:lnSpc>
                <a:spcPct val="100000"/>
              </a:lnSpc>
              <a:spcBef>
                <a:spcPts val="994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4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Solicitud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del</a:t>
            </a:r>
            <a:r>
              <a:rPr sz="1600" b="1" u="heavy" spc="4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Grado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discapacidad</a:t>
            </a:r>
            <a:r>
              <a:rPr sz="1600" u="heavy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457200">
              <a:lnSpc>
                <a:spcPct val="100000"/>
              </a:lnSpc>
              <a:spcBef>
                <a:spcPts val="1010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5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Solicitud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tarjeta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certificado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discapacidad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ahoma"/>
              <a:cs typeface="Tahoma"/>
            </a:endParaRPr>
          </a:p>
          <a:p>
            <a:pPr marL="513715" marR="899160" indent="-56515">
              <a:lnSpc>
                <a:spcPct val="152500"/>
              </a:lnSpc>
            </a:pPr>
            <a:r>
              <a:rPr sz="16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LISTADO</a:t>
            </a:r>
            <a:r>
              <a:rPr sz="16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DE </a:t>
            </a:r>
            <a:r>
              <a:rPr sz="1600" b="1" u="heavy" spc="-2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DISTRITOS</a:t>
            </a:r>
            <a:r>
              <a:rPr sz="1600" b="1" u="heavy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Y </a:t>
            </a:r>
            <a:r>
              <a:rPr sz="16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MUNICIPIOS</a:t>
            </a:r>
            <a:r>
              <a:rPr sz="1600" b="1" spc="-130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600" b="1" spc="2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404040"/>
                </a:solidFill>
                <a:latin typeface="Tahoma"/>
                <a:cs typeface="Tahoma"/>
              </a:rPr>
              <a:t>Centro 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Base 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les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corresponde. </a:t>
            </a:r>
            <a:r>
              <a:rPr sz="1600" b="1" spc="-4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00AF50"/>
                </a:solidFill>
                <a:latin typeface="Tahoma"/>
                <a:cs typeface="Tahoma"/>
              </a:rPr>
              <a:t>(</a:t>
            </a:r>
            <a:r>
              <a:rPr sz="1600" b="1" spc="-1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b="1" spc="130" dirty="0">
                <a:solidFill>
                  <a:srgbClr val="00AF50"/>
                </a:solidFill>
                <a:latin typeface="Tahoma"/>
                <a:cs typeface="Tahoma"/>
              </a:rPr>
              <a:t>C</a:t>
            </a:r>
            <a:r>
              <a:rPr sz="1600" b="1" spc="155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1600" b="1" spc="-60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1600" b="1" spc="-165" dirty="0">
                <a:solidFill>
                  <a:srgbClr val="00AF50"/>
                </a:solidFill>
                <a:latin typeface="Tahoma"/>
                <a:cs typeface="Tahoma"/>
              </a:rPr>
              <a:t>SULTAR)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Tahoma"/>
              <a:cs typeface="Tahoma"/>
            </a:endParaRPr>
          </a:p>
          <a:p>
            <a:pPr marL="91440" marR="264160">
              <a:lnSpc>
                <a:spcPct val="100000"/>
              </a:lnSpc>
            </a:pPr>
            <a:r>
              <a:rPr sz="1400" b="1" spc="-280" dirty="0">
                <a:solidFill>
                  <a:srgbClr val="6F2F9F"/>
                </a:solidFill>
                <a:latin typeface="Tahoma"/>
                <a:cs typeface="Tahoma"/>
              </a:rPr>
              <a:t>**</a:t>
            </a:r>
            <a:r>
              <a:rPr sz="1400" b="1" spc="-16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6F2F9F"/>
                </a:solidFill>
                <a:latin typeface="Tahoma"/>
                <a:cs typeface="Tahoma"/>
              </a:rPr>
              <a:t>IMPORTANTE</a:t>
            </a:r>
            <a:r>
              <a:rPr sz="1400" b="1" spc="-5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6F2F9F"/>
                </a:solidFill>
                <a:latin typeface="Tahoma"/>
                <a:cs typeface="Tahoma"/>
              </a:rPr>
              <a:t>SOLICITAR</a:t>
            </a:r>
            <a:r>
              <a:rPr sz="1400" b="1" spc="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6F2F9F"/>
                </a:solidFill>
                <a:latin typeface="Tahoma"/>
                <a:cs typeface="Tahoma"/>
              </a:rPr>
              <a:t>LA</a:t>
            </a:r>
            <a:r>
              <a:rPr sz="1400" b="1" spc="-3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25" dirty="0">
                <a:solidFill>
                  <a:srgbClr val="6F2F9F"/>
                </a:solidFill>
                <a:latin typeface="Tahoma"/>
                <a:cs typeface="Tahoma"/>
              </a:rPr>
              <a:t>REVISIÓN</a:t>
            </a:r>
            <a:r>
              <a:rPr sz="1400" b="1" spc="-6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6F2F9F"/>
                </a:solidFill>
                <a:latin typeface="Tahoma"/>
                <a:cs typeface="Tahoma"/>
              </a:rPr>
              <a:t>DEL</a:t>
            </a:r>
            <a:r>
              <a:rPr sz="1400" b="1" spc="-4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6F2F9F"/>
                </a:solidFill>
                <a:latin typeface="Tahoma"/>
                <a:cs typeface="Tahoma"/>
              </a:rPr>
              <a:t>GRADO</a:t>
            </a:r>
            <a:r>
              <a:rPr sz="1400" b="1" spc="-5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400" b="1" spc="-4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6F2F9F"/>
                </a:solidFill>
                <a:latin typeface="Tahoma"/>
                <a:cs typeface="Tahoma"/>
              </a:rPr>
              <a:t>DISCAPACIDAD</a:t>
            </a:r>
            <a:r>
              <a:rPr sz="1400" b="1" spc="-6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6F2F9F"/>
                </a:solidFill>
                <a:latin typeface="Tahoma"/>
                <a:cs typeface="Tahoma"/>
              </a:rPr>
              <a:t>EN</a:t>
            </a:r>
            <a:r>
              <a:rPr sz="14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6F2F9F"/>
                </a:solidFill>
                <a:latin typeface="Tahoma"/>
                <a:cs typeface="Tahoma"/>
              </a:rPr>
              <a:t>LOS</a:t>
            </a:r>
            <a:r>
              <a:rPr sz="1400" b="1" spc="-4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6F2F9F"/>
                </a:solidFill>
                <a:latin typeface="Tahoma"/>
                <a:cs typeface="Tahoma"/>
              </a:rPr>
              <a:t>3</a:t>
            </a:r>
            <a:r>
              <a:rPr sz="14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6F2F9F"/>
                </a:solidFill>
                <a:latin typeface="Tahoma"/>
                <a:cs typeface="Tahoma"/>
              </a:rPr>
              <a:t>ÚLTIMOS </a:t>
            </a:r>
            <a:r>
              <a:rPr sz="1400" b="1" spc="-1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6F2F9F"/>
                </a:solidFill>
                <a:latin typeface="Tahoma"/>
                <a:cs typeface="Tahoma"/>
              </a:rPr>
              <a:t>MESES</a:t>
            </a:r>
            <a:r>
              <a:rPr sz="1400" b="1" spc="-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6F2F9F"/>
                </a:solidFill>
                <a:latin typeface="Tahoma"/>
                <a:cs typeface="Tahoma"/>
              </a:rPr>
              <a:t>ANTES</a:t>
            </a:r>
            <a:r>
              <a:rPr sz="1400" b="1" spc="-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400" b="1" spc="-3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6F2F9F"/>
                </a:solidFill>
                <a:latin typeface="Tahoma"/>
                <a:cs typeface="Tahoma"/>
              </a:rPr>
              <a:t>LA</a:t>
            </a:r>
            <a:r>
              <a:rPr sz="1400" b="1" spc="-2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6F2F9F"/>
                </a:solidFill>
                <a:latin typeface="Tahoma"/>
                <a:cs typeface="Tahoma"/>
              </a:rPr>
              <a:t>FECHA</a:t>
            </a:r>
            <a:r>
              <a:rPr sz="1400" b="1" spc="-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6F2F9F"/>
                </a:solidFill>
                <a:latin typeface="Tahoma"/>
                <a:cs typeface="Tahoma"/>
              </a:rPr>
              <a:t>DE</a:t>
            </a:r>
            <a:r>
              <a:rPr sz="1400" b="1" spc="-3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6F2F9F"/>
                </a:solidFill>
                <a:latin typeface="Tahoma"/>
                <a:cs typeface="Tahoma"/>
              </a:rPr>
              <a:t>CADUCIDAD</a:t>
            </a:r>
            <a:r>
              <a:rPr sz="1400" b="1" spc="-6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6F2F9F"/>
                </a:solidFill>
                <a:latin typeface="Tahoma"/>
                <a:cs typeface="Tahoma"/>
              </a:rPr>
              <a:t>Y</a:t>
            </a:r>
            <a:r>
              <a:rPr sz="14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6F2F9F"/>
                </a:solidFill>
                <a:latin typeface="Tahoma"/>
                <a:cs typeface="Tahoma"/>
              </a:rPr>
              <a:t>COMUNICAR</a:t>
            </a:r>
            <a:r>
              <a:rPr sz="1400" b="1" spc="-55" dirty="0">
                <a:solidFill>
                  <a:srgbClr val="6F2F9F"/>
                </a:solidFill>
                <a:latin typeface="Tahoma"/>
                <a:cs typeface="Tahoma"/>
              </a:rPr>
              <a:t> AL</a:t>
            </a:r>
            <a:r>
              <a:rPr sz="14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40" dirty="0">
                <a:solidFill>
                  <a:srgbClr val="6F2F9F"/>
                </a:solidFill>
                <a:latin typeface="Tahoma"/>
                <a:cs typeface="Tahoma"/>
              </a:rPr>
              <a:t>INSS,</a:t>
            </a:r>
            <a:r>
              <a:rPr sz="1400" b="1" spc="-5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6F2F9F"/>
                </a:solidFill>
                <a:latin typeface="Tahoma"/>
                <a:cs typeface="Tahoma"/>
              </a:rPr>
              <a:t>QUE</a:t>
            </a:r>
            <a:r>
              <a:rPr sz="1400" b="1" spc="-2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50" dirty="0">
                <a:solidFill>
                  <a:srgbClr val="6F2F9F"/>
                </a:solidFill>
                <a:latin typeface="Tahoma"/>
                <a:cs typeface="Tahoma"/>
              </a:rPr>
              <a:t>SE</a:t>
            </a:r>
            <a:r>
              <a:rPr sz="14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6F2F9F"/>
                </a:solidFill>
                <a:latin typeface="Tahoma"/>
                <a:cs typeface="Tahoma"/>
              </a:rPr>
              <a:t>ESTA</a:t>
            </a:r>
            <a:r>
              <a:rPr sz="14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6F2F9F"/>
                </a:solidFill>
                <a:latin typeface="Tahoma"/>
                <a:cs typeface="Tahoma"/>
              </a:rPr>
              <a:t>SOLICITANDO </a:t>
            </a:r>
            <a:r>
              <a:rPr sz="1400" b="1" spc="-39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6F2F9F"/>
                </a:solidFill>
                <a:latin typeface="Tahoma"/>
                <a:cs typeface="Tahoma"/>
              </a:rPr>
              <a:t>LA</a:t>
            </a:r>
            <a:r>
              <a:rPr sz="14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6F2F9F"/>
                </a:solidFill>
                <a:latin typeface="Tahoma"/>
                <a:cs typeface="Tahoma"/>
              </a:rPr>
              <a:t>REVISION</a:t>
            </a:r>
            <a:r>
              <a:rPr sz="1600" b="1" spc="-114" dirty="0">
                <a:solidFill>
                  <a:srgbClr val="FFC000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68270" y="6389623"/>
            <a:ext cx="4412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62100" y="6225540"/>
            <a:ext cx="841248" cy="3718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61132" y="693419"/>
            <a:ext cx="6701155" cy="107632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7465" rIns="0" bIns="0" rtlCol="0">
            <a:spAutoFit/>
          </a:bodyPr>
          <a:lstStyle/>
          <a:p>
            <a:pPr marL="2553970" marR="219075" indent="-2324735">
              <a:lnSpc>
                <a:spcPct val="100000"/>
              </a:lnSpc>
              <a:spcBef>
                <a:spcPts val="295"/>
              </a:spcBef>
            </a:pPr>
            <a:r>
              <a:rPr spc="85" dirty="0">
                <a:solidFill>
                  <a:srgbClr val="5C1E12"/>
                </a:solidFill>
                <a:latin typeface="Trebuchet MS"/>
                <a:cs typeface="Trebuchet MS"/>
              </a:rPr>
              <a:t>ATENCIÓN</a:t>
            </a:r>
            <a:r>
              <a:rPr spc="-180" dirty="0">
                <a:solidFill>
                  <a:srgbClr val="5C1E12"/>
                </a:solidFill>
                <a:latin typeface="Trebuchet MS"/>
                <a:cs typeface="Trebuchet MS"/>
              </a:rPr>
              <a:t> </a:t>
            </a:r>
            <a:r>
              <a:rPr spc="30" dirty="0">
                <a:solidFill>
                  <a:srgbClr val="5C1E12"/>
                </a:solidFill>
                <a:latin typeface="Trebuchet MS"/>
                <a:cs typeface="Trebuchet MS"/>
              </a:rPr>
              <a:t>PERSONAS</a:t>
            </a:r>
            <a:r>
              <a:rPr spc="-204" dirty="0">
                <a:solidFill>
                  <a:srgbClr val="5C1E12"/>
                </a:solidFill>
                <a:latin typeface="Trebuchet MS"/>
                <a:cs typeface="Trebuchet MS"/>
              </a:rPr>
              <a:t> </a:t>
            </a:r>
            <a:r>
              <a:rPr spc="145" dirty="0">
                <a:solidFill>
                  <a:srgbClr val="5C1E12"/>
                </a:solidFill>
                <a:latin typeface="Trebuchet MS"/>
                <a:cs typeface="Trebuchet MS"/>
              </a:rPr>
              <a:t>CON</a:t>
            </a:r>
            <a:r>
              <a:rPr spc="-175" dirty="0">
                <a:solidFill>
                  <a:srgbClr val="5C1E12"/>
                </a:solidFill>
                <a:latin typeface="Trebuchet MS"/>
                <a:cs typeface="Trebuchet MS"/>
              </a:rPr>
              <a:t> </a:t>
            </a:r>
            <a:r>
              <a:rPr spc="-30" dirty="0">
                <a:solidFill>
                  <a:srgbClr val="5C1E12"/>
                </a:solidFill>
                <a:latin typeface="Trebuchet MS"/>
                <a:cs typeface="Trebuchet MS"/>
              </a:rPr>
              <a:t>TEA</a:t>
            </a:r>
            <a:r>
              <a:rPr spc="-180" dirty="0">
                <a:solidFill>
                  <a:srgbClr val="5C1E12"/>
                </a:solidFill>
                <a:latin typeface="Trebuchet MS"/>
                <a:cs typeface="Trebuchet MS"/>
              </a:rPr>
              <a:t> </a:t>
            </a:r>
            <a:r>
              <a:rPr spc="25" dirty="0">
                <a:solidFill>
                  <a:srgbClr val="5C1E12"/>
                </a:solidFill>
                <a:latin typeface="Trebuchet MS"/>
                <a:cs typeface="Trebuchet MS"/>
              </a:rPr>
              <a:t>Y </a:t>
            </a:r>
            <a:r>
              <a:rPr spc="-944" dirty="0">
                <a:solidFill>
                  <a:srgbClr val="5C1E12"/>
                </a:solidFill>
                <a:latin typeface="Trebuchet MS"/>
                <a:cs typeface="Trebuchet MS"/>
              </a:rPr>
              <a:t> </a:t>
            </a:r>
            <a:r>
              <a:rPr spc="95" dirty="0">
                <a:solidFill>
                  <a:srgbClr val="5C1E12"/>
                </a:solidFill>
                <a:latin typeface="Trebuchet MS"/>
                <a:cs typeface="Trebuchet MS"/>
              </a:rPr>
              <a:t>FAMILIA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472872" y="2404554"/>
            <a:ext cx="1828800" cy="1828164"/>
            <a:chOff x="6472872" y="2404554"/>
            <a:chExt cx="1828800" cy="1828164"/>
          </a:xfrm>
        </p:grpSpPr>
        <p:sp>
          <p:nvSpPr>
            <p:cNvPr id="11" name="object 11"/>
            <p:cNvSpPr/>
            <p:nvPr/>
          </p:nvSpPr>
          <p:spPr>
            <a:xfrm>
              <a:off x="6480809" y="2412492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0" y="0"/>
                  </a:moveTo>
                  <a:lnTo>
                    <a:pt x="0" y="1812036"/>
                  </a:lnTo>
                  <a:lnTo>
                    <a:pt x="1812797" y="1812036"/>
                  </a:lnTo>
                  <a:lnTo>
                    <a:pt x="1812167" y="1763762"/>
                  </a:lnTo>
                  <a:lnTo>
                    <a:pt x="1810285" y="1715800"/>
                  </a:lnTo>
                  <a:lnTo>
                    <a:pt x="1807167" y="1668165"/>
                  </a:lnTo>
                  <a:lnTo>
                    <a:pt x="1802829" y="1620873"/>
                  </a:lnTo>
                  <a:lnTo>
                    <a:pt x="1797288" y="1573939"/>
                  </a:lnTo>
                  <a:lnTo>
                    <a:pt x="1790557" y="1527380"/>
                  </a:lnTo>
                  <a:lnTo>
                    <a:pt x="1782654" y="1481209"/>
                  </a:lnTo>
                  <a:lnTo>
                    <a:pt x="1773593" y="1435445"/>
                  </a:lnTo>
                  <a:lnTo>
                    <a:pt x="1763391" y="1390101"/>
                  </a:lnTo>
                  <a:lnTo>
                    <a:pt x="1752063" y="1345194"/>
                  </a:lnTo>
                  <a:lnTo>
                    <a:pt x="1739625" y="1300739"/>
                  </a:lnTo>
                  <a:lnTo>
                    <a:pt x="1726092" y="1256752"/>
                  </a:lnTo>
                  <a:lnTo>
                    <a:pt x="1711480" y="1213249"/>
                  </a:lnTo>
                  <a:lnTo>
                    <a:pt x="1695805" y="1170245"/>
                  </a:lnTo>
                  <a:lnTo>
                    <a:pt x="1679083" y="1127756"/>
                  </a:lnTo>
                  <a:lnTo>
                    <a:pt x="1661328" y="1085797"/>
                  </a:lnTo>
                  <a:lnTo>
                    <a:pt x="1642557" y="1044385"/>
                  </a:lnTo>
                  <a:lnTo>
                    <a:pt x="1622785" y="1003535"/>
                  </a:lnTo>
                  <a:lnTo>
                    <a:pt x="1602029" y="963262"/>
                  </a:lnTo>
                  <a:lnTo>
                    <a:pt x="1580303" y="923582"/>
                  </a:lnTo>
                  <a:lnTo>
                    <a:pt x="1557624" y="884511"/>
                  </a:lnTo>
                  <a:lnTo>
                    <a:pt x="1534006" y="846065"/>
                  </a:lnTo>
                  <a:lnTo>
                    <a:pt x="1509467" y="808259"/>
                  </a:lnTo>
                  <a:lnTo>
                    <a:pt x="1484021" y="771108"/>
                  </a:lnTo>
                  <a:lnTo>
                    <a:pt x="1457683" y="734629"/>
                  </a:lnTo>
                  <a:lnTo>
                    <a:pt x="1430471" y="698837"/>
                  </a:lnTo>
                  <a:lnTo>
                    <a:pt x="1402398" y="663748"/>
                  </a:lnTo>
                  <a:lnTo>
                    <a:pt x="1373482" y="629378"/>
                  </a:lnTo>
                  <a:lnTo>
                    <a:pt x="1343738" y="595741"/>
                  </a:lnTo>
                  <a:lnTo>
                    <a:pt x="1313181" y="562854"/>
                  </a:lnTo>
                  <a:lnTo>
                    <a:pt x="1281826" y="530732"/>
                  </a:lnTo>
                  <a:lnTo>
                    <a:pt x="1249691" y="499392"/>
                  </a:lnTo>
                  <a:lnTo>
                    <a:pt x="1216790" y="468848"/>
                  </a:lnTo>
                  <a:lnTo>
                    <a:pt x="1183139" y="439117"/>
                  </a:lnTo>
                  <a:lnTo>
                    <a:pt x="1148753" y="410213"/>
                  </a:lnTo>
                  <a:lnTo>
                    <a:pt x="1113649" y="382153"/>
                  </a:lnTo>
                  <a:lnTo>
                    <a:pt x="1077842" y="354953"/>
                  </a:lnTo>
                  <a:lnTo>
                    <a:pt x="1041347" y="328627"/>
                  </a:lnTo>
                  <a:lnTo>
                    <a:pt x="1004181" y="303192"/>
                  </a:lnTo>
                  <a:lnTo>
                    <a:pt x="966359" y="278664"/>
                  </a:lnTo>
                  <a:lnTo>
                    <a:pt x="927896" y="255057"/>
                  </a:lnTo>
                  <a:lnTo>
                    <a:pt x="888809" y="232388"/>
                  </a:lnTo>
                  <a:lnTo>
                    <a:pt x="849113" y="210672"/>
                  </a:lnTo>
                  <a:lnTo>
                    <a:pt x="808823" y="189925"/>
                  </a:lnTo>
                  <a:lnTo>
                    <a:pt x="767956" y="170162"/>
                  </a:lnTo>
                  <a:lnTo>
                    <a:pt x="726526" y="151399"/>
                  </a:lnTo>
                  <a:lnTo>
                    <a:pt x="684550" y="133653"/>
                  </a:lnTo>
                  <a:lnTo>
                    <a:pt x="642044" y="116938"/>
                  </a:lnTo>
                  <a:lnTo>
                    <a:pt x="599022" y="101270"/>
                  </a:lnTo>
                  <a:lnTo>
                    <a:pt x="555501" y="86665"/>
                  </a:lnTo>
                  <a:lnTo>
                    <a:pt x="511497" y="73138"/>
                  </a:lnTo>
                  <a:lnTo>
                    <a:pt x="467024" y="60706"/>
                  </a:lnTo>
                  <a:lnTo>
                    <a:pt x="422099" y="49383"/>
                  </a:lnTo>
                  <a:lnTo>
                    <a:pt x="376737" y="39185"/>
                  </a:lnTo>
                  <a:lnTo>
                    <a:pt x="330954" y="30129"/>
                  </a:lnTo>
                  <a:lnTo>
                    <a:pt x="284766" y="22229"/>
                  </a:lnTo>
                  <a:lnTo>
                    <a:pt x="238188" y="15502"/>
                  </a:lnTo>
                  <a:lnTo>
                    <a:pt x="191236" y="9963"/>
                  </a:lnTo>
                  <a:lnTo>
                    <a:pt x="143925" y="5627"/>
                  </a:lnTo>
                  <a:lnTo>
                    <a:pt x="96272" y="2511"/>
                  </a:lnTo>
                  <a:lnTo>
                    <a:pt x="48291" y="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80809" y="2412492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0" y="0"/>
                  </a:moveTo>
                  <a:lnTo>
                    <a:pt x="48291" y="630"/>
                  </a:lnTo>
                  <a:lnTo>
                    <a:pt x="96272" y="2511"/>
                  </a:lnTo>
                  <a:lnTo>
                    <a:pt x="143925" y="5627"/>
                  </a:lnTo>
                  <a:lnTo>
                    <a:pt x="191236" y="9963"/>
                  </a:lnTo>
                  <a:lnTo>
                    <a:pt x="238188" y="15502"/>
                  </a:lnTo>
                  <a:lnTo>
                    <a:pt x="284766" y="22229"/>
                  </a:lnTo>
                  <a:lnTo>
                    <a:pt x="330954" y="30129"/>
                  </a:lnTo>
                  <a:lnTo>
                    <a:pt x="376737" y="39185"/>
                  </a:lnTo>
                  <a:lnTo>
                    <a:pt x="422099" y="49383"/>
                  </a:lnTo>
                  <a:lnTo>
                    <a:pt x="467024" y="60706"/>
                  </a:lnTo>
                  <a:lnTo>
                    <a:pt x="511497" y="73138"/>
                  </a:lnTo>
                  <a:lnTo>
                    <a:pt x="555501" y="86665"/>
                  </a:lnTo>
                  <a:lnTo>
                    <a:pt x="599022" y="101270"/>
                  </a:lnTo>
                  <a:lnTo>
                    <a:pt x="642044" y="116938"/>
                  </a:lnTo>
                  <a:lnTo>
                    <a:pt x="684550" y="133653"/>
                  </a:lnTo>
                  <a:lnTo>
                    <a:pt x="726526" y="151399"/>
                  </a:lnTo>
                  <a:lnTo>
                    <a:pt x="767956" y="170162"/>
                  </a:lnTo>
                  <a:lnTo>
                    <a:pt x="808823" y="189925"/>
                  </a:lnTo>
                  <a:lnTo>
                    <a:pt x="849113" y="210672"/>
                  </a:lnTo>
                  <a:lnTo>
                    <a:pt x="888809" y="232388"/>
                  </a:lnTo>
                  <a:lnTo>
                    <a:pt x="927896" y="255057"/>
                  </a:lnTo>
                  <a:lnTo>
                    <a:pt x="966359" y="278664"/>
                  </a:lnTo>
                  <a:lnTo>
                    <a:pt x="1004181" y="303192"/>
                  </a:lnTo>
                  <a:lnTo>
                    <a:pt x="1041347" y="328627"/>
                  </a:lnTo>
                  <a:lnTo>
                    <a:pt x="1077842" y="354953"/>
                  </a:lnTo>
                  <a:lnTo>
                    <a:pt x="1113649" y="382153"/>
                  </a:lnTo>
                  <a:lnTo>
                    <a:pt x="1148753" y="410213"/>
                  </a:lnTo>
                  <a:lnTo>
                    <a:pt x="1183139" y="439117"/>
                  </a:lnTo>
                  <a:lnTo>
                    <a:pt x="1216790" y="468848"/>
                  </a:lnTo>
                  <a:lnTo>
                    <a:pt x="1249691" y="499392"/>
                  </a:lnTo>
                  <a:lnTo>
                    <a:pt x="1281826" y="530732"/>
                  </a:lnTo>
                  <a:lnTo>
                    <a:pt x="1313181" y="562854"/>
                  </a:lnTo>
                  <a:lnTo>
                    <a:pt x="1343738" y="595741"/>
                  </a:lnTo>
                  <a:lnTo>
                    <a:pt x="1373482" y="629378"/>
                  </a:lnTo>
                  <a:lnTo>
                    <a:pt x="1402398" y="663748"/>
                  </a:lnTo>
                  <a:lnTo>
                    <a:pt x="1430471" y="698837"/>
                  </a:lnTo>
                  <a:lnTo>
                    <a:pt x="1457683" y="734629"/>
                  </a:lnTo>
                  <a:lnTo>
                    <a:pt x="1484021" y="771108"/>
                  </a:lnTo>
                  <a:lnTo>
                    <a:pt x="1509467" y="808259"/>
                  </a:lnTo>
                  <a:lnTo>
                    <a:pt x="1534006" y="846065"/>
                  </a:lnTo>
                  <a:lnTo>
                    <a:pt x="1557624" y="884511"/>
                  </a:lnTo>
                  <a:lnTo>
                    <a:pt x="1580303" y="923582"/>
                  </a:lnTo>
                  <a:lnTo>
                    <a:pt x="1602029" y="963262"/>
                  </a:lnTo>
                  <a:lnTo>
                    <a:pt x="1622785" y="1003535"/>
                  </a:lnTo>
                  <a:lnTo>
                    <a:pt x="1642557" y="1044385"/>
                  </a:lnTo>
                  <a:lnTo>
                    <a:pt x="1661328" y="1085797"/>
                  </a:lnTo>
                  <a:lnTo>
                    <a:pt x="1679083" y="1127756"/>
                  </a:lnTo>
                  <a:lnTo>
                    <a:pt x="1695805" y="1170245"/>
                  </a:lnTo>
                  <a:lnTo>
                    <a:pt x="1711480" y="1213249"/>
                  </a:lnTo>
                  <a:lnTo>
                    <a:pt x="1726092" y="1256752"/>
                  </a:lnTo>
                  <a:lnTo>
                    <a:pt x="1739625" y="1300739"/>
                  </a:lnTo>
                  <a:lnTo>
                    <a:pt x="1752063" y="1345194"/>
                  </a:lnTo>
                  <a:lnTo>
                    <a:pt x="1763391" y="1390101"/>
                  </a:lnTo>
                  <a:lnTo>
                    <a:pt x="1773593" y="1435445"/>
                  </a:lnTo>
                  <a:lnTo>
                    <a:pt x="1782654" y="1481209"/>
                  </a:lnTo>
                  <a:lnTo>
                    <a:pt x="1790557" y="1527380"/>
                  </a:lnTo>
                  <a:lnTo>
                    <a:pt x="1797288" y="1573939"/>
                  </a:lnTo>
                  <a:lnTo>
                    <a:pt x="1802829" y="1620873"/>
                  </a:lnTo>
                  <a:lnTo>
                    <a:pt x="1807167" y="1668165"/>
                  </a:lnTo>
                  <a:lnTo>
                    <a:pt x="1810285" y="1715800"/>
                  </a:lnTo>
                  <a:lnTo>
                    <a:pt x="1812167" y="1763762"/>
                  </a:lnTo>
                  <a:lnTo>
                    <a:pt x="1812797" y="1812036"/>
                  </a:lnTo>
                  <a:lnTo>
                    <a:pt x="0" y="1812036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699250" y="3261486"/>
            <a:ext cx="1123950" cy="726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93980">
              <a:lnSpc>
                <a:spcPts val="2640"/>
              </a:lnSpc>
              <a:spcBef>
                <a:spcPts val="385"/>
              </a:spcBef>
            </a:pPr>
            <a:r>
              <a:rPr sz="2400" spc="-5" dirty="0">
                <a:latin typeface="Calibri"/>
                <a:cs typeface="Calibri"/>
              </a:rPr>
              <a:t>Ámbito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Sani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ario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486588" y="4321746"/>
            <a:ext cx="1828800" cy="1828164"/>
            <a:chOff x="6486588" y="4321746"/>
            <a:chExt cx="1828800" cy="1828164"/>
          </a:xfrm>
        </p:grpSpPr>
        <p:sp>
          <p:nvSpPr>
            <p:cNvPr id="15" name="object 15"/>
            <p:cNvSpPr/>
            <p:nvPr/>
          </p:nvSpPr>
          <p:spPr>
            <a:xfrm>
              <a:off x="6494526" y="4329684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1812798" y="0"/>
                  </a:moveTo>
                  <a:lnTo>
                    <a:pt x="0" y="0"/>
                  </a:lnTo>
                  <a:lnTo>
                    <a:pt x="0" y="1812036"/>
                  </a:lnTo>
                  <a:lnTo>
                    <a:pt x="48291" y="1811405"/>
                  </a:lnTo>
                  <a:lnTo>
                    <a:pt x="96272" y="1809524"/>
                  </a:lnTo>
                  <a:lnTo>
                    <a:pt x="143925" y="1806408"/>
                  </a:lnTo>
                  <a:lnTo>
                    <a:pt x="191236" y="1802072"/>
                  </a:lnTo>
                  <a:lnTo>
                    <a:pt x="238188" y="1796533"/>
                  </a:lnTo>
                  <a:lnTo>
                    <a:pt x="284766" y="1789806"/>
                  </a:lnTo>
                  <a:lnTo>
                    <a:pt x="330954" y="1781906"/>
                  </a:lnTo>
                  <a:lnTo>
                    <a:pt x="376737" y="1772850"/>
                  </a:lnTo>
                  <a:lnTo>
                    <a:pt x="422099" y="1762652"/>
                  </a:lnTo>
                  <a:lnTo>
                    <a:pt x="467024" y="1751329"/>
                  </a:lnTo>
                  <a:lnTo>
                    <a:pt x="511497" y="1738897"/>
                  </a:lnTo>
                  <a:lnTo>
                    <a:pt x="555501" y="1725370"/>
                  </a:lnTo>
                  <a:lnTo>
                    <a:pt x="599022" y="1710765"/>
                  </a:lnTo>
                  <a:lnTo>
                    <a:pt x="642044" y="1695097"/>
                  </a:lnTo>
                  <a:lnTo>
                    <a:pt x="684550" y="1678382"/>
                  </a:lnTo>
                  <a:lnTo>
                    <a:pt x="726526" y="1660636"/>
                  </a:lnTo>
                  <a:lnTo>
                    <a:pt x="767956" y="1641873"/>
                  </a:lnTo>
                  <a:lnTo>
                    <a:pt x="808823" y="1622110"/>
                  </a:lnTo>
                  <a:lnTo>
                    <a:pt x="849113" y="1601363"/>
                  </a:lnTo>
                  <a:lnTo>
                    <a:pt x="888809" y="1579647"/>
                  </a:lnTo>
                  <a:lnTo>
                    <a:pt x="927896" y="1556978"/>
                  </a:lnTo>
                  <a:lnTo>
                    <a:pt x="966359" y="1533371"/>
                  </a:lnTo>
                  <a:lnTo>
                    <a:pt x="1004181" y="1508843"/>
                  </a:lnTo>
                  <a:lnTo>
                    <a:pt x="1041347" y="1483408"/>
                  </a:lnTo>
                  <a:lnTo>
                    <a:pt x="1077842" y="1457082"/>
                  </a:lnTo>
                  <a:lnTo>
                    <a:pt x="1113649" y="1429882"/>
                  </a:lnTo>
                  <a:lnTo>
                    <a:pt x="1148753" y="1401822"/>
                  </a:lnTo>
                  <a:lnTo>
                    <a:pt x="1183139" y="1372918"/>
                  </a:lnTo>
                  <a:lnTo>
                    <a:pt x="1216790" y="1343187"/>
                  </a:lnTo>
                  <a:lnTo>
                    <a:pt x="1249691" y="1312643"/>
                  </a:lnTo>
                  <a:lnTo>
                    <a:pt x="1281826" y="1281303"/>
                  </a:lnTo>
                  <a:lnTo>
                    <a:pt x="1313181" y="1249181"/>
                  </a:lnTo>
                  <a:lnTo>
                    <a:pt x="1343738" y="1216294"/>
                  </a:lnTo>
                  <a:lnTo>
                    <a:pt x="1373482" y="1182657"/>
                  </a:lnTo>
                  <a:lnTo>
                    <a:pt x="1402398" y="1148287"/>
                  </a:lnTo>
                  <a:lnTo>
                    <a:pt x="1430471" y="1113198"/>
                  </a:lnTo>
                  <a:lnTo>
                    <a:pt x="1457683" y="1077406"/>
                  </a:lnTo>
                  <a:lnTo>
                    <a:pt x="1484021" y="1040927"/>
                  </a:lnTo>
                  <a:lnTo>
                    <a:pt x="1509467" y="1003776"/>
                  </a:lnTo>
                  <a:lnTo>
                    <a:pt x="1534006" y="965970"/>
                  </a:lnTo>
                  <a:lnTo>
                    <a:pt x="1557624" y="927524"/>
                  </a:lnTo>
                  <a:lnTo>
                    <a:pt x="1580303" y="888453"/>
                  </a:lnTo>
                  <a:lnTo>
                    <a:pt x="1602029" y="848773"/>
                  </a:lnTo>
                  <a:lnTo>
                    <a:pt x="1622785" y="808500"/>
                  </a:lnTo>
                  <a:lnTo>
                    <a:pt x="1642557" y="767650"/>
                  </a:lnTo>
                  <a:lnTo>
                    <a:pt x="1661328" y="726238"/>
                  </a:lnTo>
                  <a:lnTo>
                    <a:pt x="1679083" y="684279"/>
                  </a:lnTo>
                  <a:lnTo>
                    <a:pt x="1695805" y="641790"/>
                  </a:lnTo>
                  <a:lnTo>
                    <a:pt x="1711480" y="598786"/>
                  </a:lnTo>
                  <a:lnTo>
                    <a:pt x="1726092" y="555283"/>
                  </a:lnTo>
                  <a:lnTo>
                    <a:pt x="1739625" y="511296"/>
                  </a:lnTo>
                  <a:lnTo>
                    <a:pt x="1752063" y="466841"/>
                  </a:lnTo>
                  <a:lnTo>
                    <a:pt x="1763391" y="421934"/>
                  </a:lnTo>
                  <a:lnTo>
                    <a:pt x="1773593" y="376590"/>
                  </a:lnTo>
                  <a:lnTo>
                    <a:pt x="1782654" y="330826"/>
                  </a:lnTo>
                  <a:lnTo>
                    <a:pt x="1790557" y="284655"/>
                  </a:lnTo>
                  <a:lnTo>
                    <a:pt x="1797288" y="238096"/>
                  </a:lnTo>
                  <a:lnTo>
                    <a:pt x="1802829" y="191162"/>
                  </a:lnTo>
                  <a:lnTo>
                    <a:pt x="1807167" y="143870"/>
                  </a:lnTo>
                  <a:lnTo>
                    <a:pt x="1810285" y="96235"/>
                  </a:lnTo>
                  <a:lnTo>
                    <a:pt x="1812167" y="48273"/>
                  </a:lnTo>
                  <a:lnTo>
                    <a:pt x="181279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94526" y="4329684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1812798" y="0"/>
                  </a:moveTo>
                  <a:lnTo>
                    <a:pt x="1812167" y="48273"/>
                  </a:lnTo>
                  <a:lnTo>
                    <a:pt x="1810285" y="96235"/>
                  </a:lnTo>
                  <a:lnTo>
                    <a:pt x="1807167" y="143870"/>
                  </a:lnTo>
                  <a:lnTo>
                    <a:pt x="1802829" y="191162"/>
                  </a:lnTo>
                  <a:lnTo>
                    <a:pt x="1797288" y="238096"/>
                  </a:lnTo>
                  <a:lnTo>
                    <a:pt x="1790557" y="284655"/>
                  </a:lnTo>
                  <a:lnTo>
                    <a:pt x="1782654" y="330826"/>
                  </a:lnTo>
                  <a:lnTo>
                    <a:pt x="1773593" y="376590"/>
                  </a:lnTo>
                  <a:lnTo>
                    <a:pt x="1763391" y="421934"/>
                  </a:lnTo>
                  <a:lnTo>
                    <a:pt x="1752063" y="466841"/>
                  </a:lnTo>
                  <a:lnTo>
                    <a:pt x="1739625" y="511296"/>
                  </a:lnTo>
                  <a:lnTo>
                    <a:pt x="1726092" y="555283"/>
                  </a:lnTo>
                  <a:lnTo>
                    <a:pt x="1711480" y="598786"/>
                  </a:lnTo>
                  <a:lnTo>
                    <a:pt x="1695805" y="641790"/>
                  </a:lnTo>
                  <a:lnTo>
                    <a:pt x="1679083" y="684279"/>
                  </a:lnTo>
                  <a:lnTo>
                    <a:pt x="1661328" y="726238"/>
                  </a:lnTo>
                  <a:lnTo>
                    <a:pt x="1642557" y="767650"/>
                  </a:lnTo>
                  <a:lnTo>
                    <a:pt x="1622785" y="808500"/>
                  </a:lnTo>
                  <a:lnTo>
                    <a:pt x="1602029" y="848773"/>
                  </a:lnTo>
                  <a:lnTo>
                    <a:pt x="1580303" y="888453"/>
                  </a:lnTo>
                  <a:lnTo>
                    <a:pt x="1557624" y="927524"/>
                  </a:lnTo>
                  <a:lnTo>
                    <a:pt x="1534006" y="965970"/>
                  </a:lnTo>
                  <a:lnTo>
                    <a:pt x="1509467" y="1003776"/>
                  </a:lnTo>
                  <a:lnTo>
                    <a:pt x="1484021" y="1040927"/>
                  </a:lnTo>
                  <a:lnTo>
                    <a:pt x="1457683" y="1077406"/>
                  </a:lnTo>
                  <a:lnTo>
                    <a:pt x="1430471" y="1113198"/>
                  </a:lnTo>
                  <a:lnTo>
                    <a:pt x="1402398" y="1148287"/>
                  </a:lnTo>
                  <a:lnTo>
                    <a:pt x="1373482" y="1182657"/>
                  </a:lnTo>
                  <a:lnTo>
                    <a:pt x="1343738" y="1216294"/>
                  </a:lnTo>
                  <a:lnTo>
                    <a:pt x="1313181" y="1249181"/>
                  </a:lnTo>
                  <a:lnTo>
                    <a:pt x="1281826" y="1281303"/>
                  </a:lnTo>
                  <a:lnTo>
                    <a:pt x="1249691" y="1312643"/>
                  </a:lnTo>
                  <a:lnTo>
                    <a:pt x="1216790" y="1343187"/>
                  </a:lnTo>
                  <a:lnTo>
                    <a:pt x="1183139" y="1372918"/>
                  </a:lnTo>
                  <a:lnTo>
                    <a:pt x="1148753" y="1401822"/>
                  </a:lnTo>
                  <a:lnTo>
                    <a:pt x="1113649" y="1429882"/>
                  </a:lnTo>
                  <a:lnTo>
                    <a:pt x="1077842" y="1457082"/>
                  </a:lnTo>
                  <a:lnTo>
                    <a:pt x="1041347" y="1483408"/>
                  </a:lnTo>
                  <a:lnTo>
                    <a:pt x="1004181" y="1508843"/>
                  </a:lnTo>
                  <a:lnTo>
                    <a:pt x="966359" y="1533371"/>
                  </a:lnTo>
                  <a:lnTo>
                    <a:pt x="927896" y="1556978"/>
                  </a:lnTo>
                  <a:lnTo>
                    <a:pt x="888809" y="1579647"/>
                  </a:lnTo>
                  <a:lnTo>
                    <a:pt x="849113" y="1601363"/>
                  </a:lnTo>
                  <a:lnTo>
                    <a:pt x="808823" y="1622110"/>
                  </a:lnTo>
                  <a:lnTo>
                    <a:pt x="767956" y="1641873"/>
                  </a:lnTo>
                  <a:lnTo>
                    <a:pt x="726526" y="1660636"/>
                  </a:lnTo>
                  <a:lnTo>
                    <a:pt x="684550" y="1678382"/>
                  </a:lnTo>
                  <a:lnTo>
                    <a:pt x="642044" y="1695097"/>
                  </a:lnTo>
                  <a:lnTo>
                    <a:pt x="599022" y="1710765"/>
                  </a:lnTo>
                  <a:lnTo>
                    <a:pt x="555501" y="1725370"/>
                  </a:lnTo>
                  <a:lnTo>
                    <a:pt x="511497" y="1738897"/>
                  </a:lnTo>
                  <a:lnTo>
                    <a:pt x="467024" y="1751329"/>
                  </a:lnTo>
                  <a:lnTo>
                    <a:pt x="422099" y="1762652"/>
                  </a:lnTo>
                  <a:lnTo>
                    <a:pt x="376737" y="1772850"/>
                  </a:lnTo>
                  <a:lnTo>
                    <a:pt x="330954" y="1781906"/>
                  </a:lnTo>
                  <a:lnTo>
                    <a:pt x="284766" y="1789806"/>
                  </a:lnTo>
                  <a:lnTo>
                    <a:pt x="238188" y="1796533"/>
                  </a:lnTo>
                  <a:lnTo>
                    <a:pt x="191236" y="1802072"/>
                  </a:lnTo>
                  <a:lnTo>
                    <a:pt x="143925" y="1806408"/>
                  </a:lnTo>
                  <a:lnTo>
                    <a:pt x="96272" y="1809524"/>
                  </a:lnTo>
                  <a:lnTo>
                    <a:pt x="48291" y="1811405"/>
                  </a:lnTo>
                  <a:lnTo>
                    <a:pt x="0" y="1812036"/>
                  </a:lnTo>
                  <a:lnTo>
                    <a:pt x="0" y="0"/>
                  </a:lnTo>
                  <a:lnTo>
                    <a:pt x="1812798" y="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647815" y="4496180"/>
            <a:ext cx="1256030" cy="726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91795" marR="5080" indent="-379730">
              <a:lnSpc>
                <a:spcPts val="2640"/>
              </a:lnSpc>
              <a:spcBef>
                <a:spcPts val="385"/>
              </a:spcBef>
            </a:pPr>
            <a:r>
              <a:rPr sz="2400" spc="-5" dirty="0">
                <a:latin typeface="Calibri"/>
                <a:cs typeface="Calibri"/>
              </a:rPr>
              <a:t>Espe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ífi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  </a:t>
            </a:r>
            <a:r>
              <a:rPr sz="2400" spc="-10" dirty="0">
                <a:latin typeface="Calibri"/>
                <a:cs typeface="Calibri"/>
              </a:rPr>
              <a:t>TEA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551870" y="4321746"/>
            <a:ext cx="1828800" cy="1828164"/>
            <a:chOff x="4551870" y="4321746"/>
            <a:chExt cx="1828800" cy="1828164"/>
          </a:xfrm>
        </p:grpSpPr>
        <p:sp>
          <p:nvSpPr>
            <p:cNvPr id="19" name="object 19"/>
            <p:cNvSpPr/>
            <p:nvPr/>
          </p:nvSpPr>
          <p:spPr>
            <a:xfrm>
              <a:off x="4559808" y="4329684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1812797" y="0"/>
                  </a:moveTo>
                  <a:lnTo>
                    <a:pt x="0" y="0"/>
                  </a:lnTo>
                  <a:lnTo>
                    <a:pt x="630" y="48273"/>
                  </a:lnTo>
                  <a:lnTo>
                    <a:pt x="2512" y="96235"/>
                  </a:lnTo>
                  <a:lnTo>
                    <a:pt x="5630" y="143870"/>
                  </a:lnTo>
                  <a:lnTo>
                    <a:pt x="9968" y="191162"/>
                  </a:lnTo>
                  <a:lnTo>
                    <a:pt x="15509" y="238096"/>
                  </a:lnTo>
                  <a:lnTo>
                    <a:pt x="22240" y="284655"/>
                  </a:lnTo>
                  <a:lnTo>
                    <a:pt x="30143" y="330826"/>
                  </a:lnTo>
                  <a:lnTo>
                    <a:pt x="39204" y="376590"/>
                  </a:lnTo>
                  <a:lnTo>
                    <a:pt x="49406" y="421934"/>
                  </a:lnTo>
                  <a:lnTo>
                    <a:pt x="60734" y="466841"/>
                  </a:lnTo>
                  <a:lnTo>
                    <a:pt x="73172" y="511296"/>
                  </a:lnTo>
                  <a:lnTo>
                    <a:pt x="86705" y="555283"/>
                  </a:lnTo>
                  <a:lnTo>
                    <a:pt x="101317" y="598786"/>
                  </a:lnTo>
                  <a:lnTo>
                    <a:pt x="116992" y="641790"/>
                  </a:lnTo>
                  <a:lnTo>
                    <a:pt x="133714" y="684279"/>
                  </a:lnTo>
                  <a:lnTo>
                    <a:pt x="151469" y="726238"/>
                  </a:lnTo>
                  <a:lnTo>
                    <a:pt x="170240" y="767650"/>
                  </a:lnTo>
                  <a:lnTo>
                    <a:pt x="190012" y="808500"/>
                  </a:lnTo>
                  <a:lnTo>
                    <a:pt x="210768" y="848773"/>
                  </a:lnTo>
                  <a:lnTo>
                    <a:pt x="232494" y="888453"/>
                  </a:lnTo>
                  <a:lnTo>
                    <a:pt x="255173" y="927524"/>
                  </a:lnTo>
                  <a:lnTo>
                    <a:pt x="278791" y="965970"/>
                  </a:lnTo>
                  <a:lnTo>
                    <a:pt x="303330" y="1003776"/>
                  </a:lnTo>
                  <a:lnTo>
                    <a:pt x="328776" y="1040927"/>
                  </a:lnTo>
                  <a:lnTo>
                    <a:pt x="355114" y="1077406"/>
                  </a:lnTo>
                  <a:lnTo>
                    <a:pt x="382326" y="1113198"/>
                  </a:lnTo>
                  <a:lnTo>
                    <a:pt x="410399" y="1148287"/>
                  </a:lnTo>
                  <a:lnTo>
                    <a:pt x="439315" y="1182657"/>
                  </a:lnTo>
                  <a:lnTo>
                    <a:pt x="469059" y="1216294"/>
                  </a:lnTo>
                  <a:lnTo>
                    <a:pt x="499616" y="1249181"/>
                  </a:lnTo>
                  <a:lnTo>
                    <a:pt x="530971" y="1281303"/>
                  </a:lnTo>
                  <a:lnTo>
                    <a:pt x="563106" y="1312643"/>
                  </a:lnTo>
                  <a:lnTo>
                    <a:pt x="596007" y="1343187"/>
                  </a:lnTo>
                  <a:lnTo>
                    <a:pt x="629658" y="1372918"/>
                  </a:lnTo>
                  <a:lnTo>
                    <a:pt x="664044" y="1401822"/>
                  </a:lnTo>
                  <a:lnTo>
                    <a:pt x="699148" y="1429882"/>
                  </a:lnTo>
                  <a:lnTo>
                    <a:pt x="734955" y="1457082"/>
                  </a:lnTo>
                  <a:lnTo>
                    <a:pt x="771450" y="1483408"/>
                  </a:lnTo>
                  <a:lnTo>
                    <a:pt x="808616" y="1508843"/>
                  </a:lnTo>
                  <a:lnTo>
                    <a:pt x="846438" y="1533371"/>
                  </a:lnTo>
                  <a:lnTo>
                    <a:pt x="884901" y="1556978"/>
                  </a:lnTo>
                  <a:lnTo>
                    <a:pt x="923988" y="1579647"/>
                  </a:lnTo>
                  <a:lnTo>
                    <a:pt x="963684" y="1601363"/>
                  </a:lnTo>
                  <a:lnTo>
                    <a:pt x="1003974" y="1622110"/>
                  </a:lnTo>
                  <a:lnTo>
                    <a:pt x="1044841" y="1641873"/>
                  </a:lnTo>
                  <a:lnTo>
                    <a:pt x="1086271" y="1660636"/>
                  </a:lnTo>
                  <a:lnTo>
                    <a:pt x="1128247" y="1678382"/>
                  </a:lnTo>
                  <a:lnTo>
                    <a:pt x="1170753" y="1695097"/>
                  </a:lnTo>
                  <a:lnTo>
                    <a:pt x="1213775" y="1710765"/>
                  </a:lnTo>
                  <a:lnTo>
                    <a:pt x="1257296" y="1725370"/>
                  </a:lnTo>
                  <a:lnTo>
                    <a:pt x="1301300" y="1738897"/>
                  </a:lnTo>
                  <a:lnTo>
                    <a:pt x="1345773" y="1751329"/>
                  </a:lnTo>
                  <a:lnTo>
                    <a:pt x="1390698" y="1762652"/>
                  </a:lnTo>
                  <a:lnTo>
                    <a:pt x="1436060" y="1772850"/>
                  </a:lnTo>
                  <a:lnTo>
                    <a:pt x="1481843" y="1781906"/>
                  </a:lnTo>
                  <a:lnTo>
                    <a:pt x="1528031" y="1789806"/>
                  </a:lnTo>
                  <a:lnTo>
                    <a:pt x="1574609" y="1796533"/>
                  </a:lnTo>
                  <a:lnTo>
                    <a:pt x="1621561" y="1802072"/>
                  </a:lnTo>
                  <a:lnTo>
                    <a:pt x="1668872" y="1806408"/>
                  </a:lnTo>
                  <a:lnTo>
                    <a:pt x="1716525" y="1809524"/>
                  </a:lnTo>
                  <a:lnTo>
                    <a:pt x="1764506" y="1811405"/>
                  </a:lnTo>
                  <a:lnTo>
                    <a:pt x="1812797" y="1812036"/>
                  </a:lnTo>
                  <a:lnTo>
                    <a:pt x="181279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59808" y="4329684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1812797" y="1812036"/>
                  </a:moveTo>
                  <a:lnTo>
                    <a:pt x="1764506" y="1811405"/>
                  </a:lnTo>
                  <a:lnTo>
                    <a:pt x="1716525" y="1809524"/>
                  </a:lnTo>
                  <a:lnTo>
                    <a:pt x="1668872" y="1806408"/>
                  </a:lnTo>
                  <a:lnTo>
                    <a:pt x="1621561" y="1802072"/>
                  </a:lnTo>
                  <a:lnTo>
                    <a:pt x="1574609" y="1796533"/>
                  </a:lnTo>
                  <a:lnTo>
                    <a:pt x="1528031" y="1789806"/>
                  </a:lnTo>
                  <a:lnTo>
                    <a:pt x="1481843" y="1781906"/>
                  </a:lnTo>
                  <a:lnTo>
                    <a:pt x="1436060" y="1772850"/>
                  </a:lnTo>
                  <a:lnTo>
                    <a:pt x="1390698" y="1762652"/>
                  </a:lnTo>
                  <a:lnTo>
                    <a:pt x="1345773" y="1751329"/>
                  </a:lnTo>
                  <a:lnTo>
                    <a:pt x="1301300" y="1738897"/>
                  </a:lnTo>
                  <a:lnTo>
                    <a:pt x="1257296" y="1725370"/>
                  </a:lnTo>
                  <a:lnTo>
                    <a:pt x="1213775" y="1710765"/>
                  </a:lnTo>
                  <a:lnTo>
                    <a:pt x="1170753" y="1695097"/>
                  </a:lnTo>
                  <a:lnTo>
                    <a:pt x="1128247" y="1678382"/>
                  </a:lnTo>
                  <a:lnTo>
                    <a:pt x="1086271" y="1660636"/>
                  </a:lnTo>
                  <a:lnTo>
                    <a:pt x="1044841" y="1641873"/>
                  </a:lnTo>
                  <a:lnTo>
                    <a:pt x="1003974" y="1622110"/>
                  </a:lnTo>
                  <a:lnTo>
                    <a:pt x="963684" y="1601363"/>
                  </a:lnTo>
                  <a:lnTo>
                    <a:pt x="923988" y="1579647"/>
                  </a:lnTo>
                  <a:lnTo>
                    <a:pt x="884901" y="1556978"/>
                  </a:lnTo>
                  <a:lnTo>
                    <a:pt x="846438" y="1533371"/>
                  </a:lnTo>
                  <a:lnTo>
                    <a:pt x="808616" y="1508843"/>
                  </a:lnTo>
                  <a:lnTo>
                    <a:pt x="771450" y="1483408"/>
                  </a:lnTo>
                  <a:lnTo>
                    <a:pt x="734955" y="1457082"/>
                  </a:lnTo>
                  <a:lnTo>
                    <a:pt x="699148" y="1429882"/>
                  </a:lnTo>
                  <a:lnTo>
                    <a:pt x="664044" y="1401822"/>
                  </a:lnTo>
                  <a:lnTo>
                    <a:pt x="629658" y="1372918"/>
                  </a:lnTo>
                  <a:lnTo>
                    <a:pt x="596007" y="1343187"/>
                  </a:lnTo>
                  <a:lnTo>
                    <a:pt x="563106" y="1312643"/>
                  </a:lnTo>
                  <a:lnTo>
                    <a:pt x="530971" y="1281303"/>
                  </a:lnTo>
                  <a:lnTo>
                    <a:pt x="499616" y="1249181"/>
                  </a:lnTo>
                  <a:lnTo>
                    <a:pt x="469059" y="1216294"/>
                  </a:lnTo>
                  <a:lnTo>
                    <a:pt x="439315" y="1182657"/>
                  </a:lnTo>
                  <a:lnTo>
                    <a:pt x="410399" y="1148287"/>
                  </a:lnTo>
                  <a:lnTo>
                    <a:pt x="382326" y="1113198"/>
                  </a:lnTo>
                  <a:lnTo>
                    <a:pt x="355114" y="1077406"/>
                  </a:lnTo>
                  <a:lnTo>
                    <a:pt x="328776" y="1040927"/>
                  </a:lnTo>
                  <a:lnTo>
                    <a:pt x="303330" y="1003776"/>
                  </a:lnTo>
                  <a:lnTo>
                    <a:pt x="278791" y="965970"/>
                  </a:lnTo>
                  <a:lnTo>
                    <a:pt x="255173" y="927524"/>
                  </a:lnTo>
                  <a:lnTo>
                    <a:pt x="232494" y="888453"/>
                  </a:lnTo>
                  <a:lnTo>
                    <a:pt x="210768" y="848773"/>
                  </a:lnTo>
                  <a:lnTo>
                    <a:pt x="190012" y="808500"/>
                  </a:lnTo>
                  <a:lnTo>
                    <a:pt x="170240" y="767650"/>
                  </a:lnTo>
                  <a:lnTo>
                    <a:pt x="151469" y="726238"/>
                  </a:lnTo>
                  <a:lnTo>
                    <a:pt x="133714" y="684279"/>
                  </a:lnTo>
                  <a:lnTo>
                    <a:pt x="116992" y="641790"/>
                  </a:lnTo>
                  <a:lnTo>
                    <a:pt x="101317" y="598786"/>
                  </a:lnTo>
                  <a:lnTo>
                    <a:pt x="86705" y="555283"/>
                  </a:lnTo>
                  <a:lnTo>
                    <a:pt x="73172" y="511296"/>
                  </a:lnTo>
                  <a:lnTo>
                    <a:pt x="60734" y="466841"/>
                  </a:lnTo>
                  <a:lnTo>
                    <a:pt x="49406" y="421934"/>
                  </a:lnTo>
                  <a:lnTo>
                    <a:pt x="39204" y="376590"/>
                  </a:lnTo>
                  <a:lnTo>
                    <a:pt x="30143" y="330826"/>
                  </a:lnTo>
                  <a:lnTo>
                    <a:pt x="22240" y="284655"/>
                  </a:lnTo>
                  <a:lnTo>
                    <a:pt x="15509" y="238096"/>
                  </a:lnTo>
                  <a:lnTo>
                    <a:pt x="9968" y="191162"/>
                  </a:lnTo>
                  <a:lnTo>
                    <a:pt x="5630" y="143870"/>
                  </a:lnTo>
                  <a:lnTo>
                    <a:pt x="2512" y="96235"/>
                  </a:lnTo>
                  <a:lnTo>
                    <a:pt x="630" y="48273"/>
                  </a:lnTo>
                  <a:lnTo>
                    <a:pt x="0" y="0"/>
                  </a:lnTo>
                  <a:lnTo>
                    <a:pt x="1812797" y="0"/>
                  </a:lnTo>
                  <a:lnTo>
                    <a:pt x="1812797" y="1812036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24703" y="4496180"/>
            <a:ext cx="936625" cy="726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09855" marR="5080" indent="-97790">
              <a:lnSpc>
                <a:spcPts val="2640"/>
              </a:lnSpc>
              <a:spcBef>
                <a:spcPts val="385"/>
              </a:spcBef>
            </a:pPr>
            <a:r>
              <a:rPr sz="2400" dirty="0">
                <a:latin typeface="Calibri"/>
                <a:cs typeface="Calibri"/>
              </a:rPr>
              <a:t>Ámbi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  </a:t>
            </a:r>
            <a:r>
              <a:rPr sz="2400" spc="-5" dirty="0">
                <a:latin typeface="Calibri"/>
                <a:cs typeface="Calibri"/>
              </a:rPr>
              <a:t>Social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551870" y="2387790"/>
            <a:ext cx="1828800" cy="1828164"/>
            <a:chOff x="4551870" y="2387790"/>
            <a:chExt cx="1828800" cy="1828164"/>
          </a:xfrm>
        </p:grpSpPr>
        <p:sp>
          <p:nvSpPr>
            <p:cNvPr id="23" name="object 23"/>
            <p:cNvSpPr/>
            <p:nvPr/>
          </p:nvSpPr>
          <p:spPr>
            <a:xfrm>
              <a:off x="4559808" y="2395727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1812797" y="0"/>
                  </a:moveTo>
                  <a:lnTo>
                    <a:pt x="1764506" y="630"/>
                  </a:lnTo>
                  <a:lnTo>
                    <a:pt x="1716525" y="2511"/>
                  </a:lnTo>
                  <a:lnTo>
                    <a:pt x="1668872" y="5627"/>
                  </a:lnTo>
                  <a:lnTo>
                    <a:pt x="1621561" y="9963"/>
                  </a:lnTo>
                  <a:lnTo>
                    <a:pt x="1574609" y="15502"/>
                  </a:lnTo>
                  <a:lnTo>
                    <a:pt x="1528031" y="22229"/>
                  </a:lnTo>
                  <a:lnTo>
                    <a:pt x="1481843" y="30129"/>
                  </a:lnTo>
                  <a:lnTo>
                    <a:pt x="1436060" y="39185"/>
                  </a:lnTo>
                  <a:lnTo>
                    <a:pt x="1390698" y="49383"/>
                  </a:lnTo>
                  <a:lnTo>
                    <a:pt x="1345773" y="60706"/>
                  </a:lnTo>
                  <a:lnTo>
                    <a:pt x="1301300" y="73138"/>
                  </a:lnTo>
                  <a:lnTo>
                    <a:pt x="1257296" y="86665"/>
                  </a:lnTo>
                  <a:lnTo>
                    <a:pt x="1213775" y="101270"/>
                  </a:lnTo>
                  <a:lnTo>
                    <a:pt x="1170753" y="116938"/>
                  </a:lnTo>
                  <a:lnTo>
                    <a:pt x="1128247" y="133653"/>
                  </a:lnTo>
                  <a:lnTo>
                    <a:pt x="1086271" y="151399"/>
                  </a:lnTo>
                  <a:lnTo>
                    <a:pt x="1044841" y="170162"/>
                  </a:lnTo>
                  <a:lnTo>
                    <a:pt x="1003974" y="189925"/>
                  </a:lnTo>
                  <a:lnTo>
                    <a:pt x="963684" y="210672"/>
                  </a:lnTo>
                  <a:lnTo>
                    <a:pt x="923988" y="232388"/>
                  </a:lnTo>
                  <a:lnTo>
                    <a:pt x="884901" y="255057"/>
                  </a:lnTo>
                  <a:lnTo>
                    <a:pt x="846438" y="278664"/>
                  </a:lnTo>
                  <a:lnTo>
                    <a:pt x="808616" y="303192"/>
                  </a:lnTo>
                  <a:lnTo>
                    <a:pt x="771450" y="328627"/>
                  </a:lnTo>
                  <a:lnTo>
                    <a:pt x="734955" y="354953"/>
                  </a:lnTo>
                  <a:lnTo>
                    <a:pt x="699148" y="382153"/>
                  </a:lnTo>
                  <a:lnTo>
                    <a:pt x="664044" y="410213"/>
                  </a:lnTo>
                  <a:lnTo>
                    <a:pt x="629658" y="439117"/>
                  </a:lnTo>
                  <a:lnTo>
                    <a:pt x="596007" y="468848"/>
                  </a:lnTo>
                  <a:lnTo>
                    <a:pt x="563106" y="499392"/>
                  </a:lnTo>
                  <a:lnTo>
                    <a:pt x="530971" y="530732"/>
                  </a:lnTo>
                  <a:lnTo>
                    <a:pt x="499616" y="562854"/>
                  </a:lnTo>
                  <a:lnTo>
                    <a:pt x="469059" y="595741"/>
                  </a:lnTo>
                  <a:lnTo>
                    <a:pt x="439315" y="629378"/>
                  </a:lnTo>
                  <a:lnTo>
                    <a:pt x="410399" y="663748"/>
                  </a:lnTo>
                  <a:lnTo>
                    <a:pt x="382326" y="698837"/>
                  </a:lnTo>
                  <a:lnTo>
                    <a:pt x="355114" y="734629"/>
                  </a:lnTo>
                  <a:lnTo>
                    <a:pt x="328776" y="771108"/>
                  </a:lnTo>
                  <a:lnTo>
                    <a:pt x="303330" y="808259"/>
                  </a:lnTo>
                  <a:lnTo>
                    <a:pt x="278791" y="846065"/>
                  </a:lnTo>
                  <a:lnTo>
                    <a:pt x="255173" y="884511"/>
                  </a:lnTo>
                  <a:lnTo>
                    <a:pt x="232494" y="923582"/>
                  </a:lnTo>
                  <a:lnTo>
                    <a:pt x="210768" y="963262"/>
                  </a:lnTo>
                  <a:lnTo>
                    <a:pt x="190012" y="1003535"/>
                  </a:lnTo>
                  <a:lnTo>
                    <a:pt x="170240" y="1044385"/>
                  </a:lnTo>
                  <a:lnTo>
                    <a:pt x="151469" y="1085797"/>
                  </a:lnTo>
                  <a:lnTo>
                    <a:pt x="133714" y="1127756"/>
                  </a:lnTo>
                  <a:lnTo>
                    <a:pt x="116992" y="1170245"/>
                  </a:lnTo>
                  <a:lnTo>
                    <a:pt x="101317" y="1213249"/>
                  </a:lnTo>
                  <a:lnTo>
                    <a:pt x="86705" y="1256752"/>
                  </a:lnTo>
                  <a:lnTo>
                    <a:pt x="73172" y="1300739"/>
                  </a:lnTo>
                  <a:lnTo>
                    <a:pt x="60734" y="1345194"/>
                  </a:lnTo>
                  <a:lnTo>
                    <a:pt x="49406" y="1390101"/>
                  </a:lnTo>
                  <a:lnTo>
                    <a:pt x="39204" y="1435445"/>
                  </a:lnTo>
                  <a:lnTo>
                    <a:pt x="30143" y="1481209"/>
                  </a:lnTo>
                  <a:lnTo>
                    <a:pt x="22240" y="1527380"/>
                  </a:lnTo>
                  <a:lnTo>
                    <a:pt x="15509" y="1573939"/>
                  </a:lnTo>
                  <a:lnTo>
                    <a:pt x="9968" y="1620873"/>
                  </a:lnTo>
                  <a:lnTo>
                    <a:pt x="5630" y="1668165"/>
                  </a:lnTo>
                  <a:lnTo>
                    <a:pt x="2512" y="1715800"/>
                  </a:lnTo>
                  <a:lnTo>
                    <a:pt x="630" y="1763762"/>
                  </a:lnTo>
                  <a:lnTo>
                    <a:pt x="0" y="1812036"/>
                  </a:lnTo>
                  <a:lnTo>
                    <a:pt x="1812797" y="1812036"/>
                  </a:lnTo>
                  <a:lnTo>
                    <a:pt x="1812797" y="0"/>
                  </a:lnTo>
                  <a:close/>
                </a:path>
              </a:pathLst>
            </a:custGeom>
            <a:solidFill>
              <a:srgbClr val="C7C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59808" y="2395727"/>
              <a:ext cx="1812925" cy="1812289"/>
            </a:xfrm>
            <a:custGeom>
              <a:avLst/>
              <a:gdLst/>
              <a:ahLst/>
              <a:cxnLst/>
              <a:rect l="l" t="t" r="r" b="b"/>
              <a:pathLst>
                <a:path w="1812925" h="1812289">
                  <a:moveTo>
                    <a:pt x="0" y="1812036"/>
                  </a:moveTo>
                  <a:lnTo>
                    <a:pt x="630" y="1763762"/>
                  </a:lnTo>
                  <a:lnTo>
                    <a:pt x="2512" y="1715800"/>
                  </a:lnTo>
                  <a:lnTo>
                    <a:pt x="5630" y="1668165"/>
                  </a:lnTo>
                  <a:lnTo>
                    <a:pt x="9968" y="1620873"/>
                  </a:lnTo>
                  <a:lnTo>
                    <a:pt x="15509" y="1573939"/>
                  </a:lnTo>
                  <a:lnTo>
                    <a:pt x="22240" y="1527380"/>
                  </a:lnTo>
                  <a:lnTo>
                    <a:pt x="30143" y="1481209"/>
                  </a:lnTo>
                  <a:lnTo>
                    <a:pt x="39204" y="1435445"/>
                  </a:lnTo>
                  <a:lnTo>
                    <a:pt x="49406" y="1390101"/>
                  </a:lnTo>
                  <a:lnTo>
                    <a:pt x="60734" y="1345194"/>
                  </a:lnTo>
                  <a:lnTo>
                    <a:pt x="73172" y="1300739"/>
                  </a:lnTo>
                  <a:lnTo>
                    <a:pt x="86705" y="1256752"/>
                  </a:lnTo>
                  <a:lnTo>
                    <a:pt x="101317" y="1213249"/>
                  </a:lnTo>
                  <a:lnTo>
                    <a:pt x="116992" y="1170245"/>
                  </a:lnTo>
                  <a:lnTo>
                    <a:pt x="133714" y="1127756"/>
                  </a:lnTo>
                  <a:lnTo>
                    <a:pt x="151469" y="1085797"/>
                  </a:lnTo>
                  <a:lnTo>
                    <a:pt x="170240" y="1044385"/>
                  </a:lnTo>
                  <a:lnTo>
                    <a:pt x="190012" y="1003535"/>
                  </a:lnTo>
                  <a:lnTo>
                    <a:pt x="210768" y="963262"/>
                  </a:lnTo>
                  <a:lnTo>
                    <a:pt x="232494" y="923582"/>
                  </a:lnTo>
                  <a:lnTo>
                    <a:pt x="255173" y="884511"/>
                  </a:lnTo>
                  <a:lnTo>
                    <a:pt x="278791" y="846065"/>
                  </a:lnTo>
                  <a:lnTo>
                    <a:pt x="303330" y="808259"/>
                  </a:lnTo>
                  <a:lnTo>
                    <a:pt x="328776" y="771108"/>
                  </a:lnTo>
                  <a:lnTo>
                    <a:pt x="355114" y="734629"/>
                  </a:lnTo>
                  <a:lnTo>
                    <a:pt x="382326" y="698837"/>
                  </a:lnTo>
                  <a:lnTo>
                    <a:pt x="410399" y="663748"/>
                  </a:lnTo>
                  <a:lnTo>
                    <a:pt x="439315" y="629378"/>
                  </a:lnTo>
                  <a:lnTo>
                    <a:pt x="469059" y="595741"/>
                  </a:lnTo>
                  <a:lnTo>
                    <a:pt x="499616" y="562854"/>
                  </a:lnTo>
                  <a:lnTo>
                    <a:pt x="530971" y="530732"/>
                  </a:lnTo>
                  <a:lnTo>
                    <a:pt x="563106" y="499392"/>
                  </a:lnTo>
                  <a:lnTo>
                    <a:pt x="596007" y="468848"/>
                  </a:lnTo>
                  <a:lnTo>
                    <a:pt x="629658" y="439117"/>
                  </a:lnTo>
                  <a:lnTo>
                    <a:pt x="664044" y="410213"/>
                  </a:lnTo>
                  <a:lnTo>
                    <a:pt x="699148" y="382153"/>
                  </a:lnTo>
                  <a:lnTo>
                    <a:pt x="734955" y="354953"/>
                  </a:lnTo>
                  <a:lnTo>
                    <a:pt x="771450" y="328627"/>
                  </a:lnTo>
                  <a:lnTo>
                    <a:pt x="808616" y="303192"/>
                  </a:lnTo>
                  <a:lnTo>
                    <a:pt x="846438" y="278664"/>
                  </a:lnTo>
                  <a:lnTo>
                    <a:pt x="884901" y="255057"/>
                  </a:lnTo>
                  <a:lnTo>
                    <a:pt x="923988" y="232388"/>
                  </a:lnTo>
                  <a:lnTo>
                    <a:pt x="963684" y="210672"/>
                  </a:lnTo>
                  <a:lnTo>
                    <a:pt x="1003974" y="189925"/>
                  </a:lnTo>
                  <a:lnTo>
                    <a:pt x="1044841" y="170162"/>
                  </a:lnTo>
                  <a:lnTo>
                    <a:pt x="1086271" y="151399"/>
                  </a:lnTo>
                  <a:lnTo>
                    <a:pt x="1128247" y="133653"/>
                  </a:lnTo>
                  <a:lnTo>
                    <a:pt x="1170753" y="116938"/>
                  </a:lnTo>
                  <a:lnTo>
                    <a:pt x="1213775" y="101270"/>
                  </a:lnTo>
                  <a:lnTo>
                    <a:pt x="1257296" y="86665"/>
                  </a:lnTo>
                  <a:lnTo>
                    <a:pt x="1301300" y="73138"/>
                  </a:lnTo>
                  <a:lnTo>
                    <a:pt x="1345773" y="60706"/>
                  </a:lnTo>
                  <a:lnTo>
                    <a:pt x="1390698" y="49383"/>
                  </a:lnTo>
                  <a:lnTo>
                    <a:pt x="1436060" y="39185"/>
                  </a:lnTo>
                  <a:lnTo>
                    <a:pt x="1481843" y="30129"/>
                  </a:lnTo>
                  <a:lnTo>
                    <a:pt x="1528031" y="22229"/>
                  </a:lnTo>
                  <a:lnTo>
                    <a:pt x="1574609" y="15502"/>
                  </a:lnTo>
                  <a:lnTo>
                    <a:pt x="1621561" y="9963"/>
                  </a:lnTo>
                  <a:lnTo>
                    <a:pt x="1668872" y="5627"/>
                  </a:lnTo>
                  <a:lnTo>
                    <a:pt x="1716525" y="2511"/>
                  </a:lnTo>
                  <a:lnTo>
                    <a:pt x="1764506" y="630"/>
                  </a:lnTo>
                  <a:lnTo>
                    <a:pt x="1812797" y="0"/>
                  </a:lnTo>
                  <a:lnTo>
                    <a:pt x="1812797" y="1812036"/>
                  </a:lnTo>
                  <a:lnTo>
                    <a:pt x="0" y="1812036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79923" y="3244037"/>
            <a:ext cx="1226820" cy="72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">
              <a:lnSpc>
                <a:spcPts val="276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Ámbito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60"/>
              </a:lnSpc>
            </a:pP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du</a:t>
            </a:r>
            <a:r>
              <a:rPr sz="2400" spc="-25" dirty="0">
                <a:latin typeface="Calibri"/>
                <a:cs typeface="Calibri"/>
              </a:rPr>
              <a:t>ca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3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80809" y="2326513"/>
            <a:ext cx="2028825" cy="1899285"/>
          </a:xfrm>
          <a:custGeom>
            <a:avLst/>
            <a:gdLst/>
            <a:ahLst/>
            <a:cxnLst/>
            <a:rect l="l" t="t" r="r" b="b"/>
            <a:pathLst>
              <a:path w="2028825" h="1899285">
                <a:moveTo>
                  <a:pt x="0" y="0"/>
                </a:moveTo>
                <a:lnTo>
                  <a:pt x="0" y="207137"/>
                </a:lnTo>
                <a:lnTo>
                  <a:pt x="48987" y="207835"/>
                </a:lnTo>
                <a:lnTo>
                  <a:pt x="97654" y="209920"/>
                </a:lnTo>
                <a:lnTo>
                  <a:pt x="145980" y="213372"/>
                </a:lnTo>
                <a:lnTo>
                  <a:pt x="193944" y="218173"/>
                </a:lnTo>
                <a:lnTo>
                  <a:pt x="241526" y="224306"/>
                </a:lnTo>
                <a:lnTo>
                  <a:pt x="288707" y="231751"/>
                </a:lnTo>
                <a:lnTo>
                  <a:pt x="335466" y="240492"/>
                </a:lnTo>
                <a:lnTo>
                  <a:pt x="381784" y="250508"/>
                </a:lnTo>
                <a:lnTo>
                  <a:pt x="427639" y="261784"/>
                </a:lnTo>
                <a:lnTo>
                  <a:pt x="473013" y="274300"/>
                </a:lnTo>
                <a:lnTo>
                  <a:pt x="517885" y="288037"/>
                </a:lnTo>
                <a:lnTo>
                  <a:pt x="562234" y="302979"/>
                </a:lnTo>
                <a:lnTo>
                  <a:pt x="606041" y="319107"/>
                </a:lnTo>
                <a:lnTo>
                  <a:pt x="649286" y="336402"/>
                </a:lnTo>
                <a:lnTo>
                  <a:pt x="691949" y="354846"/>
                </a:lnTo>
                <a:lnTo>
                  <a:pt x="734008" y="374422"/>
                </a:lnTo>
                <a:lnTo>
                  <a:pt x="775446" y="395111"/>
                </a:lnTo>
                <a:lnTo>
                  <a:pt x="816240" y="416895"/>
                </a:lnTo>
                <a:lnTo>
                  <a:pt x="856372" y="439756"/>
                </a:lnTo>
                <a:lnTo>
                  <a:pt x="895821" y="463675"/>
                </a:lnTo>
                <a:lnTo>
                  <a:pt x="934567" y="488635"/>
                </a:lnTo>
                <a:lnTo>
                  <a:pt x="972589" y="514617"/>
                </a:lnTo>
                <a:lnTo>
                  <a:pt x="1009869" y="541603"/>
                </a:lnTo>
                <a:lnTo>
                  <a:pt x="1046385" y="569575"/>
                </a:lnTo>
                <a:lnTo>
                  <a:pt x="1082118" y="598515"/>
                </a:lnTo>
                <a:lnTo>
                  <a:pt x="1117048" y="628404"/>
                </a:lnTo>
                <a:lnTo>
                  <a:pt x="1151153" y="659225"/>
                </a:lnTo>
                <a:lnTo>
                  <a:pt x="1184416" y="690959"/>
                </a:lnTo>
                <a:lnTo>
                  <a:pt x="1216814" y="723588"/>
                </a:lnTo>
                <a:lnTo>
                  <a:pt x="1248329" y="757093"/>
                </a:lnTo>
                <a:lnTo>
                  <a:pt x="1278939" y="791458"/>
                </a:lnTo>
                <a:lnTo>
                  <a:pt x="1308626" y="826663"/>
                </a:lnTo>
                <a:lnTo>
                  <a:pt x="1337368" y="862691"/>
                </a:lnTo>
                <a:lnTo>
                  <a:pt x="1365147" y="899523"/>
                </a:lnTo>
                <a:lnTo>
                  <a:pt x="1391940" y="937141"/>
                </a:lnTo>
                <a:lnTo>
                  <a:pt x="1417730" y="975526"/>
                </a:lnTo>
                <a:lnTo>
                  <a:pt x="1442495" y="1014662"/>
                </a:lnTo>
                <a:lnTo>
                  <a:pt x="1466215" y="1054529"/>
                </a:lnTo>
                <a:lnTo>
                  <a:pt x="1488871" y="1095109"/>
                </a:lnTo>
                <a:lnTo>
                  <a:pt x="1510442" y="1136384"/>
                </a:lnTo>
                <a:lnTo>
                  <a:pt x="1530908" y="1178337"/>
                </a:lnTo>
                <a:lnTo>
                  <a:pt x="1550249" y="1220948"/>
                </a:lnTo>
                <a:lnTo>
                  <a:pt x="1568445" y="1264200"/>
                </a:lnTo>
                <a:lnTo>
                  <a:pt x="1585475" y="1308075"/>
                </a:lnTo>
                <a:lnTo>
                  <a:pt x="1601321" y="1352554"/>
                </a:lnTo>
                <a:lnTo>
                  <a:pt x="1615961" y="1397619"/>
                </a:lnTo>
                <a:lnTo>
                  <a:pt x="1629376" y="1443252"/>
                </a:lnTo>
                <a:lnTo>
                  <a:pt x="1641545" y="1489435"/>
                </a:lnTo>
                <a:lnTo>
                  <a:pt x="1652448" y="1536150"/>
                </a:lnTo>
                <a:lnTo>
                  <a:pt x="1662066" y="1583378"/>
                </a:lnTo>
                <a:lnTo>
                  <a:pt x="1670378" y="1631101"/>
                </a:lnTo>
                <a:lnTo>
                  <a:pt x="1677364" y="1679302"/>
                </a:lnTo>
                <a:lnTo>
                  <a:pt x="1683004" y="1727962"/>
                </a:lnTo>
                <a:lnTo>
                  <a:pt x="1545336" y="1727962"/>
                </a:lnTo>
                <a:lnTo>
                  <a:pt x="1795144" y="1898777"/>
                </a:lnTo>
                <a:lnTo>
                  <a:pt x="2028697" y="1727962"/>
                </a:lnTo>
                <a:lnTo>
                  <a:pt x="1891030" y="1727962"/>
                </a:lnTo>
                <a:lnTo>
                  <a:pt x="1886095" y="1680030"/>
                </a:lnTo>
                <a:lnTo>
                  <a:pt x="1879995" y="1632481"/>
                </a:lnTo>
                <a:lnTo>
                  <a:pt x="1872746" y="1585329"/>
                </a:lnTo>
                <a:lnTo>
                  <a:pt x="1864362" y="1538587"/>
                </a:lnTo>
                <a:lnTo>
                  <a:pt x="1854858" y="1492269"/>
                </a:lnTo>
                <a:lnTo>
                  <a:pt x="1844249" y="1446389"/>
                </a:lnTo>
                <a:lnTo>
                  <a:pt x="1832551" y="1400960"/>
                </a:lnTo>
                <a:lnTo>
                  <a:pt x="1819778" y="1355997"/>
                </a:lnTo>
                <a:lnTo>
                  <a:pt x="1805946" y="1311513"/>
                </a:lnTo>
                <a:lnTo>
                  <a:pt x="1791069" y="1267522"/>
                </a:lnTo>
                <a:lnTo>
                  <a:pt x="1775162" y="1224038"/>
                </a:lnTo>
                <a:lnTo>
                  <a:pt x="1758242" y="1181074"/>
                </a:lnTo>
                <a:lnTo>
                  <a:pt x="1740322" y="1138644"/>
                </a:lnTo>
                <a:lnTo>
                  <a:pt x="1721417" y="1096762"/>
                </a:lnTo>
                <a:lnTo>
                  <a:pt x="1701544" y="1055442"/>
                </a:lnTo>
                <a:lnTo>
                  <a:pt x="1680716" y="1014698"/>
                </a:lnTo>
                <a:lnTo>
                  <a:pt x="1658949" y="974542"/>
                </a:lnTo>
                <a:lnTo>
                  <a:pt x="1636259" y="934990"/>
                </a:lnTo>
                <a:lnTo>
                  <a:pt x="1612659" y="896054"/>
                </a:lnTo>
                <a:lnTo>
                  <a:pt x="1588165" y="857749"/>
                </a:lnTo>
                <a:lnTo>
                  <a:pt x="1562792" y="820088"/>
                </a:lnTo>
                <a:lnTo>
                  <a:pt x="1536556" y="783086"/>
                </a:lnTo>
                <a:lnTo>
                  <a:pt x="1509470" y="746755"/>
                </a:lnTo>
                <a:lnTo>
                  <a:pt x="1481551" y="711110"/>
                </a:lnTo>
                <a:lnTo>
                  <a:pt x="1452813" y="676164"/>
                </a:lnTo>
                <a:lnTo>
                  <a:pt x="1423272" y="641931"/>
                </a:lnTo>
                <a:lnTo>
                  <a:pt x="1392942" y="608425"/>
                </a:lnTo>
                <a:lnTo>
                  <a:pt x="1361839" y="575660"/>
                </a:lnTo>
                <a:lnTo>
                  <a:pt x="1329977" y="543649"/>
                </a:lnTo>
                <a:lnTo>
                  <a:pt x="1297371" y="512406"/>
                </a:lnTo>
                <a:lnTo>
                  <a:pt x="1264038" y="481946"/>
                </a:lnTo>
                <a:lnTo>
                  <a:pt x="1229990" y="452281"/>
                </a:lnTo>
                <a:lnTo>
                  <a:pt x="1195245" y="423425"/>
                </a:lnTo>
                <a:lnTo>
                  <a:pt x="1159817" y="395393"/>
                </a:lnTo>
                <a:lnTo>
                  <a:pt x="1123720" y="368198"/>
                </a:lnTo>
                <a:lnTo>
                  <a:pt x="1086970" y="341853"/>
                </a:lnTo>
                <a:lnTo>
                  <a:pt x="1049582" y="316373"/>
                </a:lnTo>
                <a:lnTo>
                  <a:pt x="1011572" y="291772"/>
                </a:lnTo>
                <a:lnTo>
                  <a:pt x="972953" y="268062"/>
                </a:lnTo>
                <a:lnTo>
                  <a:pt x="933741" y="245258"/>
                </a:lnTo>
                <a:lnTo>
                  <a:pt x="893952" y="223374"/>
                </a:lnTo>
                <a:lnTo>
                  <a:pt x="853599" y="202423"/>
                </a:lnTo>
                <a:lnTo>
                  <a:pt x="812699" y="182419"/>
                </a:lnTo>
                <a:lnTo>
                  <a:pt x="771267" y="163376"/>
                </a:lnTo>
                <a:lnTo>
                  <a:pt x="729317" y="145308"/>
                </a:lnTo>
                <a:lnTo>
                  <a:pt x="686864" y="128228"/>
                </a:lnTo>
                <a:lnTo>
                  <a:pt x="643923" y="112151"/>
                </a:lnTo>
                <a:lnTo>
                  <a:pt x="600511" y="97089"/>
                </a:lnTo>
                <a:lnTo>
                  <a:pt x="556640" y="83057"/>
                </a:lnTo>
                <a:lnTo>
                  <a:pt x="512328" y="70068"/>
                </a:lnTo>
                <a:lnTo>
                  <a:pt x="467588" y="58137"/>
                </a:lnTo>
                <a:lnTo>
                  <a:pt x="422436" y="47277"/>
                </a:lnTo>
                <a:lnTo>
                  <a:pt x="376886" y="37501"/>
                </a:lnTo>
                <a:lnTo>
                  <a:pt x="330955" y="28824"/>
                </a:lnTo>
                <a:lnTo>
                  <a:pt x="284657" y="21259"/>
                </a:lnTo>
                <a:lnTo>
                  <a:pt x="238006" y="14821"/>
                </a:lnTo>
                <a:lnTo>
                  <a:pt x="191018" y="9522"/>
                </a:lnTo>
                <a:lnTo>
                  <a:pt x="143709" y="5376"/>
                </a:lnTo>
                <a:lnTo>
                  <a:pt x="96093" y="2398"/>
                </a:lnTo>
                <a:lnTo>
                  <a:pt x="48184" y="602"/>
                </a:lnTo>
                <a:lnTo>
                  <a:pt x="0" y="0"/>
                </a:lnTo>
                <a:close/>
              </a:path>
            </a:pathLst>
          </a:custGeom>
          <a:solidFill>
            <a:srgbClr val="BAB4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94526" y="4329684"/>
            <a:ext cx="1899285" cy="2028189"/>
          </a:xfrm>
          <a:custGeom>
            <a:avLst/>
            <a:gdLst/>
            <a:ahLst/>
            <a:cxnLst/>
            <a:rect l="l" t="t" r="r" b="b"/>
            <a:pathLst>
              <a:path w="1899284" h="2028189">
                <a:moveTo>
                  <a:pt x="1898777" y="0"/>
                </a:moveTo>
                <a:lnTo>
                  <a:pt x="1691767" y="0"/>
                </a:lnTo>
                <a:lnTo>
                  <a:pt x="1691068" y="48966"/>
                </a:lnTo>
                <a:lnTo>
                  <a:pt x="1688983" y="97612"/>
                </a:lnTo>
                <a:lnTo>
                  <a:pt x="1685531" y="145916"/>
                </a:lnTo>
                <a:lnTo>
                  <a:pt x="1680730" y="193860"/>
                </a:lnTo>
                <a:lnTo>
                  <a:pt x="1674597" y="241422"/>
                </a:lnTo>
                <a:lnTo>
                  <a:pt x="1667151" y="288583"/>
                </a:lnTo>
                <a:lnTo>
                  <a:pt x="1658411" y="335323"/>
                </a:lnTo>
                <a:lnTo>
                  <a:pt x="1648394" y="381622"/>
                </a:lnTo>
                <a:lnTo>
                  <a:pt x="1637118" y="427459"/>
                </a:lnTo>
                <a:lnTo>
                  <a:pt x="1624602" y="472814"/>
                </a:lnTo>
                <a:lnTo>
                  <a:pt x="1610863" y="517667"/>
                </a:lnTo>
                <a:lnTo>
                  <a:pt x="1595921" y="561999"/>
                </a:lnTo>
                <a:lnTo>
                  <a:pt x="1579793" y="605789"/>
                </a:lnTo>
                <a:lnTo>
                  <a:pt x="1562497" y="649017"/>
                </a:lnTo>
                <a:lnTo>
                  <a:pt x="1544051" y="691662"/>
                </a:lnTo>
                <a:lnTo>
                  <a:pt x="1524474" y="733706"/>
                </a:lnTo>
                <a:lnTo>
                  <a:pt x="1503783" y="775127"/>
                </a:lnTo>
                <a:lnTo>
                  <a:pt x="1481998" y="815906"/>
                </a:lnTo>
                <a:lnTo>
                  <a:pt x="1459135" y="856022"/>
                </a:lnTo>
                <a:lnTo>
                  <a:pt x="1435214" y="895456"/>
                </a:lnTo>
                <a:lnTo>
                  <a:pt x="1410252" y="934187"/>
                </a:lnTo>
                <a:lnTo>
                  <a:pt x="1384268" y="972196"/>
                </a:lnTo>
                <a:lnTo>
                  <a:pt x="1357279" y="1009461"/>
                </a:lnTo>
                <a:lnTo>
                  <a:pt x="1329304" y="1045964"/>
                </a:lnTo>
                <a:lnTo>
                  <a:pt x="1300362" y="1081683"/>
                </a:lnTo>
                <a:lnTo>
                  <a:pt x="1270469" y="1116600"/>
                </a:lnTo>
                <a:lnTo>
                  <a:pt x="1239645" y="1150693"/>
                </a:lnTo>
                <a:lnTo>
                  <a:pt x="1207907" y="1183943"/>
                </a:lnTo>
                <a:lnTo>
                  <a:pt x="1175274" y="1216330"/>
                </a:lnTo>
                <a:lnTo>
                  <a:pt x="1141763" y="1247833"/>
                </a:lnTo>
                <a:lnTo>
                  <a:pt x="1107394" y="1278432"/>
                </a:lnTo>
                <a:lnTo>
                  <a:pt x="1072184" y="1308108"/>
                </a:lnTo>
                <a:lnTo>
                  <a:pt x="1036151" y="1336840"/>
                </a:lnTo>
                <a:lnTo>
                  <a:pt x="999313" y="1364608"/>
                </a:lnTo>
                <a:lnTo>
                  <a:pt x="961689" y="1391392"/>
                </a:lnTo>
                <a:lnTo>
                  <a:pt x="923297" y="1417172"/>
                </a:lnTo>
                <a:lnTo>
                  <a:pt x="884155" y="1441928"/>
                </a:lnTo>
                <a:lnTo>
                  <a:pt x="844281" y="1465640"/>
                </a:lnTo>
                <a:lnTo>
                  <a:pt x="803693" y="1488288"/>
                </a:lnTo>
                <a:lnTo>
                  <a:pt x="762409" y="1509851"/>
                </a:lnTo>
                <a:lnTo>
                  <a:pt x="720448" y="1530309"/>
                </a:lnTo>
                <a:lnTo>
                  <a:pt x="677828" y="1549643"/>
                </a:lnTo>
                <a:lnTo>
                  <a:pt x="634567" y="1567832"/>
                </a:lnTo>
                <a:lnTo>
                  <a:pt x="590683" y="1584856"/>
                </a:lnTo>
                <a:lnTo>
                  <a:pt x="546194" y="1600696"/>
                </a:lnTo>
                <a:lnTo>
                  <a:pt x="501118" y="1615330"/>
                </a:lnTo>
                <a:lnTo>
                  <a:pt x="455474" y="1628739"/>
                </a:lnTo>
                <a:lnTo>
                  <a:pt x="409279" y="1640903"/>
                </a:lnTo>
                <a:lnTo>
                  <a:pt x="362553" y="1651802"/>
                </a:lnTo>
                <a:lnTo>
                  <a:pt x="315312" y="1661416"/>
                </a:lnTo>
                <a:lnTo>
                  <a:pt x="267575" y="1669724"/>
                </a:lnTo>
                <a:lnTo>
                  <a:pt x="219361" y="1676706"/>
                </a:lnTo>
                <a:lnTo>
                  <a:pt x="170688" y="1682343"/>
                </a:lnTo>
                <a:lnTo>
                  <a:pt x="170688" y="1544815"/>
                </a:lnTo>
                <a:lnTo>
                  <a:pt x="0" y="1794510"/>
                </a:lnTo>
                <a:lnTo>
                  <a:pt x="170688" y="2027936"/>
                </a:lnTo>
                <a:lnTo>
                  <a:pt x="170688" y="1890356"/>
                </a:lnTo>
                <a:lnTo>
                  <a:pt x="218625" y="1885426"/>
                </a:lnTo>
                <a:lnTo>
                  <a:pt x="266180" y="1879331"/>
                </a:lnTo>
                <a:lnTo>
                  <a:pt x="313338" y="1872087"/>
                </a:lnTo>
                <a:lnTo>
                  <a:pt x="360086" y="1863708"/>
                </a:lnTo>
                <a:lnTo>
                  <a:pt x="406409" y="1854209"/>
                </a:lnTo>
                <a:lnTo>
                  <a:pt x="452294" y="1843606"/>
                </a:lnTo>
                <a:lnTo>
                  <a:pt x="497728" y="1831913"/>
                </a:lnTo>
                <a:lnTo>
                  <a:pt x="542695" y="1819146"/>
                </a:lnTo>
                <a:lnTo>
                  <a:pt x="587184" y="1805320"/>
                </a:lnTo>
                <a:lnTo>
                  <a:pt x="631180" y="1790449"/>
                </a:lnTo>
                <a:lnTo>
                  <a:pt x="674668" y="1774549"/>
                </a:lnTo>
                <a:lnTo>
                  <a:pt x="717636" y="1757635"/>
                </a:lnTo>
                <a:lnTo>
                  <a:pt x="760070" y="1739722"/>
                </a:lnTo>
                <a:lnTo>
                  <a:pt x="801956" y="1720824"/>
                </a:lnTo>
                <a:lnTo>
                  <a:pt x="843279" y="1700958"/>
                </a:lnTo>
                <a:lnTo>
                  <a:pt x="884027" y="1680138"/>
                </a:lnTo>
                <a:lnTo>
                  <a:pt x="924186" y="1658379"/>
                </a:lnTo>
                <a:lnTo>
                  <a:pt x="963742" y="1635696"/>
                </a:lnTo>
                <a:lnTo>
                  <a:pt x="1002680" y="1612104"/>
                </a:lnTo>
                <a:lnTo>
                  <a:pt x="1040988" y="1587618"/>
                </a:lnTo>
                <a:lnTo>
                  <a:pt x="1078652" y="1562254"/>
                </a:lnTo>
                <a:lnTo>
                  <a:pt x="1115657" y="1536026"/>
                </a:lnTo>
                <a:lnTo>
                  <a:pt x="1151990" y="1508950"/>
                </a:lnTo>
                <a:lnTo>
                  <a:pt x="1187638" y="1481040"/>
                </a:lnTo>
                <a:lnTo>
                  <a:pt x="1222586" y="1452312"/>
                </a:lnTo>
                <a:lnTo>
                  <a:pt x="1256821" y="1422780"/>
                </a:lnTo>
                <a:lnTo>
                  <a:pt x="1290329" y="1392460"/>
                </a:lnTo>
                <a:lnTo>
                  <a:pt x="1323096" y="1361366"/>
                </a:lnTo>
                <a:lnTo>
                  <a:pt x="1355109" y="1329515"/>
                </a:lnTo>
                <a:lnTo>
                  <a:pt x="1386353" y="1296920"/>
                </a:lnTo>
                <a:lnTo>
                  <a:pt x="1416815" y="1263597"/>
                </a:lnTo>
                <a:lnTo>
                  <a:pt x="1446482" y="1229561"/>
                </a:lnTo>
                <a:lnTo>
                  <a:pt x="1475338" y="1194827"/>
                </a:lnTo>
                <a:lnTo>
                  <a:pt x="1503372" y="1159410"/>
                </a:lnTo>
                <a:lnTo>
                  <a:pt x="1530568" y="1123325"/>
                </a:lnTo>
                <a:lnTo>
                  <a:pt x="1556914" y="1086587"/>
                </a:lnTo>
                <a:lnTo>
                  <a:pt x="1582395" y="1049211"/>
                </a:lnTo>
                <a:lnTo>
                  <a:pt x="1606998" y="1011213"/>
                </a:lnTo>
                <a:lnTo>
                  <a:pt x="1630708" y="972607"/>
                </a:lnTo>
                <a:lnTo>
                  <a:pt x="1653513" y="933408"/>
                </a:lnTo>
                <a:lnTo>
                  <a:pt x="1675398" y="893632"/>
                </a:lnTo>
                <a:lnTo>
                  <a:pt x="1696349" y="853293"/>
                </a:lnTo>
                <a:lnTo>
                  <a:pt x="1716353" y="812407"/>
                </a:lnTo>
                <a:lnTo>
                  <a:pt x="1735397" y="770988"/>
                </a:lnTo>
                <a:lnTo>
                  <a:pt x="1753465" y="729052"/>
                </a:lnTo>
                <a:lnTo>
                  <a:pt x="1770546" y="686614"/>
                </a:lnTo>
                <a:lnTo>
                  <a:pt x="1786624" y="643688"/>
                </a:lnTo>
                <a:lnTo>
                  <a:pt x="1801686" y="600291"/>
                </a:lnTo>
                <a:lnTo>
                  <a:pt x="1815718" y="556436"/>
                </a:lnTo>
                <a:lnTo>
                  <a:pt x="1828707" y="512139"/>
                </a:lnTo>
                <a:lnTo>
                  <a:pt x="1840638" y="467415"/>
                </a:lnTo>
                <a:lnTo>
                  <a:pt x="1851499" y="422279"/>
                </a:lnTo>
                <a:lnTo>
                  <a:pt x="1861274" y="376746"/>
                </a:lnTo>
                <a:lnTo>
                  <a:pt x="1869952" y="330831"/>
                </a:lnTo>
                <a:lnTo>
                  <a:pt x="1877516" y="284549"/>
                </a:lnTo>
                <a:lnTo>
                  <a:pt x="1883955" y="237916"/>
                </a:lnTo>
                <a:lnTo>
                  <a:pt x="1889254" y="190946"/>
                </a:lnTo>
                <a:lnTo>
                  <a:pt x="1893400" y="143654"/>
                </a:lnTo>
                <a:lnTo>
                  <a:pt x="1896378" y="96056"/>
                </a:lnTo>
                <a:lnTo>
                  <a:pt x="1898174" y="48166"/>
                </a:lnTo>
                <a:lnTo>
                  <a:pt x="1898777" y="0"/>
                </a:lnTo>
                <a:close/>
              </a:path>
            </a:pathLst>
          </a:custGeom>
          <a:solidFill>
            <a:srgbClr val="A8A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43908" y="4329684"/>
            <a:ext cx="2028825" cy="1898650"/>
          </a:xfrm>
          <a:custGeom>
            <a:avLst/>
            <a:gdLst/>
            <a:ahLst/>
            <a:cxnLst/>
            <a:rect l="l" t="t" r="r" b="b"/>
            <a:pathLst>
              <a:path w="2028825" h="1898650">
                <a:moveTo>
                  <a:pt x="233425" y="0"/>
                </a:moveTo>
                <a:lnTo>
                  <a:pt x="0" y="170815"/>
                </a:lnTo>
                <a:lnTo>
                  <a:pt x="137540" y="170815"/>
                </a:lnTo>
                <a:lnTo>
                  <a:pt x="142481" y="218727"/>
                </a:lnTo>
                <a:lnTo>
                  <a:pt x="148587" y="266258"/>
                </a:lnTo>
                <a:lnTo>
                  <a:pt x="155842" y="313391"/>
                </a:lnTo>
                <a:lnTo>
                  <a:pt x="164232" y="360115"/>
                </a:lnTo>
                <a:lnTo>
                  <a:pt x="173741" y="406414"/>
                </a:lnTo>
                <a:lnTo>
                  <a:pt x="184355" y="452276"/>
                </a:lnTo>
                <a:lnTo>
                  <a:pt x="196058" y="497686"/>
                </a:lnTo>
                <a:lnTo>
                  <a:pt x="208836" y="542631"/>
                </a:lnTo>
                <a:lnTo>
                  <a:pt x="222673" y="587097"/>
                </a:lnTo>
                <a:lnTo>
                  <a:pt x="237554" y="631070"/>
                </a:lnTo>
                <a:lnTo>
                  <a:pt x="253465" y="674536"/>
                </a:lnTo>
                <a:lnTo>
                  <a:pt x="270389" y="717483"/>
                </a:lnTo>
                <a:lnTo>
                  <a:pt x="288313" y="759895"/>
                </a:lnTo>
                <a:lnTo>
                  <a:pt x="307222" y="801759"/>
                </a:lnTo>
                <a:lnTo>
                  <a:pt x="327099" y="843062"/>
                </a:lnTo>
                <a:lnTo>
                  <a:pt x="347930" y="883790"/>
                </a:lnTo>
                <a:lnTo>
                  <a:pt x="369700" y="923928"/>
                </a:lnTo>
                <a:lnTo>
                  <a:pt x="392394" y="963464"/>
                </a:lnTo>
                <a:lnTo>
                  <a:pt x="415997" y="1002383"/>
                </a:lnTo>
                <a:lnTo>
                  <a:pt x="440494" y="1040672"/>
                </a:lnTo>
                <a:lnTo>
                  <a:pt x="465869" y="1078317"/>
                </a:lnTo>
                <a:lnTo>
                  <a:pt x="492108" y="1115303"/>
                </a:lnTo>
                <a:lnTo>
                  <a:pt x="519196" y="1151619"/>
                </a:lnTo>
                <a:lnTo>
                  <a:pt x="547117" y="1187249"/>
                </a:lnTo>
                <a:lnTo>
                  <a:pt x="575857" y="1222179"/>
                </a:lnTo>
                <a:lnTo>
                  <a:pt x="605401" y="1256397"/>
                </a:lnTo>
                <a:lnTo>
                  <a:pt x="635733" y="1289889"/>
                </a:lnTo>
                <a:lnTo>
                  <a:pt x="666838" y="1322639"/>
                </a:lnTo>
                <a:lnTo>
                  <a:pt x="698702" y="1354636"/>
                </a:lnTo>
                <a:lnTo>
                  <a:pt x="731309" y="1385865"/>
                </a:lnTo>
                <a:lnTo>
                  <a:pt x="764644" y="1416312"/>
                </a:lnTo>
                <a:lnTo>
                  <a:pt x="798693" y="1445964"/>
                </a:lnTo>
                <a:lnTo>
                  <a:pt x="833440" y="1474807"/>
                </a:lnTo>
                <a:lnTo>
                  <a:pt x="868869" y="1502827"/>
                </a:lnTo>
                <a:lnTo>
                  <a:pt x="904967" y="1530010"/>
                </a:lnTo>
                <a:lnTo>
                  <a:pt x="941718" y="1556343"/>
                </a:lnTo>
                <a:lnTo>
                  <a:pt x="979107" y="1581811"/>
                </a:lnTo>
                <a:lnTo>
                  <a:pt x="1017119" y="1606402"/>
                </a:lnTo>
                <a:lnTo>
                  <a:pt x="1055738" y="1630101"/>
                </a:lnTo>
                <a:lnTo>
                  <a:pt x="1094951" y="1652894"/>
                </a:lnTo>
                <a:lnTo>
                  <a:pt x="1134741" y="1674769"/>
                </a:lnTo>
                <a:lnTo>
                  <a:pt x="1175094" y="1695710"/>
                </a:lnTo>
                <a:lnTo>
                  <a:pt x="1215994" y="1715704"/>
                </a:lnTo>
                <a:lnTo>
                  <a:pt x="1257427" y="1734739"/>
                </a:lnTo>
                <a:lnTo>
                  <a:pt x="1299378" y="1752799"/>
                </a:lnTo>
                <a:lnTo>
                  <a:pt x="1341831" y="1769871"/>
                </a:lnTo>
                <a:lnTo>
                  <a:pt x="1384772" y="1785941"/>
                </a:lnTo>
                <a:lnTo>
                  <a:pt x="1428185" y="1800996"/>
                </a:lnTo>
                <a:lnTo>
                  <a:pt x="1472056" y="1815021"/>
                </a:lnTo>
                <a:lnTo>
                  <a:pt x="1516368" y="1828004"/>
                </a:lnTo>
                <a:lnTo>
                  <a:pt x="1561109" y="1839929"/>
                </a:lnTo>
                <a:lnTo>
                  <a:pt x="1606261" y="1850785"/>
                </a:lnTo>
                <a:lnTo>
                  <a:pt x="1651810" y="1860556"/>
                </a:lnTo>
                <a:lnTo>
                  <a:pt x="1697742" y="1869229"/>
                </a:lnTo>
                <a:lnTo>
                  <a:pt x="1744040" y="1876790"/>
                </a:lnTo>
                <a:lnTo>
                  <a:pt x="1790691" y="1883226"/>
                </a:lnTo>
                <a:lnTo>
                  <a:pt x="1837679" y="1888522"/>
                </a:lnTo>
                <a:lnTo>
                  <a:pt x="1884988" y="1892666"/>
                </a:lnTo>
                <a:lnTo>
                  <a:pt x="1932604" y="1895642"/>
                </a:lnTo>
                <a:lnTo>
                  <a:pt x="1980513" y="1897438"/>
                </a:lnTo>
                <a:lnTo>
                  <a:pt x="2028697" y="1898040"/>
                </a:lnTo>
                <a:lnTo>
                  <a:pt x="2028697" y="1690979"/>
                </a:lnTo>
                <a:lnTo>
                  <a:pt x="1979710" y="1690281"/>
                </a:lnTo>
                <a:lnTo>
                  <a:pt x="1931043" y="1688197"/>
                </a:lnTo>
                <a:lnTo>
                  <a:pt x="1882717" y="1684747"/>
                </a:lnTo>
                <a:lnTo>
                  <a:pt x="1834753" y="1679949"/>
                </a:lnTo>
                <a:lnTo>
                  <a:pt x="1787171" y="1673820"/>
                </a:lnTo>
                <a:lnTo>
                  <a:pt x="1739990" y="1666379"/>
                </a:lnTo>
                <a:lnTo>
                  <a:pt x="1693230" y="1657644"/>
                </a:lnTo>
                <a:lnTo>
                  <a:pt x="1646913" y="1647633"/>
                </a:lnTo>
                <a:lnTo>
                  <a:pt x="1601057" y="1636364"/>
                </a:lnTo>
                <a:lnTo>
                  <a:pt x="1555683" y="1623856"/>
                </a:lnTo>
                <a:lnTo>
                  <a:pt x="1510811" y="1610126"/>
                </a:lnTo>
                <a:lnTo>
                  <a:pt x="1466461" y="1595193"/>
                </a:lnTo>
                <a:lnTo>
                  <a:pt x="1422654" y="1579074"/>
                </a:lnTo>
                <a:lnTo>
                  <a:pt x="1379409" y="1561789"/>
                </a:lnTo>
                <a:lnTo>
                  <a:pt x="1336746" y="1543354"/>
                </a:lnTo>
                <a:lnTo>
                  <a:pt x="1294685" y="1523789"/>
                </a:lnTo>
                <a:lnTo>
                  <a:pt x="1253247" y="1503111"/>
                </a:lnTo>
                <a:lnTo>
                  <a:pt x="1212452" y="1481339"/>
                </a:lnTo>
                <a:lnTo>
                  <a:pt x="1172319" y="1458491"/>
                </a:lnTo>
                <a:lnTo>
                  <a:pt x="1132869" y="1434584"/>
                </a:lnTo>
                <a:lnTo>
                  <a:pt x="1094122" y="1409637"/>
                </a:lnTo>
                <a:lnTo>
                  <a:pt x="1056098" y="1383669"/>
                </a:lnTo>
                <a:lnTo>
                  <a:pt x="1018818" y="1356697"/>
                </a:lnTo>
                <a:lnTo>
                  <a:pt x="982300" y="1328739"/>
                </a:lnTo>
                <a:lnTo>
                  <a:pt x="946565" y="1299814"/>
                </a:lnTo>
                <a:lnTo>
                  <a:pt x="911634" y="1269939"/>
                </a:lnTo>
                <a:lnTo>
                  <a:pt x="877527" y="1239133"/>
                </a:lnTo>
                <a:lnTo>
                  <a:pt x="844263" y="1207415"/>
                </a:lnTo>
                <a:lnTo>
                  <a:pt x="811862" y="1174801"/>
                </a:lnTo>
                <a:lnTo>
                  <a:pt x="780345" y="1141311"/>
                </a:lnTo>
                <a:lnTo>
                  <a:pt x="749732" y="1106963"/>
                </a:lnTo>
                <a:lnTo>
                  <a:pt x="720043" y="1071774"/>
                </a:lnTo>
                <a:lnTo>
                  <a:pt x="691298" y="1035762"/>
                </a:lnTo>
                <a:lnTo>
                  <a:pt x="663517" y="998947"/>
                </a:lnTo>
                <a:lnTo>
                  <a:pt x="636720" y="961346"/>
                </a:lnTo>
                <a:lnTo>
                  <a:pt x="610927" y="922977"/>
                </a:lnTo>
                <a:lnTo>
                  <a:pt x="586159" y="883858"/>
                </a:lnTo>
                <a:lnTo>
                  <a:pt x="562435" y="844008"/>
                </a:lnTo>
                <a:lnTo>
                  <a:pt x="539775" y="803444"/>
                </a:lnTo>
                <a:lnTo>
                  <a:pt x="518201" y="762185"/>
                </a:lnTo>
                <a:lnTo>
                  <a:pt x="497730" y="720250"/>
                </a:lnTo>
                <a:lnTo>
                  <a:pt x="478385" y="677655"/>
                </a:lnTo>
                <a:lnTo>
                  <a:pt x="460184" y="634419"/>
                </a:lnTo>
                <a:lnTo>
                  <a:pt x="443149" y="590561"/>
                </a:lnTo>
                <a:lnTo>
                  <a:pt x="427298" y="546099"/>
                </a:lnTo>
                <a:lnTo>
                  <a:pt x="412653" y="501050"/>
                </a:lnTo>
                <a:lnTo>
                  <a:pt x="399233" y="455433"/>
                </a:lnTo>
                <a:lnTo>
                  <a:pt x="387058" y="409265"/>
                </a:lnTo>
                <a:lnTo>
                  <a:pt x="376149" y="362566"/>
                </a:lnTo>
                <a:lnTo>
                  <a:pt x="366525" y="315354"/>
                </a:lnTo>
                <a:lnTo>
                  <a:pt x="358206" y="267645"/>
                </a:lnTo>
                <a:lnTo>
                  <a:pt x="351213" y="219460"/>
                </a:lnTo>
                <a:lnTo>
                  <a:pt x="345566" y="170815"/>
                </a:lnTo>
                <a:lnTo>
                  <a:pt x="483107" y="170815"/>
                </a:lnTo>
                <a:lnTo>
                  <a:pt x="233425" y="0"/>
                </a:lnTo>
                <a:close/>
              </a:path>
            </a:pathLst>
          </a:custGeom>
          <a:solidFill>
            <a:srgbClr val="92A0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73828" y="2179827"/>
            <a:ext cx="1899285" cy="2028825"/>
          </a:xfrm>
          <a:custGeom>
            <a:avLst/>
            <a:gdLst/>
            <a:ahLst/>
            <a:cxnLst/>
            <a:rect l="l" t="t" r="r" b="b"/>
            <a:pathLst>
              <a:path w="1899285" h="2028825">
                <a:moveTo>
                  <a:pt x="1727962" y="0"/>
                </a:moveTo>
                <a:lnTo>
                  <a:pt x="1727962" y="137668"/>
                </a:lnTo>
                <a:lnTo>
                  <a:pt x="1680030" y="142602"/>
                </a:lnTo>
                <a:lnTo>
                  <a:pt x="1632481" y="148702"/>
                </a:lnTo>
                <a:lnTo>
                  <a:pt x="1585329" y="155951"/>
                </a:lnTo>
                <a:lnTo>
                  <a:pt x="1538587" y="164335"/>
                </a:lnTo>
                <a:lnTo>
                  <a:pt x="1492269" y="173839"/>
                </a:lnTo>
                <a:lnTo>
                  <a:pt x="1446389" y="184448"/>
                </a:lnTo>
                <a:lnTo>
                  <a:pt x="1400960" y="196146"/>
                </a:lnTo>
                <a:lnTo>
                  <a:pt x="1355997" y="208919"/>
                </a:lnTo>
                <a:lnTo>
                  <a:pt x="1311513" y="222751"/>
                </a:lnTo>
                <a:lnTo>
                  <a:pt x="1267522" y="237628"/>
                </a:lnTo>
                <a:lnTo>
                  <a:pt x="1224038" y="253535"/>
                </a:lnTo>
                <a:lnTo>
                  <a:pt x="1181074" y="270455"/>
                </a:lnTo>
                <a:lnTo>
                  <a:pt x="1138644" y="288375"/>
                </a:lnTo>
                <a:lnTo>
                  <a:pt x="1096762" y="307280"/>
                </a:lnTo>
                <a:lnTo>
                  <a:pt x="1055442" y="327153"/>
                </a:lnTo>
                <a:lnTo>
                  <a:pt x="1014698" y="347981"/>
                </a:lnTo>
                <a:lnTo>
                  <a:pt x="974542" y="369748"/>
                </a:lnTo>
                <a:lnTo>
                  <a:pt x="934990" y="392438"/>
                </a:lnTo>
                <a:lnTo>
                  <a:pt x="896054" y="416038"/>
                </a:lnTo>
                <a:lnTo>
                  <a:pt x="857749" y="440532"/>
                </a:lnTo>
                <a:lnTo>
                  <a:pt x="820088" y="465905"/>
                </a:lnTo>
                <a:lnTo>
                  <a:pt x="783086" y="492141"/>
                </a:lnTo>
                <a:lnTo>
                  <a:pt x="746755" y="519227"/>
                </a:lnTo>
                <a:lnTo>
                  <a:pt x="711110" y="547146"/>
                </a:lnTo>
                <a:lnTo>
                  <a:pt x="676164" y="575884"/>
                </a:lnTo>
                <a:lnTo>
                  <a:pt x="641931" y="605425"/>
                </a:lnTo>
                <a:lnTo>
                  <a:pt x="608425" y="635755"/>
                </a:lnTo>
                <a:lnTo>
                  <a:pt x="575660" y="666858"/>
                </a:lnTo>
                <a:lnTo>
                  <a:pt x="543649" y="698720"/>
                </a:lnTo>
                <a:lnTo>
                  <a:pt x="512406" y="731326"/>
                </a:lnTo>
                <a:lnTo>
                  <a:pt x="481946" y="764659"/>
                </a:lnTo>
                <a:lnTo>
                  <a:pt x="452281" y="798707"/>
                </a:lnTo>
                <a:lnTo>
                  <a:pt x="423425" y="833452"/>
                </a:lnTo>
                <a:lnTo>
                  <a:pt x="395393" y="868880"/>
                </a:lnTo>
                <a:lnTo>
                  <a:pt x="368198" y="904977"/>
                </a:lnTo>
                <a:lnTo>
                  <a:pt x="341853" y="941727"/>
                </a:lnTo>
                <a:lnTo>
                  <a:pt x="316373" y="979115"/>
                </a:lnTo>
                <a:lnTo>
                  <a:pt x="291772" y="1017125"/>
                </a:lnTo>
                <a:lnTo>
                  <a:pt x="268062" y="1055744"/>
                </a:lnTo>
                <a:lnTo>
                  <a:pt x="245258" y="1094956"/>
                </a:lnTo>
                <a:lnTo>
                  <a:pt x="223374" y="1134745"/>
                </a:lnTo>
                <a:lnTo>
                  <a:pt x="202423" y="1175098"/>
                </a:lnTo>
                <a:lnTo>
                  <a:pt x="182419" y="1215998"/>
                </a:lnTo>
                <a:lnTo>
                  <a:pt x="163376" y="1257430"/>
                </a:lnTo>
                <a:lnTo>
                  <a:pt x="145308" y="1299380"/>
                </a:lnTo>
                <a:lnTo>
                  <a:pt x="128228" y="1341833"/>
                </a:lnTo>
                <a:lnTo>
                  <a:pt x="112151" y="1384774"/>
                </a:lnTo>
                <a:lnTo>
                  <a:pt x="97089" y="1428186"/>
                </a:lnTo>
                <a:lnTo>
                  <a:pt x="83057" y="1472057"/>
                </a:lnTo>
                <a:lnTo>
                  <a:pt x="70068" y="1516369"/>
                </a:lnTo>
                <a:lnTo>
                  <a:pt x="58137" y="1561109"/>
                </a:lnTo>
                <a:lnTo>
                  <a:pt x="47277" y="1606261"/>
                </a:lnTo>
                <a:lnTo>
                  <a:pt x="37501" y="1651811"/>
                </a:lnTo>
                <a:lnTo>
                  <a:pt x="28824" y="1697742"/>
                </a:lnTo>
                <a:lnTo>
                  <a:pt x="21259" y="1744040"/>
                </a:lnTo>
                <a:lnTo>
                  <a:pt x="14821" y="1790691"/>
                </a:lnTo>
                <a:lnTo>
                  <a:pt x="9522" y="1837679"/>
                </a:lnTo>
                <a:lnTo>
                  <a:pt x="5376" y="1884988"/>
                </a:lnTo>
                <a:lnTo>
                  <a:pt x="2398" y="1932604"/>
                </a:lnTo>
                <a:lnTo>
                  <a:pt x="602" y="1980513"/>
                </a:lnTo>
                <a:lnTo>
                  <a:pt x="0" y="2028698"/>
                </a:lnTo>
                <a:lnTo>
                  <a:pt x="207137" y="2028698"/>
                </a:lnTo>
                <a:lnTo>
                  <a:pt x="207835" y="1979710"/>
                </a:lnTo>
                <a:lnTo>
                  <a:pt x="209920" y="1931043"/>
                </a:lnTo>
                <a:lnTo>
                  <a:pt x="213372" y="1882717"/>
                </a:lnTo>
                <a:lnTo>
                  <a:pt x="218173" y="1834753"/>
                </a:lnTo>
                <a:lnTo>
                  <a:pt x="224306" y="1787171"/>
                </a:lnTo>
                <a:lnTo>
                  <a:pt x="231751" y="1739990"/>
                </a:lnTo>
                <a:lnTo>
                  <a:pt x="240492" y="1693231"/>
                </a:lnTo>
                <a:lnTo>
                  <a:pt x="250508" y="1646913"/>
                </a:lnTo>
                <a:lnTo>
                  <a:pt x="261784" y="1601058"/>
                </a:lnTo>
                <a:lnTo>
                  <a:pt x="274300" y="1555684"/>
                </a:lnTo>
                <a:lnTo>
                  <a:pt x="288037" y="1510812"/>
                </a:lnTo>
                <a:lnTo>
                  <a:pt x="302979" y="1466463"/>
                </a:lnTo>
                <a:lnTo>
                  <a:pt x="319107" y="1422656"/>
                </a:lnTo>
                <a:lnTo>
                  <a:pt x="336402" y="1379411"/>
                </a:lnTo>
                <a:lnTo>
                  <a:pt x="354846" y="1336748"/>
                </a:lnTo>
                <a:lnTo>
                  <a:pt x="374422" y="1294689"/>
                </a:lnTo>
                <a:lnTo>
                  <a:pt x="395111" y="1253251"/>
                </a:lnTo>
                <a:lnTo>
                  <a:pt x="416895" y="1212457"/>
                </a:lnTo>
                <a:lnTo>
                  <a:pt x="439756" y="1172325"/>
                </a:lnTo>
                <a:lnTo>
                  <a:pt x="463675" y="1132876"/>
                </a:lnTo>
                <a:lnTo>
                  <a:pt x="488635" y="1094130"/>
                </a:lnTo>
                <a:lnTo>
                  <a:pt x="514617" y="1056108"/>
                </a:lnTo>
                <a:lnTo>
                  <a:pt x="541603" y="1018828"/>
                </a:lnTo>
                <a:lnTo>
                  <a:pt x="569575" y="982312"/>
                </a:lnTo>
                <a:lnTo>
                  <a:pt x="598515" y="946579"/>
                </a:lnTo>
                <a:lnTo>
                  <a:pt x="628404" y="911649"/>
                </a:lnTo>
                <a:lnTo>
                  <a:pt x="659225" y="877544"/>
                </a:lnTo>
                <a:lnTo>
                  <a:pt x="690959" y="844281"/>
                </a:lnTo>
                <a:lnTo>
                  <a:pt x="723588" y="811883"/>
                </a:lnTo>
                <a:lnTo>
                  <a:pt x="757093" y="780368"/>
                </a:lnTo>
                <a:lnTo>
                  <a:pt x="791458" y="749758"/>
                </a:lnTo>
                <a:lnTo>
                  <a:pt x="826663" y="720071"/>
                </a:lnTo>
                <a:lnTo>
                  <a:pt x="862691" y="691329"/>
                </a:lnTo>
                <a:lnTo>
                  <a:pt x="899523" y="663550"/>
                </a:lnTo>
                <a:lnTo>
                  <a:pt x="937141" y="636757"/>
                </a:lnTo>
                <a:lnTo>
                  <a:pt x="975526" y="610967"/>
                </a:lnTo>
                <a:lnTo>
                  <a:pt x="1014662" y="586202"/>
                </a:lnTo>
                <a:lnTo>
                  <a:pt x="1054529" y="562482"/>
                </a:lnTo>
                <a:lnTo>
                  <a:pt x="1095109" y="539826"/>
                </a:lnTo>
                <a:lnTo>
                  <a:pt x="1136384" y="518255"/>
                </a:lnTo>
                <a:lnTo>
                  <a:pt x="1178337" y="497789"/>
                </a:lnTo>
                <a:lnTo>
                  <a:pt x="1220948" y="478448"/>
                </a:lnTo>
                <a:lnTo>
                  <a:pt x="1264200" y="460252"/>
                </a:lnTo>
                <a:lnTo>
                  <a:pt x="1308075" y="443222"/>
                </a:lnTo>
                <a:lnTo>
                  <a:pt x="1352554" y="427376"/>
                </a:lnTo>
                <a:lnTo>
                  <a:pt x="1397619" y="412736"/>
                </a:lnTo>
                <a:lnTo>
                  <a:pt x="1443252" y="399321"/>
                </a:lnTo>
                <a:lnTo>
                  <a:pt x="1489435" y="387152"/>
                </a:lnTo>
                <a:lnTo>
                  <a:pt x="1536150" y="376249"/>
                </a:lnTo>
                <a:lnTo>
                  <a:pt x="1583378" y="366631"/>
                </a:lnTo>
                <a:lnTo>
                  <a:pt x="1631101" y="358319"/>
                </a:lnTo>
                <a:lnTo>
                  <a:pt x="1679302" y="351333"/>
                </a:lnTo>
                <a:lnTo>
                  <a:pt x="1727962" y="345694"/>
                </a:lnTo>
                <a:lnTo>
                  <a:pt x="1727962" y="483362"/>
                </a:lnTo>
                <a:lnTo>
                  <a:pt x="1898777" y="233552"/>
                </a:lnTo>
                <a:lnTo>
                  <a:pt x="1727962" y="0"/>
                </a:lnTo>
                <a:close/>
              </a:path>
            </a:pathLst>
          </a:custGeom>
          <a:solidFill>
            <a:srgbClr val="8492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668270" y="6235395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5147" y="6202679"/>
            <a:ext cx="835152" cy="2987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92323" y="624840"/>
            <a:ext cx="8604885" cy="10121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  <a:tabLst>
                <a:tab pos="1680210" algn="l"/>
                <a:tab pos="2646680" algn="l"/>
                <a:tab pos="3263900" algn="l"/>
                <a:tab pos="5544185" algn="l"/>
                <a:tab pos="5979795" algn="l"/>
                <a:tab pos="8288020" algn="l"/>
              </a:tabLst>
            </a:pPr>
            <a:r>
              <a:rPr sz="2400" b="1" spc="-140" dirty="0">
                <a:solidFill>
                  <a:srgbClr val="633D24"/>
                </a:solidFill>
                <a:latin typeface="Tahoma"/>
                <a:cs typeface="Tahoma"/>
              </a:rPr>
              <a:t>CENTROS	</a:t>
            </a:r>
            <a:r>
              <a:rPr sz="2400" b="1" spc="-160" dirty="0">
                <a:solidFill>
                  <a:srgbClr val="633D24"/>
                </a:solidFill>
                <a:latin typeface="Tahoma"/>
                <a:cs typeface="Tahoma"/>
              </a:rPr>
              <a:t>BASE	</a:t>
            </a:r>
            <a:r>
              <a:rPr sz="2400" b="1" spc="-190" dirty="0">
                <a:solidFill>
                  <a:srgbClr val="633D24"/>
                </a:solidFill>
                <a:latin typeface="Tahoma"/>
                <a:cs typeface="Tahoma"/>
              </a:rPr>
              <a:t>DE	</a:t>
            </a:r>
            <a:r>
              <a:rPr sz="2400" b="1" spc="-35" dirty="0">
                <a:solidFill>
                  <a:srgbClr val="633D24"/>
                </a:solidFill>
                <a:latin typeface="Tahoma"/>
                <a:cs typeface="Tahoma"/>
              </a:rPr>
              <a:t>VALORACIÓN	</a:t>
            </a:r>
            <a:r>
              <a:rPr sz="2400" b="1" spc="-120" dirty="0">
                <a:solidFill>
                  <a:srgbClr val="633D24"/>
                </a:solidFill>
                <a:latin typeface="Tahoma"/>
                <a:cs typeface="Tahoma"/>
              </a:rPr>
              <a:t>Y	</a:t>
            </a:r>
            <a:r>
              <a:rPr sz="2400" b="1" spc="-130" dirty="0">
                <a:solidFill>
                  <a:srgbClr val="633D24"/>
                </a:solidFill>
                <a:latin typeface="Tahoma"/>
                <a:cs typeface="Tahoma"/>
              </a:rPr>
              <a:t>ORIENTACIÓN	</a:t>
            </a:r>
            <a:r>
              <a:rPr sz="2400" b="1" spc="130" dirty="0">
                <a:solidFill>
                  <a:srgbClr val="633D24"/>
                </a:solidFill>
                <a:latin typeface="Tahoma"/>
                <a:cs typeface="Tahoma"/>
              </a:rPr>
              <a:t>A</a:t>
            </a:r>
            <a:endParaRPr sz="240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2400" b="1" spc="-150" dirty="0">
                <a:solidFill>
                  <a:srgbClr val="633D24"/>
                </a:solidFill>
                <a:latin typeface="Tahoma"/>
                <a:cs typeface="Tahoma"/>
              </a:rPr>
              <a:t>PERSONA</a:t>
            </a:r>
            <a:r>
              <a:rPr sz="2400" b="1" spc="-135" dirty="0">
                <a:solidFill>
                  <a:srgbClr val="633D24"/>
                </a:solidFill>
                <a:latin typeface="Tahoma"/>
                <a:cs typeface="Tahoma"/>
              </a:rPr>
              <a:t>S</a:t>
            </a:r>
            <a:r>
              <a:rPr sz="2400" b="1" spc="-3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2400" b="1" spc="120" dirty="0">
                <a:solidFill>
                  <a:srgbClr val="633D24"/>
                </a:solidFill>
                <a:latin typeface="Tahoma"/>
                <a:cs typeface="Tahoma"/>
              </a:rPr>
              <a:t>CON</a:t>
            </a:r>
            <a:r>
              <a:rPr sz="2400" b="1" spc="-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2400" b="1" spc="-85" dirty="0">
                <a:solidFill>
                  <a:srgbClr val="633D24"/>
                </a:solidFill>
                <a:latin typeface="Tahoma"/>
                <a:cs typeface="Tahoma"/>
              </a:rPr>
              <a:t>DISCAPACIDAD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8270" y="2030095"/>
            <a:ext cx="8620760" cy="329247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u="sng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FUNCIONES</a:t>
            </a:r>
            <a:r>
              <a:rPr sz="1800" u="sng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800" u="sng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DE</a:t>
            </a:r>
            <a:r>
              <a:rPr sz="1800" u="sng" spc="-1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800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LOS</a:t>
            </a:r>
            <a:r>
              <a:rPr sz="1800" u="sng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800" u="sng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CENTROS</a:t>
            </a:r>
            <a:r>
              <a:rPr sz="1800" u="sng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800" u="sng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BASES</a:t>
            </a:r>
            <a:r>
              <a:rPr sz="1800" spc="-140" dirty="0">
                <a:solidFill>
                  <a:srgbClr val="FCAB2A"/>
                </a:solidFill>
                <a:latin typeface="Verdana"/>
                <a:cs typeface="Verdana"/>
                <a:hlinkClick r:id="rId5"/>
              </a:rPr>
              <a:t> </a:t>
            </a:r>
            <a:r>
              <a:rPr sz="1800" spc="-229" dirty="0">
                <a:solidFill>
                  <a:srgbClr val="333333"/>
                </a:solidFill>
                <a:latin typeface="Verdana"/>
                <a:cs typeface="Verdana"/>
              </a:rPr>
              <a:t>(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333333"/>
                </a:solidFill>
                <a:latin typeface="Verdana"/>
                <a:cs typeface="Verdana"/>
              </a:rPr>
              <a:t>CONSULTAR)</a:t>
            </a:r>
            <a:endParaRPr sz="1800">
              <a:latin typeface="Verdana"/>
              <a:cs typeface="Verdana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80" dirty="0">
                <a:solidFill>
                  <a:srgbClr val="6F2F9F"/>
                </a:solidFill>
                <a:latin typeface="Verdana"/>
                <a:cs typeface="Verdana"/>
              </a:rPr>
              <a:t>VALORACIÓN,</a:t>
            </a:r>
            <a:r>
              <a:rPr sz="1800" b="1" spc="-100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114" dirty="0">
                <a:solidFill>
                  <a:srgbClr val="6F2F9F"/>
                </a:solidFill>
                <a:latin typeface="Verdana"/>
                <a:cs typeface="Verdana"/>
              </a:rPr>
              <a:t>CALIFICACIÓN</a:t>
            </a:r>
            <a:r>
              <a:rPr sz="1800" b="1" spc="-90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110" dirty="0">
                <a:solidFill>
                  <a:srgbClr val="6F2F9F"/>
                </a:solidFill>
                <a:latin typeface="Verdana"/>
                <a:cs typeface="Verdana"/>
              </a:rPr>
              <a:t>Y</a:t>
            </a:r>
            <a:r>
              <a:rPr sz="1800" b="1" spc="-10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85" dirty="0">
                <a:solidFill>
                  <a:srgbClr val="6F2F9F"/>
                </a:solidFill>
                <a:latin typeface="Verdana"/>
                <a:cs typeface="Verdana"/>
              </a:rPr>
              <a:t>RECONOCIMIENTO</a:t>
            </a:r>
            <a:r>
              <a:rPr sz="1800" b="1" spc="-5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130" dirty="0">
                <a:solidFill>
                  <a:srgbClr val="6F2F9F"/>
                </a:solidFill>
                <a:latin typeface="Verdana"/>
                <a:cs typeface="Verdana"/>
              </a:rPr>
              <a:t>ADMINISTRATIVO </a:t>
            </a:r>
            <a:r>
              <a:rPr sz="1800" b="1" spc="-600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30" dirty="0">
                <a:solidFill>
                  <a:srgbClr val="6F2F9F"/>
                </a:solidFill>
                <a:latin typeface="Verdana"/>
                <a:cs typeface="Verdana"/>
              </a:rPr>
              <a:t>DEL</a:t>
            </a:r>
            <a:r>
              <a:rPr sz="1800" b="1" spc="-114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40" dirty="0">
                <a:solidFill>
                  <a:srgbClr val="6F2F9F"/>
                </a:solidFill>
                <a:latin typeface="Verdana"/>
                <a:cs typeface="Verdana"/>
              </a:rPr>
              <a:t>GRADO</a:t>
            </a:r>
            <a:r>
              <a:rPr sz="1800" b="1" spc="-9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6F2F9F"/>
                </a:solidFill>
                <a:latin typeface="Verdana"/>
                <a:cs typeface="Verdana"/>
              </a:rPr>
              <a:t>DE</a:t>
            </a:r>
            <a:r>
              <a:rPr sz="1800" b="1" spc="-10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85" dirty="0">
                <a:solidFill>
                  <a:srgbClr val="6F2F9F"/>
                </a:solidFill>
                <a:latin typeface="Verdana"/>
                <a:cs typeface="Verdana"/>
              </a:rPr>
              <a:t>DISCAPACIDAD</a:t>
            </a:r>
            <a:endParaRPr sz="1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400" dirty="0">
                <a:solidFill>
                  <a:srgbClr val="6F2F9F"/>
                </a:solidFill>
                <a:latin typeface="Verdana"/>
                <a:cs typeface="Verdana"/>
              </a:rPr>
              <a:t>I</a:t>
            </a:r>
            <a:r>
              <a:rPr sz="1800" b="1" spc="-65" dirty="0">
                <a:solidFill>
                  <a:srgbClr val="6F2F9F"/>
                </a:solidFill>
                <a:latin typeface="Verdana"/>
                <a:cs typeface="Verdana"/>
              </a:rPr>
              <a:t>NFORMACIÓN</a:t>
            </a:r>
            <a:r>
              <a:rPr sz="1800" b="1" spc="-10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110" dirty="0">
                <a:solidFill>
                  <a:srgbClr val="6F2F9F"/>
                </a:solidFill>
                <a:latin typeface="Verdana"/>
                <a:cs typeface="Verdana"/>
              </a:rPr>
              <a:t>Y </a:t>
            </a:r>
            <a:r>
              <a:rPr sz="1800" b="1" spc="-10" dirty="0">
                <a:solidFill>
                  <a:srgbClr val="6F2F9F"/>
                </a:solidFill>
                <a:latin typeface="Verdana"/>
                <a:cs typeface="Verdana"/>
              </a:rPr>
              <a:t>O</a:t>
            </a:r>
            <a:r>
              <a:rPr sz="1800" b="1" spc="-285" dirty="0">
                <a:solidFill>
                  <a:srgbClr val="6F2F9F"/>
                </a:solidFill>
                <a:latin typeface="Verdana"/>
                <a:cs typeface="Verdana"/>
              </a:rPr>
              <a:t>R</a:t>
            </a:r>
            <a:r>
              <a:rPr sz="1800" b="1" spc="-210" dirty="0">
                <a:solidFill>
                  <a:srgbClr val="6F2F9F"/>
                </a:solidFill>
                <a:latin typeface="Verdana"/>
                <a:cs typeface="Verdana"/>
              </a:rPr>
              <a:t>I</a:t>
            </a:r>
            <a:r>
              <a:rPr sz="1800" b="1" spc="-60" dirty="0">
                <a:solidFill>
                  <a:srgbClr val="6F2F9F"/>
                </a:solidFill>
                <a:latin typeface="Verdana"/>
                <a:cs typeface="Verdana"/>
              </a:rPr>
              <a:t>ENT</a:t>
            </a:r>
            <a:r>
              <a:rPr sz="1800" b="1" spc="-55" dirty="0">
                <a:solidFill>
                  <a:srgbClr val="6F2F9F"/>
                </a:solidFill>
                <a:latin typeface="Verdana"/>
                <a:cs typeface="Verdana"/>
              </a:rPr>
              <a:t>A</a:t>
            </a:r>
            <a:r>
              <a:rPr sz="1800" b="1" spc="-114" dirty="0">
                <a:solidFill>
                  <a:srgbClr val="6F2F9F"/>
                </a:solidFill>
                <a:latin typeface="Verdana"/>
                <a:cs typeface="Verdana"/>
              </a:rPr>
              <a:t>CIÓN</a:t>
            </a:r>
            <a:endParaRPr sz="1800">
              <a:latin typeface="Verdana"/>
              <a:cs typeface="Verdana"/>
            </a:endParaRPr>
          </a:p>
          <a:p>
            <a:pPr marL="756285" lvl="1" indent="-287020">
              <a:lnSpc>
                <a:spcPct val="100000"/>
              </a:lnSpc>
              <a:spcBef>
                <a:spcPts val="1005"/>
              </a:spcBef>
              <a:buClr>
                <a:srgbClr val="E78612"/>
              </a:buClr>
              <a:buFont typeface="Wingdings"/>
              <a:buChar char=""/>
              <a:tabLst>
                <a:tab pos="756920" algn="l"/>
              </a:tabLst>
            </a:pPr>
            <a:r>
              <a:rPr sz="1600" b="1" spc="-45" dirty="0">
                <a:solidFill>
                  <a:srgbClr val="333333"/>
                </a:solidFill>
                <a:latin typeface="Verdana"/>
                <a:cs typeface="Verdana"/>
              </a:rPr>
              <a:t>El</a:t>
            </a:r>
            <a:r>
              <a:rPr sz="1600" b="1" spc="-8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70" dirty="0">
                <a:solidFill>
                  <a:srgbClr val="333333"/>
                </a:solidFill>
                <a:latin typeface="Verdana"/>
                <a:cs typeface="Verdana"/>
              </a:rPr>
              <a:t>servicio</a:t>
            </a:r>
            <a:r>
              <a:rPr sz="1600" b="1" spc="-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3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600" b="1" spc="-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50" dirty="0">
                <a:solidFill>
                  <a:srgbClr val="333333"/>
                </a:solidFill>
                <a:latin typeface="Verdana"/>
                <a:cs typeface="Verdana"/>
              </a:rPr>
              <a:t>atención</a:t>
            </a:r>
            <a:r>
              <a:rPr sz="1600" b="1" spc="-6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85" dirty="0">
                <a:solidFill>
                  <a:srgbClr val="333333"/>
                </a:solidFill>
                <a:latin typeface="Verdana"/>
                <a:cs typeface="Verdana"/>
              </a:rPr>
              <a:t>telefónica</a:t>
            </a:r>
            <a:r>
              <a:rPr sz="1600" spc="-85" dirty="0">
                <a:solidFill>
                  <a:srgbClr val="333333"/>
                </a:solidFill>
                <a:latin typeface="Verdana"/>
                <a:cs typeface="Verdana"/>
              </a:rPr>
              <a:t>:</a:t>
            </a:r>
            <a:r>
              <a:rPr sz="1600" spc="-9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65" dirty="0">
                <a:solidFill>
                  <a:srgbClr val="333333"/>
                </a:solidFill>
                <a:latin typeface="Verdana"/>
                <a:cs typeface="Verdana"/>
              </a:rPr>
              <a:t>09:00</a:t>
            </a:r>
            <a:r>
              <a:rPr sz="1600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145" dirty="0">
                <a:solidFill>
                  <a:srgbClr val="333333"/>
                </a:solidFill>
                <a:latin typeface="Verdana"/>
                <a:cs typeface="Verdana"/>
              </a:rPr>
              <a:t>14:00</a:t>
            </a:r>
            <a:r>
              <a:rPr sz="1600" spc="-12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333333"/>
                </a:solidFill>
                <a:latin typeface="Verdana"/>
                <a:cs typeface="Verdana"/>
              </a:rPr>
              <a:t>horas,</a:t>
            </a:r>
            <a:r>
              <a:rPr sz="1600" spc="-9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333333"/>
                </a:solidFill>
                <a:latin typeface="Verdana"/>
                <a:cs typeface="Verdana"/>
              </a:rPr>
              <a:t>lunes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45" dirty="0">
                <a:solidFill>
                  <a:srgbClr val="333333"/>
                </a:solidFill>
                <a:latin typeface="Verdana"/>
                <a:cs typeface="Verdana"/>
              </a:rPr>
              <a:t>viernes.</a:t>
            </a:r>
            <a:endParaRPr sz="1600">
              <a:latin typeface="Verdana"/>
              <a:cs typeface="Verdana"/>
            </a:endParaRPr>
          </a:p>
          <a:p>
            <a:pPr marL="756285" marR="16510" lvl="1" indent="-287020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"/>
              <a:tabLst>
                <a:tab pos="756920" algn="l"/>
              </a:tabLst>
            </a:pPr>
            <a:r>
              <a:rPr sz="1600" b="1" u="sng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Cita</a:t>
            </a:r>
            <a:r>
              <a:rPr sz="1600" b="1" u="sng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previa</a:t>
            </a:r>
            <a:r>
              <a:rPr sz="1600" b="1" u="sng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600" b="1" spc="-30" dirty="0">
                <a:solidFill>
                  <a:srgbClr val="333333"/>
                </a:solidFill>
                <a:latin typeface="Verdana"/>
                <a:cs typeface="Verdana"/>
              </a:rPr>
              <a:t>con</a:t>
            </a:r>
            <a:r>
              <a:rPr sz="1600" b="1" spc="-9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65" dirty="0">
                <a:solidFill>
                  <a:srgbClr val="333333"/>
                </a:solidFill>
                <a:latin typeface="Verdana"/>
                <a:cs typeface="Verdana"/>
              </a:rPr>
              <a:t>el</a:t>
            </a:r>
            <a:r>
              <a:rPr sz="1600" b="1" spc="-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70" dirty="0">
                <a:solidFill>
                  <a:srgbClr val="333333"/>
                </a:solidFill>
                <a:latin typeface="Verdana"/>
                <a:cs typeface="Verdana"/>
              </a:rPr>
              <a:t>servicio </a:t>
            </a:r>
            <a:r>
              <a:rPr sz="1600" b="1" spc="-3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600" b="1" spc="-7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55" dirty="0">
                <a:solidFill>
                  <a:srgbClr val="333333"/>
                </a:solidFill>
                <a:latin typeface="Verdana"/>
                <a:cs typeface="Verdana"/>
              </a:rPr>
              <a:t>información </a:t>
            </a:r>
            <a:r>
              <a:rPr sz="1600" spc="5" dirty="0">
                <a:solidFill>
                  <a:srgbClr val="333333"/>
                </a:solidFill>
                <a:latin typeface="Verdana"/>
                <a:cs typeface="Verdana"/>
              </a:rPr>
              <a:t>especializada</a:t>
            </a:r>
            <a:r>
              <a:rPr sz="1600" spc="-10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333333"/>
                </a:solidFill>
                <a:latin typeface="Verdana"/>
                <a:cs typeface="Verdana"/>
              </a:rPr>
              <a:t>del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Verdana"/>
                <a:cs typeface="Verdana"/>
              </a:rPr>
              <a:t>Área</a:t>
            </a:r>
            <a:r>
              <a:rPr sz="1600" spc="-12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333333"/>
                </a:solidFill>
                <a:latin typeface="Verdana"/>
                <a:cs typeface="Verdana"/>
              </a:rPr>
              <a:t>Trabajo </a:t>
            </a:r>
            <a:r>
              <a:rPr sz="1600" spc="-55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Verdana"/>
                <a:cs typeface="Verdana"/>
              </a:rPr>
              <a:t>Social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600" spc="-14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Verdana"/>
                <a:cs typeface="Verdana"/>
              </a:rPr>
              <a:t>los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333333"/>
                </a:solidFill>
                <a:latin typeface="Verdana"/>
                <a:cs typeface="Verdana"/>
              </a:rPr>
              <a:t>Centr</a:t>
            </a:r>
            <a:r>
              <a:rPr sz="1600" spc="10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600" spc="-55" dirty="0">
                <a:solidFill>
                  <a:srgbClr val="333333"/>
                </a:solidFill>
                <a:latin typeface="Verdana"/>
                <a:cs typeface="Verdana"/>
              </a:rPr>
              <a:t>s</a:t>
            </a:r>
            <a:r>
              <a:rPr sz="1600" spc="-12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333333"/>
                </a:solidFill>
                <a:latin typeface="Verdana"/>
                <a:cs typeface="Verdana"/>
              </a:rPr>
              <a:t>B</a:t>
            </a:r>
            <a:r>
              <a:rPr sz="1600" spc="3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600" spc="-25" dirty="0">
                <a:solidFill>
                  <a:srgbClr val="333333"/>
                </a:solidFill>
                <a:latin typeface="Verdana"/>
                <a:cs typeface="Verdana"/>
              </a:rPr>
              <a:t>se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E78612"/>
              </a:buClr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110" dirty="0">
                <a:solidFill>
                  <a:srgbClr val="6F2F9F"/>
                </a:solidFill>
                <a:latin typeface="Verdana"/>
                <a:cs typeface="Verdana"/>
              </a:rPr>
              <a:t>ORIENTACIÓN</a:t>
            </a:r>
            <a:r>
              <a:rPr sz="1800" b="1" spc="-10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b="1" spc="-75" dirty="0">
                <a:solidFill>
                  <a:srgbClr val="6F2F9F"/>
                </a:solidFill>
                <a:latin typeface="Verdana"/>
                <a:cs typeface="Verdana"/>
              </a:rPr>
              <a:t>PROFESIONAL</a:t>
            </a:r>
            <a:r>
              <a:rPr sz="1800" b="1" spc="-100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sz="1800" spc="-275" dirty="0">
                <a:solidFill>
                  <a:srgbClr val="333333"/>
                </a:solidFill>
                <a:latin typeface="Verdana"/>
                <a:cs typeface="Verdana"/>
              </a:rPr>
              <a:t>.</a:t>
            </a:r>
            <a:r>
              <a:rPr sz="1800" spc="-15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45" dirty="0">
                <a:solidFill>
                  <a:srgbClr val="333333"/>
                </a:solidFill>
                <a:latin typeface="Verdana"/>
                <a:cs typeface="Verdana"/>
              </a:rPr>
              <a:t>Programa</a:t>
            </a:r>
            <a:r>
              <a:rPr sz="1800" spc="-155" dirty="0">
                <a:solidFill>
                  <a:srgbClr val="FCAB2A"/>
                </a:solidFill>
                <a:latin typeface="Verdana"/>
                <a:cs typeface="Verdana"/>
              </a:rPr>
              <a:t> </a:t>
            </a:r>
            <a:r>
              <a:rPr sz="1800" u="sng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“Emplea</a:t>
            </a:r>
            <a:r>
              <a:rPr sz="1800" u="sng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800" u="sng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tu</a:t>
            </a:r>
            <a:r>
              <a:rPr sz="1800" u="sng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800" u="sng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capacidad”</a:t>
            </a:r>
            <a:endParaRPr sz="1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110" dirty="0">
                <a:solidFill>
                  <a:srgbClr val="333333"/>
                </a:solidFill>
                <a:latin typeface="Verdana"/>
                <a:cs typeface="Verdana"/>
              </a:rPr>
              <a:t>INTERVENCIÓN </a:t>
            </a:r>
            <a:r>
              <a:rPr sz="1800" b="1" spc="-75" dirty="0">
                <a:solidFill>
                  <a:srgbClr val="333333"/>
                </a:solidFill>
                <a:latin typeface="Verdana"/>
                <a:cs typeface="Verdana"/>
              </a:rPr>
              <a:t>TERAPÉUTICA</a:t>
            </a:r>
            <a:r>
              <a:rPr sz="1800" b="1" spc="-10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Verdana"/>
                <a:cs typeface="Verdana"/>
              </a:rPr>
              <a:t>EN</a:t>
            </a:r>
            <a:r>
              <a:rPr sz="1800" b="1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b="1" spc="-95" dirty="0">
                <a:solidFill>
                  <a:srgbClr val="333333"/>
                </a:solidFill>
                <a:latin typeface="Verdana"/>
                <a:cs typeface="Verdana"/>
              </a:rPr>
              <a:t>RÉGIMEN</a:t>
            </a:r>
            <a:r>
              <a:rPr sz="1800" b="1" spc="-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b="1" spc="-85" dirty="0">
                <a:solidFill>
                  <a:srgbClr val="333333"/>
                </a:solidFill>
                <a:latin typeface="Verdana"/>
                <a:cs typeface="Verdana"/>
              </a:rPr>
              <a:t>AMBULATORIO</a:t>
            </a:r>
            <a:r>
              <a:rPr sz="1800" spc="-85" dirty="0">
                <a:solidFill>
                  <a:srgbClr val="333333"/>
                </a:solidFill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68270" y="6235395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2100" y="6068567"/>
            <a:ext cx="841248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82723" y="624840"/>
            <a:ext cx="9522460" cy="67564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sz="3600" spc="-210" dirty="0">
                <a:solidFill>
                  <a:srgbClr val="633D24"/>
                </a:solidFill>
              </a:rPr>
              <a:t>CENTRO</a:t>
            </a:r>
            <a:r>
              <a:rPr sz="3600" spc="-190" dirty="0">
                <a:solidFill>
                  <a:srgbClr val="633D24"/>
                </a:solidFill>
              </a:rPr>
              <a:t>S</a:t>
            </a:r>
            <a:r>
              <a:rPr sz="3600" spc="-40" dirty="0">
                <a:solidFill>
                  <a:srgbClr val="633D24"/>
                </a:solidFill>
              </a:rPr>
              <a:t> </a:t>
            </a:r>
            <a:r>
              <a:rPr sz="3600" spc="-275" dirty="0">
                <a:solidFill>
                  <a:srgbClr val="633D24"/>
                </a:solidFill>
              </a:rPr>
              <a:t>BASE</a:t>
            </a:r>
            <a:r>
              <a:rPr sz="3600" spc="-150" dirty="0">
                <a:solidFill>
                  <a:srgbClr val="633D24"/>
                </a:solidFill>
              </a:rPr>
              <a:t>:</a:t>
            </a:r>
            <a:r>
              <a:rPr sz="3600" spc="-40" dirty="0">
                <a:solidFill>
                  <a:srgbClr val="633D24"/>
                </a:solidFill>
              </a:rPr>
              <a:t> </a:t>
            </a:r>
            <a:r>
              <a:rPr sz="3600" spc="-120" dirty="0">
                <a:solidFill>
                  <a:srgbClr val="633D24"/>
                </a:solidFill>
              </a:rPr>
              <a:t>Informació</a:t>
            </a:r>
            <a:r>
              <a:rPr sz="3600" spc="-135" dirty="0">
                <a:solidFill>
                  <a:srgbClr val="633D24"/>
                </a:solidFill>
              </a:rPr>
              <a:t>n</a:t>
            </a:r>
            <a:r>
              <a:rPr sz="3600" spc="-35" dirty="0">
                <a:solidFill>
                  <a:srgbClr val="633D24"/>
                </a:solidFill>
              </a:rPr>
              <a:t> </a:t>
            </a:r>
            <a:r>
              <a:rPr sz="3600" spc="-40" dirty="0">
                <a:solidFill>
                  <a:srgbClr val="633D24"/>
                </a:solidFill>
              </a:rPr>
              <a:t>telefónica</a:t>
            </a:r>
            <a:endParaRPr sz="36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976501" y="1553717"/>
          <a:ext cx="9540875" cy="4463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81775"/>
                <a:gridCol w="2939415"/>
              </a:tblGrid>
              <a:tr h="282575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6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3854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Número </a:t>
                      </a:r>
                      <a:r>
                        <a:rPr sz="1200" b="1" spc="4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4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teléfono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38547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Chamberí.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C/Maudes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28003</a:t>
                      </a:r>
                      <a:r>
                        <a:rPr sz="1200" b="1" spc="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Madrid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59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90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 </a:t>
                      </a:r>
                      <a:r>
                        <a:rPr sz="1200" b="1" spc="-2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Vallecas.</a:t>
                      </a:r>
                      <a:r>
                        <a:rPr sz="1200" b="1" spc="-4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C/Melquiades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Biencinto,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15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28053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55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Delicias.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Paseo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las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Delicias,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65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28045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Madrid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52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91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</a:tr>
              <a:tr h="342264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Móstoles.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Avda.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Alcorcón,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28936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Móstoles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64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6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68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Canillas.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C/Agustin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Calvo,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28043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Madrid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38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02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</a:tr>
              <a:tr h="342010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2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2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6</a:t>
                      </a: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1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Carabanchel.C/Mercedes</a:t>
                      </a:r>
                      <a:r>
                        <a:rPr sz="1200" b="1" spc="-5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Arteaga,</a:t>
                      </a:r>
                      <a:r>
                        <a:rPr sz="1200" b="1" spc="-3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18</a:t>
                      </a: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28019</a:t>
                      </a:r>
                      <a:r>
                        <a:rPr sz="1200" b="1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Madrid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47</a:t>
                      </a:r>
                      <a:r>
                        <a:rPr sz="1200" b="1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b="1" spc="-20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b="1" spc="-5" dirty="0">
                          <a:solidFill>
                            <a:srgbClr val="6F2F9F"/>
                          </a:solidFill>
                          <a:latin typeface="Tahoma"/>
                          <a:cs typeface="Tahoma"/>
                        </a:rPr>
                        <a:t> 49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Palomeras.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C/Rafael </a:t>
                      </a:r>
                      <a:r>
                        <a:rPr sz="1200" b="1" spc="-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Alberti,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37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28038</a:t>
                      </a:r>
                      <a:r>
                        <a:rPr sz="1200" b="1" spc="-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Madrid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77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99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</a:tr>
              <a:tr h="342265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C/Jacinto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Verdaguer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8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22-24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28019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(Mayores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4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65</a:t>
                      </a:r>
                      <a:r>
                        <a:rPr sz="1200" b="1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años </a:t>
                      </a:r>
                      <a:r>
                        <a:rPr sz="1200" b="1" spc="7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MC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42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21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Centro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1200" b="1" spc="-1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3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Nº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Coslada.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2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Avda.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Madrid</a:t>
                      </a:r>
                      <a:r>
                        <a:rPr sz="1200" b="1" spc="-3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8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Post,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Edificio</a:t>
                      </a:r>
                      <a:r>
                        <a:rPr sz="1200" b="1" spc="-2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9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200" b="1" spc="-15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28822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67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200" b="1" spc="-20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Tahoma"/>
                          <a:cs typeface="Tahoma"/>
                        </a:rPr>
                        <a:t> 13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4D9CF"/>
                    </a:solidFill>
                  </a:tcPr>
                </a:tc>
              </a:tr>
              <a:tr h="1088161">
                <a:tc>
                  <a:txBody>
                    <a:bodyPr/>
                    <a:lstStyle/>
                    <a:p>
                      <a:pPr marL="95250" marR="2443480">
                        <a:lnSpc>
                          <a:spcPct val="162500"/>
                        </a:lnSpc>
                        <a:spcBef>
                          <a:spcPts val="265"/>
                        </a:spcBef>
                      </a:pPr>
                      <a:r>
                        <a:rPr sz="1200" b="1" u="heavy" spc="-10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LISTADO</a:t>
                      </a:r>
                      <a:r>
                        <a:rPr sz="1200" b="1" u="heavy" spc="-2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-9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DE</a:t>
                      </a:r>
                      <a:r>
                        <a:rPr sz="1200" b="1" u="heavy" spc="-2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-16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DISTRITOS</a:t>
                      </a:r>
                      <a:r>
                        <a:rPr sz="1200" b="1" u="heavy" spc="-1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-6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Y</a:t>
                      </a:r>
                      <a:r>
                        <a:rPr sz="1200" b="1" u="heavy" spc="-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-9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MUNICIPIOS</a:t>
                      </a:r>
                      <a:r>
                        <a:rPr sz="1200" b="1" u="heavy" spc="6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-9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DE</a:t>
                      </a:r>
                      <a:r>
                        <a:rPr sz="1200" b="1" u="heavy" spc="-1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45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CADA</a:t>
                      </a:r>
                      <a:r>
                        <a:rPr sz="1200" b="1" u="heavy" spc="-1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spc="-6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CENTRO </a:t>
                      </a:r>
                      <a:r>
                        <a:rPr sz="1200" b="1" spc="-340" dirty="0">
                          <a:solidFill>
                            <a:srgbClr val="FCAB2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u="heavy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(</a:t>
                      </a:r>
                      <a:r>
                        <a:rPr sz="1200" b="1" u="heavy" spc="-20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 </a:t>
                      </a:r>
                      <a:r>
                        <a:rPr sz="1200" b="1" u="heavy" dirty="0">
                          <a:solidFill>
                            <a:srgbClr val="FCAB2A"/>
                          </a:solidFill>
                          <a:uFill>
                            <a:solidFill>
                              <a:srgbClr val="FCAB2A"/>
                            </a:solidFill>
                          </a:uFill>
                          <a:latin typeface="Tahoma"/>
                          <a:cs typeface="Tahoma"/>
                          <a:hlinkClick r:id="rId4"/>
                        </a:rPr>
                        <a:t>CONSULTAR)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CE9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2668270" y="6463080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1411" y="6376415"/>
            <a:ext cx="841248" cy="3718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71952" y="634060"/>
            <a:ext cx="78181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633D24"/>
                </a:solidFill>
                <a:latin typeface="Calibri"/>
                <a:cs typeface="Calibri"/>
              </a:rPr>
              <a:t>BAREMO</a:t>
            </a:r>
            <a:r>
              <a:rPr dirty="0">
                <a:solidFill>
                  <a:srgbClr val="633D24"/>
                </a:solidFill>
                <a:latin typeface="Calibri"/>
                <a:cs typeface="Calibri"/>
              </a:rPr>
              <a:t> DE</a:t>
            </a:r>
            <a:r>
              <a:rPr spc="-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633D24"/>
                </a:solidFill>
                <a:latin typeface="Calibri"/>
                <a:cs typeface="Calibri"/>
              </a:rPr>
              <a:t>MOVILIDAD</a:t>
            </a:r>
            <a:r>
              <a:rPr spc="-2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633D24"/>
                </a:solidFill>
                <a:latin typeface="Calibri"/>
                <a:cs typeface="Calibri"/>
              </a:rPr>
              <a:t>REDUCIDA:</a:t>
            </a:r>
            <a:r>
              <a:rPr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633D24"/>
                </a:solidFill>
                <a:latin typeface="Calibri"/>
                <a:cs typeface="Calibri"/>
              </a:rPr>
              <a:t>POSITIVA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363216" y="2633853"/>
            <a:ext cx="7898130" cy="30029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55600" marR="737235" indent="-343535">
              <a:lnSpc>
                <a:spcPct val="90100"/>
              </a:lnSpc>
              <a:spcBef>
                <a:spcPts val="310"/>
              </a:spcBef>
              <a:tabLst>
                <a:tab pos="407034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	</a:t>
            </a:r>
            <a:r>
              <a:rPr sz="1800" spc="-15" dirty="0">
                <a:solidFill>
                  <a:srgbClr val="4A553D"/>
                </a:solidFill>
                <a:latin typeface="Calibri"/>
                <a:cs typeface="Calibri"/>
              </a:rPr>
              <a:t>Este 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baremo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lo aplican los </a:t>
            </a:r>
            <a:r>
              <a:rPr sz="1800" b="1" spc="-5" dirty="0">
                <a:solidFill>
                  <a:srgbClr val="4A553D"/>
                </a:solidFill>
                <a:latin typeface="Calibri"/>
                <a:cs typeface="Calibri"/>
              </a:rPr>
              <a:t>equipos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de 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valoración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del los 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Centros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Base </a:t>
            </a:r>
            <a:r>
              <a:rPr sz="1800" b="1" spc="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encargados</a:t>
            </a:r>
            <a:r>
              <a:rPr sz="1800" spc="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de</a:t>
            </a:r>
            <a:r>
              <a:rPr sz="1800" spc="1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la</a:t>
            </a:r>
            <a:r>
              <a:rPr sz="1800" spc="1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valoración</a:t>
            </a:r>
            <a:r>
              <a:rPr sz="1800" spc="1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del</a:t>
            </a:r>
            <a:r>
              <a:rPr sz="1800" spc="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grado</a:t>
            </a:r>
            <a:r>
              <a:rPr sz="180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de</a:t>
            </a:r>
            <a:r>
              <a:rPr sz="1800" spc="1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discapacidad.</a:t>
            </a:r>
            <a:r>
              <a:rPr sz="1800" spc="1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(C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lasificación </a:t>
            </a:r>
            <a:r>
              <a:rPr sz="1800" dirty="0">
                <a:solidFill>
                  <a:srgbClr val="FCAB2A"/>
                </a:solidFill>
                <a:latin typeface="Calibri"/>
                <a:cs typeface="Calibri"/>
              </a:rPr>
              <a:t> 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Internacional</a:t>
            </a:r>
            <a:r>
              <a:rPr sz="1800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del</a:t>
            </a:r>
            <a:r>
              <a:rPr sz="1800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Funcionamiento,</a:t>
            </a:r>
            <a:r>
              <a:rPr sz="1800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de</a:t>
            </a:r>
            <a:r>
              <a:rPr sz="1800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la</a:t>
            </a:r>
            <a:r>
              <a:rPr sz="1800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Discapacidad</a:t>
            </a:r>
            <a:r>
              <a:rPr sz="1800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y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de</a:t>
            </a:r>
            <a:r>
              <a:rPr sz="1800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la Salud</a:t>
            </a:r>
            <a:r>
              <a:rPr sz="1800" u="heavy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A553D"/>
                </a:solidFill>
                <a:latin typeface="Calibri"/>
                <a:cs typeface="Calibri"/>
              </a:rPr>
              <a:t>_</a:t>
            </a:r>
            <a:r>
              <a:rPr sz="1800" spc="1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A553D"/>
                </a:solidFill>
                <a:latin typeface="Calibri"/>
                <a:cs typeface="Calibri"/>
              </a:rPr>
              <a:t>CIF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  <a:p>
            <a:pPr marL="355600" marR="204470" indent="-343535">
              <a:lnSpc>
                <a:spcPts val="1939"/>
              </a:lnSpc>
              <a:spcBef>
                <a:spcPts val="1030"/>
              </a:spcBef>
              <a:tabLst>
                <a:tab pos="35560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Determina</a:t>
            </a:r>
            <a:r>
              <a:rPr sz="1800" spc="2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la</a:t>
            </a:r>
            <a:r>
              <a:rPr sz="1800" spc="1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existencia</a:t>
            </a:r>
            <a:r>
              <a:rPr sz="1800" b="1" spc="-3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de </a:t>
            </a:r>
            <a:r>
              <a:rPr sz="1800" b="1" spc="-5" dirty="0">
                <a:solidFill>
                  <a:srgbClr val="4A553D"/>
                </a:solidFill>
                <a:latin typeface="Calibri"/>
                <a:cs typeface="Calibri"/>
              </a:rPr>
              <a:t>dificultades</a:t>
            </a:r>
            <a:r>
              <a:rPr sz="1800" b="1" spc="-3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4A553D"/>
                </a:solidFill>
                <a:latin typeface="Calibri"/>
                <a:cs typeface="Calibri"/>
              </a:rPr>
              <a:t> movilidad</a:t>
            </a:r>
            <a:r>
              <a:rPr sz="1800" b="1" spc="-1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que</a:t>
            </a:r>
            <a:r>
              <a:rPr sz="1800" spc="2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impidan</a:t>
            </a:r>
            <a:r>
              <a:rPr sz="1800" spc="2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la</a:t>
            </a:r>
            <a:r>
              <a:rPr sz="1800" spc="2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utilización </a:t>
            </a:r>
            <a:r>
              <a:rPr sz="1800" spc="-39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A553D"/>
                </a:solidFill>
                <a:latin typeface="Calibri"/>
                <a:cs typeface="Calibri"/>
              </a:rPr>
              <a:t>de 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transportes colectivos </a:t>
            </a:r>
            <a:r>
              <a:rPr sz="1800" dirty="0">
                <a:solidFill>
                  <a:srgbClr val="4A553D"/>
                </a:solidFill>
                <a:latin typeface="Calibri"/>
                <a:cs typeface="Calibri"/>
              </a:rPr>
              <a:t>( 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Derivado </a:t>
            </a:r>
            <a:r>
              <a:rPr sz="1800" b="1" dirty="0">
                <a:solidFill>
                  <a:srgbClr val="6F2F9F"/>
                </a:solidFill>
                <a:latin typeface="Calibri"/>
                <a:cs typeface="Calibri"/>
              </a:rPr>
              <a:t>de 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dificultades </a:t>
            </a:r>
            <a:r>
              <a:rPr sz="1800" b="1" dirty="0">
                <a:solidFill>
                  <a:srgbClr val="6F2F9F"/>
                </a:solidFill>
                <a:latin typeface="Calibri"/>
                <a:cs typeface="Calibri"/>
              </a:rPr>
              <a:t>de 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deambulación </a:t>
            </a:r>
            <a:r>
              <a:rPr sz="1800" b="1" dirty="0">
                <a:solidFill>
                  <a:srgbClr val="6F2F9F"/>
                </a:solidFill>
                <a:latin typeface="Calibri"/>
                <a:cs typeface="Calibri"/>
              </a:rPr>
              <a:t>o de </a:t>
            </a:r>
            <a:r>
              <a:rPr sz="1800" b="1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conducta</a:t>
            </a:r>
            <a:r>
              <a:rPr sz="1800" b="1" spc="-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6F2F9F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6F2F9F"/>
                </a:solidFill>
                <a:latin typeface="Calibri"/>
                <a:cs typeface="Calibri"/>
              </a:rPr>
              <a:t>difícil</a:t>
            </a:r>
            <a:r>
              <a:rPr sz="1800" b="1" spc="-3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control)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35560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Permite</a:t>
            </a:r>
            <a:r>
              <a:rPr sz="1800" b="1" spc="-2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la</a:t>
            </a:r>
            <a:r>
              <a:rPr sz="1800" b="1" spc="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A553D"/>
                </a:solidFill>
                <a:latin typeface="Calibri"/>
                <a:cs typeface="Calibri"/>
              </a:rPr>
              <a:t>solicitud</a:t>
            </a:r>
            <a:r>
              <a:rPr sz="1800" b="1" spc="-2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de una</a:t>
            </a:r>
            <a:r>
              <a:rPr sz="1800" b="1" spc="-1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tarjeta</a:t>
            </a:r>
            <a:r>
              <a:rPr sz="1800" b="1" spc="5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A553D"/>
                </a:solidFill>
                <a:latin typeface="Calibri"/>
                <a:cs typeface="Calibri"/>
              </a:rPr>
              <a:t>especial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A553D"/>
                </a:solidFill>
                <a:latin typeface="Calibri"/>
                <a:cs typeface="Calibri"/>
              </a:rPr>
              <a:t>de</a:t>
            </a:r>
            <a:r>
              <a:rPr sz="1800" b="1" spc="-40" dirty="0">
                <a:solidFill>
                  <a:srgbClr val="4A553D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A553D"/>
                </a:solidFill>
                <a:latin typeface="Calibri"/>
                <a:cs typeface="Calibri"/>
              </a:rPr>
              <a:t>aparcamiento</a:t>
            </a:r>
            <a:r>
              <a:rPr sz="1800" spc="-10" dirty="0">
                <a:solidFill>
                  <a:srgbClr val="4A553D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L="12700" marR="5080">
              <a:lnSpc>
                <a:spcPts val="1880"/>
              </a:lnSpc>
              <a:spcBef>
                <a:spcPts val="1310"/>
              </a:spcBef>
            </a:pPr>
            <a:r>
              <a:rPr sz="1600" i="1" spc="-15" dirty="0">
                <a:solidFill>
                  <a:srgbClr val="744309"/>
                </a:solidFill>
                <a:latin typeface="Calibri"/>
                <a:cs typeface="Calibri"/>
              </a:rPr>
              <a:t>Está</a:t>
            </a:r>
            <a:r>
              <a:rPr sz="1600" i="1" spc="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regulado</a:t>
            </a:r>
            <a:r>
              <a:rPr sz="1600" i="1" spc="3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por</a:t>
            </a:r>
            <a:r>
              <a:rPr sz="1600" i="1" spc="1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el </a:t>
            </a:r>
            <a:r>
              <a:rPr sz="1600" i="1" spc="-15" dirty="0">
                <a:solidFill>
                  <a:srgbClr val="744309"/>
                </a:solidFill>
                <a:latin typeface="Calibri"/>
                <a:cs typeface="Calibri"/>
              </a:rPr>
              <a:t>Real</a:t>
            </a:r>
            <a:r>
              <a:rPr sz="1600" i="1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Decreto</a:t>
            </a:r>
            <a:r>
              <a:rPr sz="1600" i="1" spc="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1971/1999,</a:t>
            </a:r>
            <a:r>
              <a:rPr sz="1600" i="1" spc="7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de</a:t>
            </a:r>
            <a:r>
              <a:rPr sz="1600" i="1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23</a:t>
            </a:r>
            <a:r>
              <a:rPr sz="1600" i="1" spc="2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de</a:t>
            </a:r>
            <a:r>
              <a:rPr sz="1600" i="1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diciembre</a:t>
            </a:r>
            <a:r>
              <a:rPr sz="1600" i="1" spc="1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(BOE</a:t>
            </a:r>
            <a:r>
              <a:rPr sz="1600" i="1" spc="3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26</a:t>
            </a:r>
            <a:r>
              <a:rPr sz="1600" i="1" spc="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de</a:t>
            </a:r>
            <a:r>
              <a:rPr sz="1600" i="1" spc="1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Enero</a:t>
            </a:r>
            <a:r>
              <a:rPr sz="1600" i="1" spc="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de</a:t>
            </a:r>
            <a:r>
              <a:rPr sz="1600" i="1" spc="1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2000),</a:t>
            </a:r>
            <a:r>
              <a:rPr sz="1600" i="1" spc="4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de </a:t>
            </a:r>
            <a:r>
              <a:rPr sz="1600" i="1" spc="-34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procedimiento</a:t>
            </a:r>
            <a:r>
              <a:rPr sz="1600" i="1" spc="1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para</a:t>
            </a:r>
            <a:r>
              <a:rPr sz="1600" i="1" spc="2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el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 reconocimiento,</a:t>
            </a:r>
            <a:r>
              <a:rPr sz="1600" i="1" spc="2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declaración</a:t>
            </a:r>
            <a:r>
              <a:rPr sz="1600" i="1" spc="1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y</a:t>
            </a:r>
            <a:r>
              <a:rPr sz="1600" i="1" spc="-10" dirty="0">
                <a:solidFill>
                  <a:srgbClr val="744309"/>
                </a:solidFill>
                <a:latin typeface="Calibri"/>
                <a:cs typeface="Calibri"/>
              </a:rPr>
              <a:t> calificación</a:t>
            </a:r>
            <a:r>
              <a:rPr sz="1600" i="1" spc="5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del</a:t>
            </a:r>
            <a:r>
              <a:rPr sz="1600" i="1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grado</a:t>
            </a:r>
            <a:r>
              <a:rPr sz="1600" i="1" spc="30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de</a:t>
            </a:r>
            <a:r>
              <a:rPr sz="1600" i="1" dirty="0">
                <a:solidFill>
                  <a:srgbClr val="744309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744309"/>
                </a:solidFill>
                <a:latin typeface="Calibri"/>
                <a:cs typeface="Calibri"/>
              </a:rPr>
              <a:t>discapacidad</a:t>
            </a:r>
            <a:r>
              <a:rPr sz="1800" i="1" spc="-5" dirty="0">
                <a:solidFill>
                  <a:srgbClr val="744309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43227" y="6129528"/>
            <a:ext cx="841247" cy="3718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23388" y="1289303"/>
            <a:ext cx="3462528" cy="100583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5604" y="1412747"/>
            <a:ext cx="8551164" cy="46360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57170" y="2852927"/>
            <a:ext cx="2273300" cy="184785"/>
          </a:xfrm>
          <a:prstGeom prst="rect">
            <a:avLst/>
          </a:prstGeom>
          <a:solidFill>
            <a:srgbClr val="FFCC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35"/>
              </a:lnSpc>
            </a:pPr>
            <a:r>
              <a:rPr sz="1200" b="1" u="heavy" spc="-8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INCLUY</a:t>
            </a:r>
            <a:r>
              <a:rPr sz="1200" b="1" u="heavy" spc="-114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E</a:t>
            </a:r>
            <a:r>
              <a:rPr sz="1200" b="1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4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INFORMACIO</a:t>
            </a:r>
            <a:r>
              <a:rPr sz="1200" b="1" u="heavy" spc="-4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N</a:t>
            </a:r>
            <a:r>
              <a:rPr sz="1200" b="1" u="heavy" spc="-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9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ahoma"/>
                <a:cs typeface="Tahoma"/>
              </a:rPr>
              <a:t>SOBRE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65604" y="1412747"/>
            <a:ext cx="8551545" cy="46361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1400" spc="-45" dirty="0">
                <a:solidFill>
                  <a:srgbClr val="A42F0F"/>
                </a:solidFill>
                <a:latin typeface="Microsoft Sans Serif"/>
                <a:cs typeface="Microsoft Sans Serif"/>
                <a:hlinkClick r:id="rId5"/>
              </a:rPr>
              <a:t>🠶	</a:t>
            </a:r>
            <a:r>
              <a:rPr sz="1400" b="1" u="heavy" spc="-15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UTILIDADES</a:t>
            </a:r>
            <a:r>
              <a:rPr sz="1400" b="1" u="heavy" spc="-6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heavy" spc="-13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DEL</a:t>
            </a:r>
            <a:r>
              <a:rPr sz="1400" b="1" u="heavy" spc="-4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heavy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GRADO</a:t>
            </a:r>
            <a:r>
              <a:rPr sz="1400" b="1" u="heavy" spc="-5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heavy" spc="-1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400" b="1" u="heavy" spc="-3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heavy" spc="-5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ahoma"/>
                <a:cs typeface="Tahoma"/>
                <a:hlinkClick r:id="rId5"/>
              </a:rPr>
              <a:t>DISCAPACIDAD</a:t>
            </a:r>
            <a:r>
              <a:rPr sz="1400" b="1" spc="35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00AF50"/>
                </a:solidFill>
                <a:latin typeface="Tahoma"/>
                <a:cs typeface="Tahoma"/>
              </a:rPr>
              <a:t>(DESCARGAR)</a:t>
            </a:r>
            <a:r>
              <a:rPr sz="1400" b="1" spc="-5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315848"/>
                </a:solidFill>
                <a:latin typeface="Tahoma"/>
                <a:cs typeface="Tahoma"/>
              </a:rPr>
              <a:t>(</a:t>
            </a:r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Comunidad</a:t>
            </a:r>
            <a:r>
              <a:rPr sz="1400" b="1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FF0000"/>
                </a:solidFill>
                <a:latin typeface="Tahoma"/>
                <a:cs typeface="Tahoma"/>
              </a:rPr>
              <a:t>de</a:t>
            </a:r>
            <a:r>
              <a:rPr sz="1400" b="1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Tahoma"/>
                <a:cs typeface="Tahoma"/>
              </a:rPr>
              <a:t>Madrid)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830"/>
              </a:spcBef>
              <a:tabLst>
                <a:tab pos="434340" algn="l"/>
              </a:tabLst>
            </a:pPr>
            <a:r>
              <a:rPr sz="1400" spc="-45" dirty="0">
                <a:solidFill>
                  <a:srgbClr val="A42F0F"/>
                </a:solidFill>
                <a:latin typeface="Microsoft Sans Serif"/>
                <a:cs typeface="Microsoft Sans Serif"/>
                <a:hlinkClick r:id="rId6"/>
              </a:rPr>
              <a:t>🠶	</a:t>
            </a:r>
            <a:r>
              <a:rPr sz="14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GUIA</a:t>
            </a:r>
            <a:r>
              <a:rPr sz="14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b="1" u="heavy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OADIS</a:t>
            </a:r>
            <a:r>
              <a:rPr sz="14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b="1" u="heavy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BENEFICIOS</a:t>
            </a:r>
            <a:r>
              <a:rPr sz="1400" b="1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b="1" u="heavy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Y</a:t>
            </a:r>
            <a:r>
              <a:rPr sz="14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AYUDAS</a:t>
            </a:r>
            <a:r>
              <a:rPr sz="1400" b="1" spc="-40" dirty="0">
                <a:solidFill>
                  <a:srgbClr val="FCAB2A"/>
                </a:solidFill>
                <a:latin typeface="Tahoma"/>
                <a:cs typeface="Tahoma"/>
                <a:hlinkClick r:id="rId6"/>
              </a:rPr>
              <a:t> </a:t>
            </a:r>
            <a:r>
              <a:rPr sz="1400" b="1" spc="-25" dirty="0">
                <a:solidFill>
                  <a:srgbClr val="00AF50"/>
                </a:solidFill>
                <a:latin typeface="Tahoma"/>
                <a:cs typeface="Tahoma"/>
              </a:rPr>
              <a:t>(Descargar</a:t>
            </a:r>
            <a:r>
              <a:rPr sz="1400" b="1" spc="-2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00AF50"/>
                </a:solidFill>
                <a:latin typeface="Tahoma"/>
                <a:cs typeface="Tahoma"/>
              </a:rPr>
              <a:t>)</a:t>
            </a:r>
            <a:r>
              <a:rPr sz="1400" b="1" spc="-1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00AF50"/>
                </a:solidFill>
                <a:latin typeface="Tahoma"/>
                <a:cs typeface="Tahoma"/>
              </a:rPr>
              <a:t>Septiembre</a:t>
            </a:r>
            <a:r>
              <a:rPr sz="1400" b="1" spc="-1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00AF50"/>
                </a:solidFill>
                <a:latin typeface="Tahoma"/>
                <a:cs typeface="Tahoma"/>
              </a:rPr>
              <a:t>2022.</a:t>
            </a:r>
            <a:endParaRPr sz="1400">
              <a:latin typeface="Tahoma"/>
              <a:cs typeface="Tahoma"/>
            </a:endParaRPr>
          </a:p>
          <a:p>
            <a:pPr marL="434340" marR="285115" indent="-342900">
              <a:lnSpc>
                <a:spcPct val="90000"/>
              </a:lnSpc>
              <a:spcBef>
                <a:spcPts val="1010"/>
              </a:spcBef>
              <a:tabLst>
                <a:tab pos="434340" algn="l"/>
              </a:tabLst>
            </a:pPr>
            <a:r>
              <a:rPr sz="1400" spc="-45" dirty="0">
                <a:solidFill>
                  <a:srgbClr val="A42F0F"/>
                </a:solidFill>
                <a:latin typeface="Microsoft Sans Serif"/>
                <a:cs typeface="Microsoft Sans Serif"/>
                <a:hlinkClick r:id="rId7"/>
              </a:rPr>
              <a:t>🠶	</a:t>
            </a:r>
            <a:r>
              <a:rPr sz="1400" b="1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LECTURA </a:t>
            </a:r>
            <a:r>
              <a:rPr sz="14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FACIL</a:t>
            </a:r>
            <a:r>
              <a:rPr sz="1400" b="1" spc="-75" dirty="0">
                <a:solidFill>
                  <a:srgbClr val="FCAB2A"/>
                </a:solidFill>
                <a:latin typeface="Tahoma"/>
                <a:cs typeface="Tahoma"/>
                <a:hlinkClick r:id="rId7"/>
              </a:rPr>
              <a:t> </a:t>
            </a:r>
            <a:r>
              <a:rPr sz="1400" b="1" spc="-25" dirty="0">
                <a:solidFill>
                  <a:srgbClr val="00AF50"/>
                </a:solidFill>
                <a:latin typeface="Tahoma"/>
                <a:cs typeface="Tahoma"/>
              </a:rPr>
              <a:t>(Descargar </a:t>
            </a:r>
            <a:r>
              <a:rPr sz="1400" b="1" spc="-105" dirty="0">
                <a:solidFill>
                  <a:srgbClr val="00AF50"/>
                </a:solidFill>
                <a:latin typeface="Tahoma"/>
                <a:cs typeface="Tahoma"/>
              </a:rPr>
              <a:t>) </a:t>
            </a:r>
            <a:r>
              <a:rPr sz="1400" b="1" spc="-45" dirty="0">
                <a:solidFill>
                  <a:srgbClr val="00AF50"/>
                </a:solidFill>
                <a:latin typeface="Tahoma"/>
                <a:cs typeface="Tahoma"/>
              </a:rPr>
              <a:t>. 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Oficina </a:t>
            </a:r>
            <a:r>
              <a:rPr sz="1200" b="1" spc="4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Atención </a:t>
            </a:r>
            <a:r>
              <a:rPr sz="1200" b="1" spc="7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200" b="1" spc="20" dirty="0">
                <a:solidFill>
                  <a:srgbClr val="404040"/>
                </a:solidFill>
                <a:latin typeface="Tahoma"/>
                <a:cs typeface="Tahoma"/>
              </a:rPr>
              <a:t>Discapacidad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(OADIS</a:t>
            </a:r>
            <a:r>
              <a:rPr sz="1200" spc="10" dirty="0">
                <a:solidFill>
                  <a:srgbClr val="FF0000"/>
                </a:solidFill>
                <a:latin typeface="Tahoma"/>
                <a:cs typeface="Tahoma"/>
              </a:rPr>
              <a:t>). </a:t>
            </a:r>
            <a:r>
              <a:rPr sz="1200" b="1" spc="-55" dirty="0">
                <a:solidFill>
                  <a:srgbClr val="FF0000"/>
                </a:solidFill>
                <a:latin typeface="Tahoma"/>
                <a:cs typeface="Tahoma"/>
              </a:rPr>
              <a:t>Ministerio </a:t>
            </a:r>
            <a:r>
              <a:rPr sz="1200" b="1" spc="40" dirty="0">
                <a:solidFill>
                  <a:srgbClr val="FF0000"/>
                </a:solidFill>
                <a:latin typeface="Tahoma"/>
                <a:cs typeface="Tahoma"/>
              </a:rPr>
              <a:t>de </a:t>
            </a:r>
            <a:r>
              <a:rPr sz="1200" b="1" spc="-15" dirty="0">
                <a:solidFill>
                  <a:srgbClr val="FF0000"/>
                </a:solidFill>
                <a:latin typeface="Tahoma"/>
                <a:cs typeface="Tahoma"/>
              </a:rPr>
              <a:t>Derechos </a:t>
            </a:r>
            <a:r>
              <a:rPr sz="1200" b="1" spc="-3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b="1" spc="-15" dirty="0">
                <a:solidFill>
                  <a:srgbClr val="FF0000"/>
                </a:solidFill>
                <a:latin typeface="Tahoma"/>
                <a:cs typeface="Tahoma"/>
              </a:rPr>
              <a:t>Sociales</a:t>
            </a:r>
            <a:r>
              <a:rPr sz="12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b="1" spc="5" dirty="0">
                <a:solidFill>
                  <a:srgbClr val="FF0000"/>
                </a:solidFill>
                <a:latin typeface="Tahoma"/>
                <a:cs typeface="Tahoma"/>
              </a:rPr>
              <a:t>y</a:t>
            </a:r>
            <a:r>
              <a:rPr sz="1200" b="1" spc="-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b="1" spc="35" dirty="0">
                <a:solidFill>
                  <a:srgbClr val="FF0000"/>
                </a:solidFill>
                <a:latin typeface="Tahoma"/>
                <a:cs typeface="Tahoma"/>
              </a:rPr>
              <a:t>Agenda</a:t>
            </a:r>
            <a:r>
              <a:rPr sz="1200" b="1" spc="-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b="1" spc="-100" dirty="0">
                <a:solidFill>
                  <a:srgbClr val="FF0000"/>
                </a:solidFill>
                <a:latin typeface="Tahoma"/>
                <a:cs typeface="Tahoma"/>
              </a:rPr>
              <a:t>2030</a:t>
            </a:r>
            <a:r>
              <a:rPr sz="1200" b="1" spc="-100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105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Beneficio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 fiscales</a:t>
            </a:r>
            <a:endParaRPr sz="12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-75" dirty="0">
                <a:solidFill>
                  <a:srgbClr val="404040"/>
                </a:solidFill>
                <a:latin typeface="Tahoma"/>
                <a:cs typeface="Tahoma"/>
              </a:rPr>
              <a:t>Transportes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  <a:tab pos="1965960" algn="l"/>
              </a:tabLst>
            </a:pPr>
            <a:r>
              <a:rPr sz="1300" b="1" spc="-20" dirty="0">
                <a:solidFill>
                  <a:srgbClr val="404040"/>
                </a:solidFill>
                <a:latin typeface="Tahoma"/>
                <a:cs typeface="Tahoma"/>
              </a:rPr>
              <a:t>Empleo	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(Empleo</a:t>
            </a:r>
            <a:r>
              <a:rPr sz="13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5" dirty="0">
                <a:solidFill>
                  <a:srgbClr val="404040"/>
                </a:solidFill>
                <a:latin typeface="Tahoma"/>
                <a:cs typeface="Tahoma"/>
              </a:rPr>
              <a:t>público,</a:t>
            </a:r>
            <a:r>
              <a:rPr sz="13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25" dirty="0">
                <a:solidFill>
                  <a:srgbClr val="404040"/>
                </a:solidFill>
                <a:latin typeface="Tahoma"/>
                <a:cs typeface="Tahoma"/>
              </a:rPr>
              <a:t>Empleo</a:t>
            </a:r>
            <a:r>
              <a:rPr sz="13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privado)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0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-40" dirty="0">
                <a:solidFill>
                  <a:srgbClr val="404040"/>
                </a:solidFill>
                <a:latin typeface="Tahoma"/>
                <a:cs typeface="Tahoma"/>
              </a:rPr>
              <a:t>Prestaciones</a:t>
            </a:r>
            <a:r>
              <a:rPr sz="13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20" dirty="0">
                <a:solidFill>
                  <a:srgbClr val="404040"/>
                </a:solidFill>
                <a:latin typeface="Tahoma"/>
                <a:cs typeface="Tahoma"/>
              </a:rPr>
              <a:t>económicas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5" dirty="0">
                <a:solidFill>
                  <a:srgbClr val="404040"/>
                </a:solidFill>
                <a:latin typeface="Tahoma"/>
                <a:cs typeface="Tahoma"/>
              </a:rPr>
              <a:t>Educación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-10" dirty="0">
                <a:solidFill>
                  <a:srgbClr val="404040"/>
                </a:solidFill>
                <a:latin typeface="Tahoma"/>
                <a:cs typeface="Tahoma"/>
              </a:rPr>
              <a:t>Vivienda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-40" dirty="0">
                <a:solidFill>
                  <a:srgbClr val="404040"/>
                </a:solidFill>
                <a:latin typeface="Tahoma"/>
                <a:cs typeface="Tahoma"/>
              </a:rPr>
              <a:t>Bono</a:t>
            </a:r>
            <a:r>
              <a:rPr sz="13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10" dirty="0">
                <a:solidFill>
                  <a:srgbClr val="404040"/>
                </a:solidFill>
                <a:latin typeface="Tahoma"/>
                <a:cs typeface="Tahoma"/>
              </a:rPr>
              <a:t>social</a:t>
            </a:r>
            <a:r>
              <a:rPr sz="13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4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5" dirty="0">
                <a:solidFill>
                  <a:srgbClr val="404040"/>
                </a:solidFill>
                <a:latin typeface="Tahoma"/>
                <a:cs typeface="Tahoma"/>
              </a:rPr>
              <a:t>electricidad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-5" dirty="0">
                <a:solidFill>
                  <a:srgbClr val="404040"/>
                </a:solidFill>
                <a:latin typeface="Tahoma"/>
                <a:cs typeface="Tahoma"/>
              </a:rPr>
              <a:t>Actividades</a:t>
            </a:r>
            <a:r>
              <a:rPr sz="13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recreativas</a:t>
            </a:r>
            <a:endParaRPr sz="1300">
              <a:latin typeface="Tahoma"/>
              <a:cs typeface="Tahoma"/>
            </a:endParaRPr>
          </a:p>
          <a:p>
            <a:pPr marL="1235075" indent="-228600">
              <a:lnSpc>
                <a:spcPct val="100000"/>
              </a:lnSpc>
              <a:spcBef>
                <a:spcPts val="445"/>
              </a:spcBef>
              <a:buClr>
                <a:srgbClr val="E78612"/>
              </a:buClr>
              <a:buAutoNum type="arabicPeriod"/>
              <a:tabLst>
                <a:tab pos="1235075" algn="l"/>
              </a:tabLst>
            </a:pPr>
            <a:r>
              <a:rPr sz="1300" b="1" spc="-5" dirty="0">
                <a:solidFill>
                  <a:srgbClr val="404040"/>
                </a:solidFill>
                <a:latin typeface="Tahoma"/>
                <a:cs typeface="Tahoma"/>
              </a:rPr>
              <a:t>Consideración</a:t>
            </a:r>
            <a:r>
              <a:rPr sz="13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40" dirty="0">
                <a:solidFill>
                  <a:srgbClr val="404040"/>
                </a:solidFill>
                <a:latin typeface="Tahoma"/>
                <a:cs typeface="Tahoma"/>
              </a:rPr>
              <a:t>familia</a:t>
            </a:r>
            <a:r>
              <a:rPr sz="13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numerosa</a:t>
            </a:r>
            <a:endParaRPr sz="1300">
              <a:latin typeface="Tahoma"/>
              <a:cs typeface="Tahoma"/>
            </a:endParaRPr>
          </a:p>
          <a:p>
            <a:pPr marL="1006475" marR="3213735">
              <a:lnSpc>
                <a:spcPct val="128400"/>
              </a:lnSpc>
              <a:buClr>
                <a:srgbClr val="E78612"/>
              </a:buClr>
              <a:buSzPct val="92307"/>
              <a:buAutoNum type="arabicPeriod"/>
              <a:tabLst>
                <a:tab pos="1236980" algn="l"/>
              </a:tabLst>
            </a:pPr>
            <a:r>
              <a:rPr sz="1300" b="1" dirty="0">
                <a:solidFill>
                  <a:srgbClr val="404040"/>
                </a:solidFill>
                <a:latin typeface="Tahoma"/>
                <a:cs typeface="Tahoma"/>
              </a:rPr>
              <a:t>Ayudas técnicas 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personas </a:t>
            </a:r>
            <a:r>
              <a:rPr sz="1300" b="1" spc="35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300" b="1" spc="30" dirty="0">
                <a:solidFill>
                  <a:srgbClr val="404040"/>
                </a:solidFill>
                <a:latin typeface="Tahoma"/>
                <a:cs typeface="Tahoma"/>
              </a:rPr>
              <a:t>discapacidad </a:t>
            </a:r>
            <a:r>
              <a:rPr sz="1300" b="1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55" dirty="0">
                <a:solidFill>
                  <a:srgbClr val="E78612"/>
                </a:solidFill>
                <a:latin typeface="Tahoma"/>
                <a:cs typeface="Tahoma"/>
              </a:rPr>
              <a:t>11.</a:t>
            </a:r>
            <a:r>
              <a:rPr sz="1300" b="1" spc="-55" dirty="0">
                <a:solidFill>
                  <a:srgbClr val="404040"/>
                </a:solidFill>
                <a:latin typeface="Tahoma"/>
                <a:cs typeface="Tahoma"/>
              </a:rPr>
              <a:t>Centros</a:t>
            </a:r>
            <a:r>
              <a:rPr sz="13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4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300" b="1" spc="-10" dirty="0">
                <a:solidFill>
                  <a:srgbClr val="404040"/>
                </a:solidFill>
                <a:latin typeface="Tahoma"/>
                <a:cs typeface="Tahoma"/>
              </a:rPr>
              <a:t> atención</a:t>
            </a:r>
            <a:r>
              <a:rPr sz="13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7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3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3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3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3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300" b="1" spc="30" dirty="0">
                <a:solidFill>
                  <a:srgbClr val="404040"/>
                </a:solidFill>
                <a:latin typeface="Tahoma"/>
                <a:cs typeface="Tahoma"/>
              </a:rPr>
              <a:t>discapacidad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65604" y="477012"/>
            <a:ext cx="8551545" cy="777240"/>
          </a:xfrm>
          <a:custGeom>
            <a:avLst/>
            <a:gdLst/>
            <a:ahLst/>
            <a:cxnLst/>
            <a:rect l="l" t="t" r="r" b="b"/>
            <a:pathLst>
              <a:path w="8551545" h="777240">
                <a:moveTo>
                  <a:pt x="8551164" y="0"/>
                </a:moveTo>
                <a:lnTo>
                  <a:pt x="0" y="0"/>
                </a:lnTo>
                <a:lnTo>
                  <a:pt x="0" y="777239"/>
                </a:lnTo>
                <a:lnTo>
                  <a:pt x="8551164" y="777239"/>
                </a:lnTo>
                <a:lnTo>
                  <a:pt x="8551164" y="0"/>
                </a:lnTo>
                <a:close/>
              </a:path>
            </a:pathLst>
          </a:custGeom>
          <a:solidFill>
            <a:srgbClr val="E3E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57298" y="503935"/>
            <a:ext cx="83781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2305685" algn="l"/>
                <a:tab pos="3205480" algn="l"/>
                <a:tab pos="5602605" algn="l"/>
              </a:tabLst>
            </a:pPr>
            <a:r>
              <a:rPr sz="2400" spc="-270" dirty="0">
                <a:solidFill>
                  <a:srgbClr val="633D24"/>
                </a:solidFill>
              </a:rPr>
              <a:t>UTILIDADE</a:t>
            </a:r>
            <a:r>
              <a:rPr sz="2400" spc="-265" dirty="0">
                <a:solidFill>
                  <a:srgbClr val="633D24"/>
                </a:solidFill>
              </a:rPr>
              <a:t>S</a:t>
            </a:r>
            <a:r>
              <a:rPr sz="2400" dirty="0">
                <a:solidFill>
                  <a:srgbClr val="633D24"/>
                </a:solidFill>
              </a:rPr>
              <a:t>	</a:t>
            </a:r>
            <a:r>
              <a:rPr sz="2400" spc="-125" dirty="0">
                <a:solidFill>
                  <a:srgbClr val="633D24"/>
                </a:solidFill>
              </a:rPr>
              <a:t>Y</a:t>
            </a:r>
            <a:r>
              <a:rPr sz="2400" dirty="0">
                <a:solidFill>
                  <a:srgbClr val="633D24"/>
                </a:solidFill>
              </a:rPr>
              <a:t>	</a:t>
            </a:r>
            <a:r>
              <a:rPr sz="2400" spc="-190" dirty="0">
                <a:solidFill>
                  <a:srgbClr val="633D24"/>
                </a:solidFill>
              </a:rPr>
              <a:t>BENEFICIO</a:t>
            </a:r>
            <a:r>
              <a:rPr sz="2400" spc="-185" dirty="0">
                <a:solidFill>
                  <a:srgbClr val="633D24"/>
                </a:solidFill>
              </a:rPr>
              <a:t>S</a:t>
            </a:r>
            <a:r>
              <a:rPr sz="2400" dirty="0">
                <a:solidFill>
                  <a:srgbClr val="633D24"/>
                </a:solidFill>
              </a:rPr>
              <a:t>	</a:t>
            </a:r>
            <a:r>
              <a:rPr sz="2400" spc="-95" dirty="0">
                <a:solidFill>
                  <a:srgbClr val="633D24"/>
                </a:solidFill>
              </a:rPr>
              <a:t>RECONOCIMIEN</a:t>
            </a:r>
            <a:r>
              <a:rPr sz="2400" spc="-105" dirty="0">
                <a:solidFill>
                  <a:srgbClr val="633D24"/>
                </a:solidFill>
              </a:rPr>
              <a:t>TO  </a:t>
            </a:r>
            <a:r>
              <a:rPr sz="2400" spc="-85" dirty="0">
                <a:solidFill>
                  <a:srgbClr val="633D24"/>
                </a:solidFill>
              </a:rPr>
              <a:t>DISCAPACIDAD</a:t>
            </a:r>
            <a:endParaRPr sz="2400"/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2100" y="6068567"/>
            <a:ext cx="841248" cy="3718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3177540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68270" y="1514348"/>
            <a:ext cx="849503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C9936E"/>
                </a:solidFill>
                <a:latin typeface="Calibri"/>
                <a:cs typeface="Calibri"/>
              </a:rPr>
              <a:t>RESUMEN</a:t>
            </a:r>
            <a:r>
              <a:rPr sz="4000" spc="15" dirty="0">
                <a:solidFill>
                  <a:srgbClr val="C9936E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C9936E"/>
                </a:solidFill>
                <a:latin typeface="Calibri"/>
                <a:cs typeface="Calibri"/>
              </a:rPr>
              <a:t>DE</a:t>
            </a:r>
            <a:r>
              <a:rPr sz="4000" spc="-15" dirty="0">
                <a:solidFill>
                  <a:srgbClr val="C9936E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C9936E"/>
                </a:solidFill>
                <a:latin typeface="Calibri"/>
                <a:cs typeface="Calibri"/>
              </a:rPr>
              <a:t>ALGUNAS</a:t>
            </a:r>
            <a:r>
              <a:rPr sz="4000" spc="-10" dirty="0">
                <a:solidFill>
                  <a:srgbClr val="C9936E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C9936E"/>
                </a:solidFill>
                <a:latin typeface="Calibri"/>
                <a:cs typeface="Calibri"/>
              </a:rPr>
              <a:t>UTILIDADES</a:t>
            </a:r>
            <a:r>
              <a:rPr sz="4000" spc="-10" dirty="0">
                <a:solidFill>
                  <a:srgbClr val="C9936E"/>
                </a:solidFill>
                <a:latin typeface="Calibri"/>
                <a:cs typeface="Calibri"/>
              </a:rPr>
              <a:t> DEL </a:t>
            </a:r>
            <a:r>
              <a:rPr sz="4000" spc="-890" dirty="0">
                <a:solidFill>
                  <a:srgbClr val="C9936E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C9936E"/>
                </a:solidFill>
                <a:latin typeface="Calibri"/>
                <a:cs typeface="Calibri"/>
              </a:rPr>
              <a:t>RECONOCIMIENTO</a:t>
            </a:r>
            <a:r>
              <a:rPr sz="4000" spc="5" dirty="0">
                <a:solidFill>
                  <a:srgbClr val="C9936E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C9936E"/>
                </a:solidFill>
                <a:latin typeface="Calibri"/>
                <a:cs typeface="Calibri"/>
              </a:rPr>
              <a:t>DE </a:t>
            </a:r>
            <a:r>
              <a:rPr sz="4000" spc="-45" dirty="0">
                <a:solidFill>
                  <a:srgbClr val="C9936E"/>
                </a:solidFill>
                <a:latin typeface="Calibri"/>
                <a:cs typeface="Calibri"/>
              </a:rPr>
              <a:t>DISCAPACIDAD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9276" y="3631691"/>
            <a:ext cx="8915400" cy="2278380"/>
          </a:xfrm>
          <a:prstGeom prst="rect">
            <a:avLst/>
          </a:prstGeom>
          <a:solidFill>
            <a:srgbClr val="DDD9AF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Times New Roman"/>
              <a:cs typeface="Times New Roman"/>
            </a:endParaRPr>
          </a:p>
          <a:p>
            <a:pPr marL="289560" indent="-198755">
              <a:lnSpc>
                <a:spcPct val="100000"/>
              </a:lnSpc>
              <a:buAutoNum type="arabicPlain"/>
              <a:tabLst>
                <a:tab pos="290195" algn="l"/>
              </a:tabLst>
            </a:pPr>
            <a:r>
              <a:rPr sz="1500" b="1" spc="-15" dirty="0">
                <a:solidFill>
                  <a:srgbClr val="633D24"/>
                </a:solidFill>
                <a:latin typeface="Calibri"/>
                <a:cs typeface="Calibri"/>
              </a:rPr>
              <a:t>FAMILIA</a:t>
            </a:r>
            <a:r>
              <a:rPr sz="1500" b="1" spc="-10" dirty="0">
                <a:solidFill>
                  <a:srgbClr val="633D24"/>
                </a:solidFill>
                <a:latin typeface="Calibri"/>
                <a:cs typeface="Calibri"/>
              </a:rPr>
              <a:t> NUMEROSA</a:t>
            </a:r>
            <a:endParaRPr sz="1500">
              <a:latin typeface="Calibri"/>
              <a:cs typeface="Calibri"/>
            </a:endParaRPr>
          </a:p>
          <a:p>
            <a:pPr marL="289560" indent="-198755">
              <a:lnSpc>
                <a:spcPct val="100000"/>
              </a:lnSpc>
              <a:spcBef>
                <a:spcPts val="645"/>
              </a:spcBef>
              <a:buAutoNum type="arabicPlain"/>
              <a:tabLst>
                <a:tab pos="290195" algn="l"/>
              </a:tabLst>
            </a:pP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REDUCCIÓN</a:t>
            </a:r>
            <a:r>
              <a:rPr sz="1500" b="1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DE </a:t>
            </a:r>
            <a:r>
              <a:rPr sz="1500" b="1" spc="-10" dirty="0">
                <a:solidFill>
                  <a:srgbClr val="633D24"/>
                </a:solidFill>
                <a:latin typeface="Calibri"/>
                <a:cs typeface="Calibri"/>
              </a:rPr>
              <a:t>JORNADA</a:t>
            </a:r>
            <a:r>
              <a:rPr sz="1500" b="1"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633D24"/>
                </a:solidFill>
                <a:latin typeface="Calibri"/>
                <a:cs typeface="Calibri"/>
              </a:rPr>
              <a:t>LABORAL</a:t>
            </a:r>
            <a:endParaRPr sz="1500">
              <a:latin typeface="Calibri"/>
              <a:cs typeface="Calibri"/>
            </a:endParaRPr>
          </a:p>
          <a:p>
            <a:pPr marL="281940" indent="-191135">
              <a:lnSpc>
                <a:spcPct val="100000"/>
              </a:lnSpc>
              <a:spcBef>
                <a:spcPts val="640"/>
              </a:spcBef>
              <a:buAutoNum type="arabicPeriod" startAt="3"/>
              <a:tabLst>
                <a:tab pos="282575" algn="l"/>
              </a:tabLst>
            </a:pPr>
            <a:r>
              <a:rPr sz="1500" b="1" spc="-30" dirty="0">
                <a:solidFill>
                  <a:srgbClr val="633D24"/>
                </a:solidFill>
                <a:latin typeface="Calibri"/>
                <a:cs typeface="Calibri"/>
              </a:rPr>
              <a:t>AYUDAS</a:t>
            </a:r>
            <a:r>
              <a:rPr sz="1500" b="1"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633D24"/>
                </a:solidFill>
                <a:latin typeface="Calibri"/>
                <a:cs typeface="Calibri"/>
              </a:rPr>
              <a:t>INDIVIDUALES</a:t>
            </a:r>
            <a:r>
              <a:rPr sz="1500" b="1" spc="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633D24"/>
                </a:solidFill>
                <a:latin typeface="Calibri"/>
                <a:cs typeface="Calibri"/>
              </a:rPr>
              <a:t>FOMENTO AUTONOMÍA</a:t>
            </a:r>
            <a:r>
              <a:rPr sz="1500" b="1" spc="-2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PERSONAL</a:t>
            </a:r>
            <a:endParaRPr sz="1500">
              <a:latin typeface="Calibri"/>
              <a:cs typeface="Calibri"/>
            </a:endParaRPr>
          </a:p>
          <a:p>
            <a:pPr marL="91440" marR="6124575">
              <a:lnSpc>
                <a:spcPts val="2450"/>
              </a:lnSpc>
              <a:spcBef>
                <a:spcPts val="175"/>
              </a:spcBef>
              <a:buAutoNum type="arabicPeriod" startAt="3"/>
              <a:tabLst>
                <a:tab pos="282575" algn="l"/>
              </a:tabLst>
            </a:pPr>
            <a:r>
              <a:rPr sz="1500" b="1" spc="-40" dirty="0">
                <a:solidFill>
                  <a:srgbClr val="633D24"/>
                </a:solidFill>
                <a:latin typeface="Calibri"/>
                <a:cs typeface="Calibri"/>
              </a:rPr>
              <a:t>TARJETA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DE </a:t>
            </a:r>
            <a:r>
              <a:rPr sz="1500" b="1" spc="-15" dirty="0">
                <a:solidFill>
                  <a:srgbClr val="633D24"/>
                </a:solidFill>
                <a:latin typeface="Calibri"/>
                <a:cs typeface="Calibri"/>
              </a:rPr>
              <a:t>ESTACIONAMIENTO </a:t>
            </a:r>
            <a:r>
              <a:rPr sz="1500" b="1" spc="-32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633D24"/>
                </a:solidFill>
                <a:latin typeface="Calibri"/>
                <a:cs typeface="Calibri"/>
              </a:rPr>
              <a:t>5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0" dirty="0">
                <a:solidFill>
                  <a:srgbClr val="633D24"/>
                </a:solidFill>
                <a:latin typeface="Calibri"/>
                <a:cs typeface="Calibri"/>
              </a:rPr>
              <a:t>.TARJETA</a:t>
            </a:r>
            <a:r>
              <a:rPr sz="1500" b="1" spc="2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633D24"/>
                </a:solidFill>
                <a:latin typeface="Calibri"/>
                <a:cs typeface="Calibri"/>
              </a:rPr>
              <a:t>DORADA</a:t>
            </a:r>
            <a:r>
              <a:rPr sz="1500" b="1"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DE</a:t>
            </a:r>
            <a:r>
              <a:rPr sz="1500" b="1"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RENFE</a:t>
            </a:r>
            <a:endParaRPr sz="15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445"/>
              </a:spcBef>
            </a:pP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6. </a:t>
            </a:r>
            <a:r>
              <a:rPr sz="1500" b="1" spc="-10" dirty="0">
                <a:solidFill>
                  <a:srgbClr val="633D24"/>
                </a:solidFill>
                <a:latin typeface="Calibri"/>
                <a:cs typeface="Calibri"/>
              </a:rPr>
              <a:t>Otras</a:t>
            </a:r>
            <a:r>
              <a:rPr sz="1500" b="1"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utilidades</a:t>
            </a:r>
            <a:r>
              <a:rPr sz="1500" b="1" spc="-4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633D24"/>
                </a:solidFill>
                <a:latin typeface="Calibri"/>
                <a:cs typeface="Calibri"/>
              </a:rPr>
              <a:t>a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 nivel</a:t>
            </a:r>
            <a:r>
              <a:rPr sz="1500" b="1" spc="-3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633D24"/>
                </a:solidFill>
                <a:latin typeface="Calibri"/>
                <a:cs typeface="Calibri"/>
              </a:rPr>
              <a:t>Municipal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62555" y="377952"/>
            <a:ext cx="7642859" cy="797560"/>
          </a:xfrm>
          <a:prstGeom prst="rect">
            <a:avLst/>
          </a:prstGeom>
          <a:solidFill>
            <a:srgbClr val="EFE7DA"/>
          </a:solidFill>
        </p:spPr>
        <p:txBody>
          <a:bodyPr vert="horz" wrap="square" lIns="0" tIns="165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0"/>
              </a:spcBef>
            </a:pPr>
            <a:r>
              <a:rPr sz="3600" spc="-15" dirty="0">
                <a:solidFill>
                  <a:srgbClr val="633D24"/>
                </a:solidFill>
                <a:latin typeface="Calibri"/>
                <a:cs typeface="Calibri"/>
              </a:rPr>
              <a:t>TITULO</a:t>
            </a:r>
            <a:r>
              <a:rPr sz="3600" spc="-2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30" dirty="0">
                <a:solidFill>
                  <a:srgbClr val="633D24"/>
                </a:solidFill>
                <a:latin typeface="Calibri"/>
                <a:cs typeface="Calibri"/>
              </a:rPr>
              <a:t>FAMILIA</a:t>
            </a:r>
            <a:r>
              <a:rPr sz="3600" spc="-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633D24"/>
                </a:solidFill>
                <a:latin typeface="Calibri"/>
                <a:cs typeface="Calibri"/>
              </a:rPr>
              <a:t>NUMEROSA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68423" y="1642872"/>
            <a:ext cx="9336405" cy="4295140"/>
            <a:chOff x="1868423" y="1642872"/>
            <a:chExt cx="9336405" cy="429514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8423" y="1642872"/>
              <a:ext cx="9336024" cy="42946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07206" y="2280284"/>
              <a:ext cx="45720" cy="15240"/>
            </a:xfrm>
            <a:custGeom>
              <a:avLst/>
              <a:gdLst/>
              <a:ahLst/>
              <a:cxnLst/>
              <a:rect l="l" t="t" r="r" b="b"/>
              <a:pathLst>
                <a:path w="45720" h="15239">
                  <a:moveTo>
                    <a:pt x="45720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45720" y="15239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2C9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52926" y="2280284"/>
              <a:ext cx="45720" cy="15240"/>
            </a:xfrm>
            <a:custGeom>
              <a:avLst/>
              <a:gdLst/>
              <a:ahLst/>
              <a:cxnLst/>
              <a:rect l="l" t="t" r="r" b="b"/>
              <a:pathLst>
                <a:path w="45720" h="15239">
                  <a:moveTo>
                    <a:pt x="45720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45720" y="15239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856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868423" y="1642872"/>
            <a:ext cx="9336405" cy="4295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1185"/>
              </a:spcBef>
            </a:pPr>
            <a:r>
              <a:rPr sz="1600" b="1" spc="-175" dirty="0">
                <a:solidFill>
                  <a:srgbClr val="856336"/>
                </a:solidFill>
                <a:latin typeface="Arial"/>
                <a:cs typeface="Arial"/>
              </a:rPr>
              <a:t>INFO</a:t>
            </a:r>
            <a:r>
              <a:rPr sz="1600" b="1" spc="-229" dirty="0">
                <a:solidFill>
                  <a:srgbClr val="856336"/>
                </a:solidFill>
                <a:latin typeface="Arial"/>
                <a:cs typeface="Arial"/>
              </a:rPr>
              <a:t>RM</a:t>
            </a:r>
            <a:r>
              <a:rPr sz="1600" b="1" spc="-215" dirty="0">
                <a:solidFill>
                  <a:srgbClr val="856336"/>
                </a:solidFill>
                <a:latin typeface="Arial"/>
                <a:cs typeface="Arial"/>
              </a:rPr>
              <a:t>A</a:t>
            </a:r>
            <a:r>
              <a:rPr sz="1600" b="1" spc="-210" dirty="0">
                <a:solidFill>
                  <a:srgbClr val="856336"/>
                </a:solidFill>
                <a:latin typeface="Arial"/>
                <a:cs typeface="Arial"/>
              </a:rPr>
              <a:t>C</a:t>
            </a:r>
            <a:r>
              <a:rPr sz="1600" b="1" spc="-160" dirty="0">
                <a:solidFill>
                  <a:srgbClr val="856336"/>
                </a:solidFill>
                <a:latin typeface="Arial"/>
                <a:cs typeface="Arial"/>
              </a:rPr>
              <a:t>IÓ</a:t>
            </a:r>
            <a:r>
              <a:rPr sz="1600" b="1" spc="-215" dirty="0">
                <a:solidFill>
                  <a:srgbClr val="856336"/>
                </a:solidFill>
                <a:latin typeface="Arial"/>
                <a:cs typeface="Arial"/>
              </a:rPr>
              <a:t>N</a:t>
            </a:r>
            <a:r>
              <a:rPr sz="1600" b="1" spc="-85" dirty="0">
                <a:solidFill>
                  <a:srgbClr val="856336"/>
                </a:solidFill>
                <a:latin typeface="Arial"/>
                <a:cs typeface="Arial"/>
              </a:rPr>
              <a:t> </a:t>
            </a:r>
            <a:r>
              <a:rPr sz="1600" b="1" spc="-195" dirty="0">
                <a:solidFill>
                  <a:srgbClr val="856336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856336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856336"/>
                </a:solidFill>
                <a:latin typeface="Arial"/>
                <a:cs typeface="Arial"/>
              </a:rPr>
              <a:t> </a:t>
            </a:r>
            <a:r>
              <a:rPr sz="1600" b="1" u="heavy" spc="-2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Arial"/>
                <a:cs typeface="Arial"/>
                <a:hlinkClick r:id="rId6"/>
              </a:rPr>
              <a:t>GE</a:t>
            </a:r>
            <a:r>
              <a:rPr sz="1600" b="1" u="heavy" spc="-19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Arial"/>
                <a:cs typeface="Arial"/>
                <a:hlinkClick r:id="rId6"/>
              </a:rPr>
              <a:t>S</a:t>
            </a:r>
            <a:r>
              <a:rPr sz="1600" b="1" u="heavy" spc="-17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Arial"/>
                <a:cs typeface="Arial"/>
                <a:hlinkClick r:id="rId6"/>
              </a:rPr>
              <a:t>TION</a:t>
            </a:r>
            <a:r>
              <a:rPr sz="1600" b="1" u="heavy" spc="-19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Arial"/>
                <a:cs typeface="Arial"/>
                <a:hlinkClick r:id="rId6"/>
              </a:rPr>
              <a:t>E</a:t>
            </a:r>
            <a:r>
              <a:rPr sz="1600" b="1" u="heavy" spc="-18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Arial"/>
                <a:cs typeface="Arial"/>
                <a:hlinkClick r:id="rId6"/>
              </a:rPr>
              <a:t>S</a:t>
            </a:r>
            <a:r>
              <a:rPr sz="1600" b="1" spc="-85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600" b="1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1" spc="-190" dirty="0">
                <a:solidFill>
                  <a:srgbClr val="00AF50"/>
                </a:solidFill>
                <a:latin typeface="Arial"/>
                <a:cs typeface="Arial"/>
              </a:rPr>
              <a:t>(CONS</a:t>
            </a:r>
            <a:r>
              <a:rPr sz="1600" b="1" spc="-21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sz="1600" b="1" spc="-270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sz="1600" b="1" spc="-275" dirty="0">
                <a:solidFill>
                  <a:srgbClr val="00AF50"/>
                </a:solidFill>
                <a:latin typeface="Arial"/>
                <a:cs typeface="Arial"/>
              </a:rPr>
              <a:t>T</a:t>
            </a:r>
            <a:r>
              <a:rPr sz="1600" b="1" spc="-215" dirty="0">
                <a:solidFill>
                  <a:srgbClr val="00AF50"/>
                </a:solidFill>
                <a:latin typeface="Arial"/>
                <a:cs typeface="Arial"/>
              </a:rPr>
              <a:t>A</a:t>
            </a:r>
            <a:r>
              <a:rPr sz="1600" b="1" spc="-210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sz="1600" b="1" spc="-100" dirty="0">
                <a:solidFill>
                  <a:srgbClr val="00AF50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994"/>
              </a:spcBef>
              <a:tabLst>
                <a:tab pos="434340" algn="l"/>
              </a:tabLst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600" spc="-100" dirty="0">
                <a:solidFill>
                  <a:srgbClr val="404040"/>
                </a:solidFill>
                <a:latin typeface="Arial MT"/>
                <a:cs typeface="Arial MT"/>
              </a:rPr>
              <a:t>- 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Teléfono</a:t>
            </a:r>
            <a:r>
              <a:rPr sz="16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600" spc="-9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5" dirty="0">
                <a:solidFill>
                  <a:srgbClr val="404040"/>
                </a:solidFill>
                <a:latin typeface="Arial MT"/>
                <a:cs typeface="Arial MT"/>
              </a:rPr>
              <a:t>atención</a:t>
            </a:r>
            <a:r>
              <a:rPr sz="16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14" dirty="0">
                <a:solidFill>
                  <a:srgbClr val="404040"/>
                </a:solidFill>
                <a:latin typeface="Arial MT"/>
                <a:cs typeface="Arial MT"/>
              </a:rPr>
              <a:t>al</a:t>
            </a:r>
            <a:r>
              <a:rPr sz="16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5" dirty="0">
                <a:solidFill>
                  <a:srgbClr val="404040"/>
                </a:solidFill>
                <a:latin typeface="Arial MT"/>
                <a:cs typeface="Arial MT"/>
              </a:rPr>
              <a:t>ciudadano:</a:t>
            </a:r>
            <a:r>
              <a:rPr sz="1600" spc="-10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b="1" spc="-145" dirty="0">
                <a:solidFill>
                  <a:srgbClr val="404040"/>
                </a:solidFill>
                <a:latin typeface="Arial"/>
                <a:cs typeface="Arial"/>
              </a:rPr>
              <a:t>012</a:t>
            </a:r>
            <a:r>
              <a:rPr sz="1600" spc="-145" dirty="0">
                <a:solidFill>
                  <a:srgbClr val="404040"/>
                </a:solidFill>
                <a:latin typeface="Arial MT"/>
                <a:cs typeface="Arial MT"/>
              </a:rPr>
              <a:t>.</a:t>
            </a:r>
            <a:r>
              <a:rPr sz="1600" spc="-3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30" dirty="0">
                <a:solidFill>
                  <a:srgbClr val="404040"/>
                </a:solidFill>
                <a:latin typeface="Arial MT"/>
                <a:cs typeface="Arial MT"/>
              </a:rPr>
              <a:t>Cita</a:t>
            </a:r>
            <a:r>
              <a:rPr sz="1600" spc="-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30" dirty="0">
                <a:solidFill>
                  <a:srgbClr val="404040"/>
                </a:solidFill>
                <a:latin typeface="Arial MT"/>
                <a:cs typeface="Arial MT"/>
              </a:rPr>
              <a:t>previa,</a:t>
            </a:r>
            <a:r>
              <a:rPr sz="1600" spc="-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5" dirty="0">
                <a:solidFill>
                  <a:srgbClr val="404040"/>
                </a:solidFill>
                <a:latin typeface="Arial MT"/>
                <a:cs typeface="Arial MT"/>
              </a:rPr>
              <a:t>atención</a:t>
            </a:r>
            <a:r>
              <a:rPr sz="1600" spc="-1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30" dirty="0">
                <a:solidFill>
                  <a:srgbClr val="404040"/>
                </a:solidFill>
                <a:latin typeface="Arial MT"/>
                <a:cs typeface="Arial MT"/>
              </a:rPr>
              <a:t>telemática.</a:t>
            </a:r>
            <a:endParaRPr sz="16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  <a:spcBef>
                <a:spcPts val="994"/>
              </a:spcBef>
            </a:pPr>
            <a:r>
              <a:rPr sz="1600" b="1" spc="-150" dirty="0">
                <a:solidFill>
                  <a:srgbClr val="744309"/>
                </a:solidFill>
                <a:latin typeface="Arial"/>
                <a:cs typeface="Arial"/>
              </a:rPr>
              <a:t>Dirección</a:t>
            </a:r>
            <a:r>
              <a:rPr sz="1600" b="1" spc="-85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744309"/>
                </a:solidFill>
                <a:latin typeface="Arial"/>
                <a:cs typeface="Arial"/>
              </a:rPr>
              <a:t>General</a:t>
            </a:r>
            <a:r>
              <a:rPr sz="1600" b="1" spc="-85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744309"/>
                </a:solidFill>
                <a:latin typeface="Arial"/>
                <a:cs typeface="Arial"/>
              </a:rPr>
              <a:t>de</a:t>
            </a:r>
            <a:r>
              <a:rPr sz="1600" b="1" spc="-85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744309"/>
                </a:solidFill>
                <a:latin typeface="Arial"/>
                <a:cs typeface="Arial"/>
              </a:rPr>
              <a:t>la</a:t>
            </a:r>
            <a:r>
              <a:rPr sz="1600" b="1" spc="-80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744309"/>
                </a:solidFill>
                <a:latin typeface="Arial"/>
                <a:cs typeface="Arial"/>
              </a:rPr>
              <a:t>Familia</a:t>
            </a:r>
            <a:r>
              <a:rPr sz="1600" b="1" spc="-85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744309"/>
                </a:solidFill>
                <a:latin typeface="Arial"/>
                <a:cs typeface="Arial"/>
              </a:rPr>
              <a:t>y</a:t>
            </a:r>
            <a:r>
              <a:rPr sz="1600" b="1" spc="-80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744309"/>
                </a:solidFill>
                <a:latin typeface="Arial"/>
                <a:cs typeface="Arial"/>
              </a:rPr>
              <a:t>el</a:t>
            </a:r>
            <a:r>
              <a:rPr sz="1600" b="1" spc="-100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744309"/>
                </a:solidFill>
                <a:latin typeface="Arial"/>
                <a:cs typeface="Arial"/>
              </a:rPr>
              <a:t>Menor</a:t>
            </a:r>
            <a:r>
              <a:rPr sz="1600" b="1" spc="30" dirty="0">
                <a:solidFill>
                  <a:srgbClr val="744309"/>
                </a:solidFill>
                <a:latin typeface="Arial"/>
                <a:cs typeface="Arial"/>
              </a:rPr>
              <a:t> </a:t>
            </a:r>
            <a:r>
              <a:rPr sz="1600" spc="-145" dirty="0">
                <a:solidFill>
                  <a:srgbClr val="744309"/>
                </a:solidFill>
                <a:latin typeface="Arial MT"/>
                <a:cs typeface="Arial MT"/>
              </a:rPr>
              <a:t>C/</a:t>
            </a:r>
            <a:r>
              <a:rPr sz="1600" spc="-80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Manuel</a:t>
            </a:r>
            <a:r>
              <a:rPr sz="1600" spc="-105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de</a:t>
            </a:r>
            <a:r>
              <a:rPr sz="1600" spc="-85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25" dirty="0">
                <a:solidFill>
                  <a:srgbClr val="744309"/>
                </a:solidFill>
                <a:latin typeface="Arial MT"/>
                <a:cs typeface="Arial MT"/>
              </a:rPr>
              <a:t>Falla,</a:t>
            </a:r>
            <a:r>
              <a:rPr sz="1600" spc="-95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7</a:t>
            </a:r>
            <a:r>
              <a:rPr sz="1600" spc="-90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28036</a:t>
            </a:r>
            <a:r>
              <a:rPr sz="1600" spc="-95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55" dirty="0">
                <a:solidFill>
                  <a:srgbClr val="744309"/>
                </a:solidFill>
                <a:latin typeface="Arial MT"/>
                <a:cs typeface="Arial MT"/>
              </a:rPr>
              <a:t>Madrid</a:t>
            </a:r>
            <a:r>
              <a:rPr sz="1600" spc="-125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0" dirty="0">
                <a:solidFill>
                  <a:srgbClr val="744309"/>
                </a:solidFill>
                <a:latin typeface="Arial MT"/>
                <a:cs typeface="Arial MT"/>
              </a:rPr>
              <a:t>Tel.</a:t>
            </a:r>
            <a:r>
              <a:rPr sz="1600" spc="-85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914</a:t>
            </a:r>
            <a:r>
              <a:rPr sz="1600" spc="-100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208</a:t>
            </a:r>
            <a:r>
              <a:rPr sz="1600" spc="-90" dirty="0">
                <a:solidFill>
                  <a:srgbClr val="744309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744309"/>
                </a:solidFill>
                <a:latin typeface="Arial MT"/>
                <a:cs typeface="Arial MT"/>
              </a:rPr>
              <a:t>280</a:t>
            </a:r>
            <a:endParaRPr sz="16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  <a:spcBef>
                <a:spcPts val="1010"/>
              </a:spcBef>
            </a:pPr>
            <a:r>
              <a:rPr sz="1600" b="1" spc="-175" dirty="0">
                <a:solidFill>
                  <a:srgbClr val="856336"/>
                </a:solidFill>
                <a:latin typeface="Arial"/>
                <a:cs typeface="Arial"/>
              </a:rPr>
              <a:t>SOLICITUD</a:t>
            </a:r>
            <a:endParaRPr sz="1600">
              <a:latin typeface="Arial"/>
              <a:cs typeface="Arial"/>
            </a:endParaRPr>
          </a:p>
          <a:p>
            <a:pPr marL="434340" indent="-343535">
              <a:lnSpc>
                <a:spcPct val="100000"/>
              </a:lnSpc>
              <a:spcBef>
                <a:spcPts val="1000"/>
              </a:spcBef>
              <a:buClr>
                <a:srgbClr val="E78612"/>
              </a:buClr>
              <a:buFont typeface="Symbol"/>
              <a:buChar char=""/>
              <a:tabLst>
                <a:tab pos="434340" algn="l"/>
                <a:tab pos="434975" algn="l"/>
              </a:tabLst>
            </a:pPr>
            <a:r>
              <a:rPr sz="1600" b="1" spc="-165" dirty="0">
                <a:solidFill>
                  <a:srgbClr val="404040"/>
                </a:solidFill>
                <a:latin typeface="Arial"/>
                <a:cs typeface="Arial"/>
              </a:rPr>
              <a:t>Telemáticamente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:</a:t>
            </a:r>
            <a:r>
              <a:rPr sz="1600" spc="-114" dirty="0">
                <a:solidFill>
                  <a:srgbClr val="FCAB2A"/>
                </a:solidFill>
                <a:latin typeface="Arial MT"/>
                <a:cs typeface="Arial MT"/>
              </a:rPr>
              <a:t> </a:t>
            </a:r>
            <a:r>
              <a:rPr sz="16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Título</a:t>
            </a:r>
            <a:r>
              <a:rPr sz="1600" b="1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600" b="1" u="heavy" spc="-1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de</a:t>
            </a:r>
            <a:r>
              <a:rPr sz="16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600" b="1" u="heavy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Familia</a:t>
            </a:r>
            <a:r>
              <a:rPr sz="16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600" b="1" u="heavy" spc="-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Numerosa</a:t>
            </a:r>
            <a:r>
              <a:rPr sz="16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|</a:t>
            </a:r>
            <a:r>
              <a:rPr sz="16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600" b="1" u="heavy" spc="-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Comunidad</a:t>
            </a:r>
            <a:r>
              <a:rPr sz="16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600" b="1" u="heavy" spc="-1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de</a:t>
            </a:r>
            <a:r>
              <a:rPr sz="16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600" b="1" u="heavy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7"/>
              </a:rPr>
              <a:t>Madrid</a:t>
            </a:r>
            <a:endParaRPr sz="1600">
              <a:latin typeface="Arial"/>
              <a:cs typeface="Arial"/>
            </a:endParaRPr>
          </a:p>
          <a:p>
            <a:pPr marL="434340" indent="-343535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Symbol"/>
              <a:buChar char=""/>
              <a:tabLst>
                <a:tab pos="434340" algn="l"/>
                <a:tab pos="434975" algn="l"/>
              </a:tabLst>
            </a:pPr>
            <a:r>
              <a:rPr sz="1600" b="1" spc="-160" dirty="0">
                <a:solidFill>
                  <a:srgbClr val="404040"/>
                </a:solidFill>
                <a:latin typeface="Arial"/>
                <a:cs typeface="Arial"/>
              </a:rPr>
              <a:t>Atención</a:t>
            </a:r>
            <a:r>
              <a:rPr sz="1600" b="1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404040"/>
                </a:solidFill>
                <a:latin typeface="Arial"/>
                <a:cs typeface="Arial"/>
              </a:rPr>
              <a:t>presencial:</a:t>
            </a:r>
            <a:r>
              <a:rPr sz="1600" b="1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60" dirty="0">
                <a:solidFill>
                  <a:srgbClr val="404040"/>
                </a:solidFill>
                <a:latin typeface="Arial MT"/>
                <a:cs typeface="Arial MT"/>
              </a:rPr>
              <a:t>con</a:t>
            </a:r>
            <a:r>
              <a:rPr sz="1600" spc="-9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20" dirty="0">
                <a:solidFill>
                  <a:srgbClr val="404040"/>
                </a:solidFill>
                <a:latin typeface="Arial MT"/>
                <a:cs typeface="Arial MT"/>
              </a:rPr>
              <a:t>cita</a:t>
            </a:r>
            <a:r>
              <a:rPr sz="1600" spc="-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35" dirty="0">
                <a:solidFill>
                  <a:srgbClr val="404040"/>
                </a:solidFill>
                <a:latin typeface="Arial MT"/>
                <a:cs typeface="Arial MT"/>
              </a:rPr>
              <a:t>previa</a:t>
            </a:r>
            <a:r>
              <a:rPr sz="16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0" dirty="0">
                <a:solidFill>
                  <a:srgbClr val="404040"/>
                </a:solidFill>
                <a:latin typeface="Arial MT"/>
                <a:cs typeface="Arial MT"/>
              </a:rPr>
              <a:t>(012)</a:t>
            </a:r>
            <a:endParaRPr sz="1600">
              <a:latin typeface="Arial MT"/>
              <a:cs typeface="Arial MT"/>
            </a:endParaRPr>
          </a:p>
          <a:p>
            <a:pPr marL="434340" marR="80010" indent="-342900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Symbol"/>
              <a:buChar char=""/>
              <a:tabLst>
                <a:tab pos="434340" algn="l"/>
                <a:tab pos="434975" algn="l"/>
              </a:tabLst>
            </a:pPr>
            <a:r>
              <a:rPr sz="1600" b="1" spc="-190" dirty="0">
                <a:solidFill>
                  <a:srgbClr val="404040"/>
                </a:solidFill>
                <a:latin typeface="Arial"/>
                <a:cs typeface="Arial"/>
              </a:rPr>
              <a:t>En</a:t>
            </a:r>
            <a:r>
              <a:rPr sz="1600" b="1" spc="-1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404040"/>
                </a:solidFill>
                <a:latin typeface="Arial"/>
                <a:cs typeface="Arial"/>
              </a:rPr>
              <a:t>registro</a:t>
            </a:r>
            <a:r>
              <a:rPr sz="1600" spc="-135" dirty="0">
                <a:solidFill>
                  <a:srgbClr val="404040"/>
                </a:solidFill>
                <a:latin typeface="Arial MT"/>
                <a:cs typeface="Arial MT"/>
              </a:rPr>
              <a:t>.</a:t>
            </a:r>
            <a:r>
              <a:rPr sz="1600" spc="7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50" dirty="0">
                <a:solidFill>
                  <a:srgbClr val="404040"/>
                </a:solidFill>
                <a:latin typeface="Arial MT"/>
                <a:cs typeface="Arial MT"/>
              </a:rPr>
              <a:t>Descargar</a:t>
            </a:r>
            <a:r>
              <a:rPr sz="1600" spc="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20" dirty="0">
                <a:solidFill>
                  <a:srgbClr val="404040"/>
                </a:solidFill>
                <a:latin typeface="Arial MT"/>
                <a:cs typeface="Arial MT"/>
              </a:rPr>
              <a:t>la</a:t>
            </a:r>
            <a:r>
              <a:rPr sz="1600" spc="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25" dirty="0">
                <a:solidFill>
                  <a:srgbClr val="404040"/>
                </a:solidFill>
                <a:latin typeface="Arial MT"/>
                <a:cs typeface="Arial MT"/>
              </a:rPr>
              <a:t>solicitud</a:t>
            </a:r>
            <a:r>
              <a:rPr sz="1600" spc="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50" dirty="0">
                <a:solidFill>
                  <a:srgbClr val="404040"/>
                </a:solidFill>
                <a:latin typeface="Arial MT"/>
                <a:cs typeface="Arial MT"/>
              </a:rPr>
              <a:t>y</a:t>
            </a:r>
            <a:r>
              <a:rPr sz="1600" spc="7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0" dirty="0">
                <a:solidFill>
                  <a:srgbClr val="404040"/>
                </a:solidFill>
                <a:latin typeface="Arial MT"/>
                <a:cs typeface="Arial MT"/>
              </a:rPr>
              <a:t>entregar</a:t>
            </a:r>
            <a:r>
              <a:rPr sz="1600" spc="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70" dirty="0">
                <a:solidFill>
                  <a:srgbClr val="404040"/>
                </a:solidFill>
                <a:latin typeface="Arial MT"/>
                <a:cs typeface="Arial MT"/>
              </a:rPr>
              <a:t>en</a:t>
            </a:r>
            <a:r>
              <a:rPr sz="1600" spc="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70" dirty="0">
                <a:solidFill>
                  <a:srgbClr val="404040"/>
                </a:solidFill>
                <a:latin typeface="Arial MT"/>
                <a:cs typeface="Arial MT"/>
              </a:rPr>
              <a:t>un</a:t>
            </a:r>
            <a:r>
              <a:rPr sz="1600" spc="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0" dirty="0">
                <a:solidFill>
                  <a:srgbClr val="404040"/>
                </a:solidFill>
                <a:latin typeface="Arial MT"/>
                <a:cs typeface="Arial MT"/>
              </a:rPr>
              <a:t>Registro</a:t>
            </a:r>
            <a:r>
              <a:rPr sz="1600" spc="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70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600" spc="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70" dirty="0">
                <a:solidFill>
                  <a:srgbClr val="404040"/>
                </a:solidFill>
                <a:latin typeface="Arial MT"/>
                <a:cs typeface="Arial MT"/>
              </a:rPr>
              <a:t>una</a:t>
            </a:r>
            <a:r>
              <a:rPr sz="1600" spc="7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0" dirty="0">
                <a:solidFill>
                  <a:srgbClr val="404040"/>
                </a:solidFill>
                <a:latin typeface="Arial MT"/>
                <a:cs typeface="Arial MT"/>
              </a:rPr>
              <a:t>administración</a:t>
            </a:r>
            <a:r>
              <a:rPr sz="1600" spc="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0" dirty="0">
                <a:solidFill>
                  <a:srgbClr val="404040"/>
                </a:solidFill>
                <a:latin typeface="Arial MT"/>
                <a:cs typeface="Arial MT"/>
              </a:rPr>
              <a:t>pública</a:t>
            </a:r>
            <a:r>
              <a:rPr sz="1600" spc="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(Comunidad</a:t>
            </a:r>
            <a:r>
              <a:rPr sz="1600" spc="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70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600" spc="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45" dirty="0">
                <a:solidFill>
                  <a:srgbClr val="404040"/>
                </a:solidFill>
                <a:latin typeface="Arial MT"/>
                <a:cs typeface="Arial MT"/>
              </a:rPr>
              <a:t>Madrid, </a:t>
            </a:r>
            <a:r>
              <a:rPr sz="1600" spc="-43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70" dirty="0">
                <a:solidFill>
                  <a:srgbClr val="404040"/>
                </a:solidFill>
                <a:latin typeface="Arial MT"/>
                <a:cs typeface="Arial MT"/>
              </a:rPr>
              <a:t>Admón.</a:t>
            </a:r>
            <a:r>
              <a:rPr sz="1600" spc="-114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30" dirty="0">
                <a:solidFill>
                  <a:srgbClr val="404040"/>
                </a:solidFill>
                <a:latin typeface="Arial MT"/>
                <a:cs typeface="Arial MT"/>
              </a:rPr>
              <a:t>del</a:t>
            </a:r>
            <a:r>
              <a:rPr sz="16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55" dirty="0">
                <a:solidFill>
                  <a:srgbClr val="404040"/>
                </a:solidFill>
                <a:latin typeface="Arial MT"/>
                <a:cs typeface="Arial MT"/>
              </a:rPr>
              <a:t>Estado</a:t>
            </a:r>
            <a:r>
              <a:rPr sz="1600" spc="-9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1600" spc="-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6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600" spc="-165" dirty="0">
                <a:solidFill>
                  <a:srgbClr val="404040"/>
                </a:solidFill>
                <a:latin typeface="Arial MT"/>
                <a:cs typeface="Arial MT"/>
              </a:rPr>
              <a:t>un </a:t>
            </a:r>
            <a:r>
              <a:rPr sz="1600" spc="-145" dirty="0">
                <a:solidFill>
                  <a:srgbClr val="404040"/>
                </a:solidFill>
                <a:latin typeface="Arial MT"/>
                <a:cs typeface="Arial MT"/>
              </a:rPr>
              <a:t>Ayuntamiento).</a:t>
            </a:r>
            <a:endParaRPr sz="16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  <a:spcBef>
                <a:spcPts val="1595"/>
              </a:spcBef>
            </a:pPr>
            <a:r>
              <a:rPr sz="1600" b="1" spc="-180" dirty="0">
                <a:solidFill>
                  <a:srgbClr val="856336"/>
                </a:solidFill>
                <a:latin typeface="Arial"/>
                <a:cs typeface="Arial"/>
              </a:rPr>
              <a:t>BENEFICIOS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1005"/>
              </a:spcBef>
            </a:pPr>
            <a:r>
              <a:rPr sz="1400" u="sng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Ley</a:t>
            </a:r>
            <a:r>
              <a:rPr sz="1400" u="sng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00" u="sng" spc="1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de</a:t>
            </a:r>
            <a:r>
              <a:rPr sz="1400" u="sng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00" u="sng" spc="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protección</a:t>
            </a:r>
            <a:r>
              <a:rPr sz="1400" u="sng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00" u="sng" spc="2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a</a:t>
            </a:r>
            <a:r>
              <a:rPr sz="1400" u="sng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00" u="sng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las</a:t>
            </a:r>
            <a:r>
              <a:rPr sz="1400" u="sng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00" u="sng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familias</a:t>
            </a:r>
            <a:r>
              <a:rPr sz="1400" u="sng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00" u="sng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numerosas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21308" y="6135623"/>
            <a:ext cx="841247" cy="37185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640006" y="1071054"/>
            <a:ext cx="4027170" cy="1275080"/>
            <a:chOff x="5640006" y="1071054"/>
            <a:chExt cx="4027170" cy="1275080"/>
          </a:xfrm>
        </p:grpSpPr>
        <p:sp>
          <p:nvSpPr>
            <p:cNvPr id="8" name="object 8"/>
            <p:cNvSpPr/>
            <p:nvPr/>
          </p:nvSpPr>
          <p:spPr>
            <a:xfrm>
              <a:off x="5647944" y="1078991"/>
              <a:ext cx="4011295" cy="1259205"/>
            </a:xfrm>
            <a:custGeom>
              <a:avLst/>
              <a:gdLst/>
              <a:ahLst/>
              <a:cxnLst/>
              <a:rect l="l" t="t" r="r" b="b"/>
              <a:pathLst>
                <a:path w="4011295" h="1259205">
                  <a:moveTo>
                    <a:pt x="3381755" y="0"/>
                  </a:moveTo>
                  <a:lnTo>
                    <a:pt x="3381755" y="157353"/>
                  </a:lnTo>
                  <a:lnTo>
                    <a:pt x="0" y="157353"/>
                  </a:lnTo>
                  <a:lnTo>
                    <a:pt x="0" y="1101471"/>
                  </a:lnTo>
                  <a:lnTo>
                    <a:pt x="3381755" y="1101471"/>
                  </a:lnTo>
                  <a:lnTo>
                    <a:pt x="3381755" y="1258824"/>
                  </a:lnTo>
                  <a:lnTo>
                    <a:pt x="4011167" y="629412"/>
                  </a:lnTo>
                  <a:lnTo>
                    <a:pt x="3381755" y="0"/>
                  </a:lnTo>
                  <a:close/>
                </a:path>
              </a:pathLst>
            </a:custGeom>
            <a:solidFill>
              <a:srgbClr val="F0EF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47944" y="1078991"/>
              <a:ext cx="4011295" cy="1259205"/>
            </a:xfrm>
            <a:custGeom>
              <a:avLst/>
              <a:gdLst/>
              <a:ahLst/>
              <a:cxnLst/>
              <a:rect l="l" t="t" r="r" b="b"/>
              <a:pathLst>
                <a:path w="4011295" h="1259205">
                  <a:moveTo>
                    <a:pt x="0" y="157353"/>
                  </a:moveTo>
                  <a:lnTo>
                    <a:pt x="3381755" y="157353"/>
                  </a:lnTo>
                  <a:lnTo>
                    <a:pt x="3381755" y="0"/>
                  </a:lnTo>
                  <a:lnTo>
                    <a:pt x="4011167" y="629412"/>
                  </a:lnTo>
                  <a:lnTo>
                    <a:pt x="3381755" y="1258824"/>
                  </a:lnTo>
                  <a:lnTo>
                    <a:pt x="3381755" y="1101471"/>
                  </a:lnTo>
                  <a:lnTo>
                    <a:pt x="0" y="1101471"/>
                  </a:lnTo>
                  <a:lnTo>
                    <a:pt x="0" y="157353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645022" y="1429893"/>
            <a:ext cx="20548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Deducciones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IRPF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(1200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€)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62338" y="1211262"/>
            <a:ext cx="2690495" cy="947419"/>
            <a:chOff x="2962338" y="1211262"/>
            <a:chExt cx="2690495" cy="947419"/>
          </a:xfrm>
        </p:grpSpPr>
        <p:sp>
          <p:nvSpPr>
            <p:cNvPr id="12" name="object 12"/>
            <p:cNvSpPr/>
            <p:nvPr/>
          </p:nvSpPr>
          <p:spPr>
            <a:xfrm>
              <a:off x="2970276" y="1219200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4">
                  <a:moveTo>
                    <a:pt x="2519426" y="0"/>
                  </a:moveTo>
                  <a:lnTo>
                    <a:pt x="155194" y="0"/>
                  </a:lnTo>
                  <a:lnTo>
                    <a:pt x="106135" y="7910"/>
                  </a:lnTo>
                  <a:lnTo>
                    <a:pt x="63532" y="29939"/>
                  </a:lnTo>
                  <a:lnTo>
                    <a:pt x="29939" y="63532"/>
                  </a:lnTo>
                  <a:lnTo>
                    <a:pt x="7910" y="106135"/>
                  </a:lnTo>
                  <a:lnTo>
                    <a:pt x="0" y="155194"/>
                  </a:lnTo>
                  <a:lnTo>
                    <a:pt x="0" y="775970"/>
                  </a:lnTo>
                  <a:lnTo>
                    <a:pt x="7910" y="825028"/>
                  </a:lnTo>
                  <a:lnTo>
                    <a:pt x="29939" y="867631"/>
                  </a:lnTo>
                  <a:lnTo>
                    <a:pt x="63532" y="901224"/>
                  </a:lnTo>
                  <a:lnTo>
                    <a:pt x="106135" y="923253"/>
                  </a:lnTo>
                  <a:lnTo>
                    <a:pt x="155194" y="931163"/>
                  </a:lnTo>
                  <a:lnTo>
                    <a:pt x="2519426" y="931163"/>
                  </a:lnTo>
                  <a:lnTo>
                    <a:pt x="2568484" y="923253"/>
                  </a:lnTo>
                  <a:lnTo>
                    <a:pt x="2611087" y="901224"/>
                  </a:lnTo>
                  <a:lnTo>
                    <a:pt x="2644680" y="867631"/>
                  </a:lnTo>
                  <a:lnTo>
                    <a:pt x="2666709" y="825028"/>
                  </a:lnTo>
                  <a:lnTo>
                    <a:pt x="2674620" y="775970"/>
                  </a:lnTo>
                  <a:lnTo>
                    <a:pt x="2674620" y="155194"/>
                  </a:lnTo>
                  <a:lnTo>
                    <a:pt x="2666709" y="106135"/>
                  </a:lnTo>
                  <a:lnTo>
                    <a:pt x="2644680" y="63532"/>
                  </a:lnTo>
                  <a:lnTo>
                    <a:pt x="2611087" y="29939"/>
                  </a:lnTo>
                  <a:lnTo>
                    <a:pt x="2568484" y="7910"/>
                  </a:lnTo>
                  <a:lnTo>
                    <a:pt x="2519426" y="0"/>
                  </a:lnTo>
                  <a:close/>
                </a:path>
              </a:pathLst>
            </a:custGeom>
            <a:solidFill>
              <a:srgbClr val="979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70276" y="1219200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4">
                  <a:moveTo>
                    <a:pt x="0" y="155194"/>
                  </a:moveTo>
                  <a:lnTo>
                    <a:pt x="7910" y="106135"/>
                  </a:lnTo>
                  <a:lnTo>
                    <a:pt x="29939" y="63532"/>
                  </a:lnTo>
                  <a:lnTo>
                    <a:pt x="63532" y="29939"/>
                  </a:lnTo>
                  <a:lnTo>
                    <a:pt x="106135" y="7910"/>
                  </a:lnTo>
                  <a:lnTo>
                    <a:pt x="155194" y="0"/>
                  </a:lnTo>
                  <a:lnTo>
                    <a:pt x="2519426" y="0"/>
                  </a:lnTo>
                  <a:lnTo>
                    <a:pt x="2568484" y="7910"/>
                  </a:lnTo>
                  <a:lnTo>
                    <a:pt x="2611087" y="29939"/>
                  </a:lnTo>
                  <a:lnTo>
                    <a:pt x="2644680" y="63532"/>
                  </a:lnTo>
                  <a:lnTo>
                    <a:pt x="2666709" y="106135"/>
                  </a:lnTo>
                  <a:lnTo>
                    <a:pt x="2674620" y="155194"/>
                  </a:lnTo>
                  <a:lnTo>
                    <a:pt x="2674620" y="775970"/>
                  </a:lnTo>
                  <a:lnTo>
                    <a:pt x="2666709" y="825028"/>
                  </a:lnTo>
                  <a:lnTo>
                    <a:pt x="2644680" y="867631"/>
                  </a:lnTo>
                  <a:lnTo>
                    <a:pt x="2611087" y="901224"/>
                  </a:lnTo>
                  <a:lnTo>
                    <a:pt x="2568484" y="923253"/>
                  </a:lnTo>
                  <a:lnTo>
                    <a:pt x="2519426" y="931163"/>
                  </a:lnTo>
                  <a:lnTo>
                    <a:pt x="155194" y="931163"/>
                  </a:lnTo>
                  <a:lnTo>
                    <a:pt x="106135" y="923253"/>
                  </a:lnTo>
                  <a:lnTo>
                    <a:pt x="63532" y="901224"/>
                  </a:lnTo>
                  <a:lnTo>
                    <a:pt x="29939" y="867631"/>
                  </a:lnTo>
                  <a:lnTo>
                    <a:pt x="7910" y="825028"/>
                  </a:lnTo>
                  <a:lnTo>
                    <a:pt x="0" y="775970"/>
                  </a:lnTo>
                  <a:lnTo>
                    <a:pt x="0" y="155194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07434" y="1252804"/>
            <a:ext cx="1401445" cy="78613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87960" marR="5080" indent="-175260">
              <a:lnSpc>
                <a:spcPts val="2860"/>
              </a:lnSpc>
              <a:spcBef>
                <a:spcPts val="41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Ben</a:t>
            </a:r>
            <a:r>
              <a:rPr sz="2600" spc="-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ficios  Fiscales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636958" y="2398458"/>
            <a:ext cx="4027170" cy="1115060"/>
            <a:chOff x="5636958" y="2398458"/>
            <a:chExt cx="4027170" cy="1115060"/>
          </a:xfrm>
        </p:grpSpPr>
        <p:sp>
          <p:nvSpPr>
            <p:cNvPr id="16" name="object 16"/>
            <p:cNvSpPr/>
            <p:nvPr/>
          </p:nvSpPr>
          <p:spPr>
            <a:xfrm>
              <a:off x="5644896" y="2406395"/>
              <a:ext cx="4011295" cy="1099185"/>
            </a:xfrm>
            <a:custGeom>
              <a:avLst/>
              <a:gdLst/>
              <a:ahLst/>
              <a:cxnLst/>
              <a:rect l="l" t="t" r="r" b="b"/>
              <a:pathLst>
                <a:path w="4011295" h="1099185">
                  <a:moveTo>
                    <a:pt x="3461765" y="0"/>
                  </a:moveTo>
                  <a:lnTo>
                    <a:pt x="3461765" y="137413"/>
                  </a:lnTo>
                  <a:lnTo>
                    <a:pt x="0" y="137413"/>
                  </a:lnTo>
                  <a:lnTo>
                    <a:pt x="0" y="961389"/>
                  </a:lnTo>
                  <a:lnTo>
                    <a:pt x="3461765" y="961389"/>
                  </a:lnTo>
                  <a:lnTo>
                    <a:pt x="3461765" y="1098803"/>
                  </a:lnTo>
                  <a:lnTo>
                    <a:pt x="4011168" y="549401"/>
                  </a:lnTo>
                  <a:lnTo>
                    <a:pt x="3461765" y="0"/>
                  </a:lnTo>
                  <a:close/>
                </a:path>
              </a:pathLst>
            </a:custGeom>
            <a:solidFill>
              <a:srgbClr val="E6E9E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44896" y="2406395"/>
              <a:ext cx="4011295" cy="1099185"/>
            </a:xfrm>
            <a:custGeom>
              <a:avLst/>
              <a:gdLst/>
              <a:ahLst/>
              <a:cxnLst/>
              <a:rect l="l" t="t" r="r" b="b"/>
              <a:pathLst>
                <a:path w="4011295" h="1099185">
                  <a:moveTo>
                    <a:pt x="0" y="137413"/>
                  </a:moveTo>
                  <a:lnTo>
                    <a:pt x="3461765" y="137413"/>
                  </a:lnTo>
                  <a:lnTo>
                    <a:pt x="3461765" y="0"/>
                  </a:lnTo>
                  <a:lnTo>
                    <a:pt x="4011168" y="549401"/>
                  </a:lnTo>
                  <a:lnTo>
                    <a:pt x="3461765" y="1098803"/>
                  </a:lnTo>
                  <a:lnTo>
                    <a:pt x="3461765" y="961389"/>
                  </a:lnTo>
                  <a:lnTo>
                    <a:pt x="0" y="961389"/>
                  </a:lnTo>
                  <a:lnTo>
                    <a:pt x="0" y="137413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641594" y="2737485"/>
            <a:ext cx="3313429" cy="436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0" indent="-114300">
              <a:lnSpc>
                <a:spcPts val="1614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Bonificación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cuotas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5" dirty="0">
                <a:latin typeface="Calibri"/>
                <a:cs typeface="Calibri"/>
              </a:rPr>
              <a:t> seguridad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social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</a:t>
            </a:r>
            <a:endParaRPr sz="1400">
              <a:latin typeface="Calibri"/>
              <a:cs typeface="Calibri"/>
            </a:endParaRPr>
          </a:p>
          <a:p>
            <a:pPr marL="127000">
              <a:lnSpc>
                <a:spcPts val="1614"/>
              </a:lnSpc>
            </a:pPr>
            <a:r>
              <a:rPr sz="1400" spc="-10" dirty="0">
                <a:latin typeface="Calibri"/>
                <a:cs typeface="Calibri"/>
              </a:rPr>
              <a:t>contratación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cuidadores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962338" y="2482278"/>
            <a:ext cx="2690495" cy="947419"/>
            <a:chOff x="2962338" y="2482278"/>
            <a:chExt cx="2690495" cy="947419"/>
          </a:xfrm>
        </p:grpSpPr>
        <p:sp>
          <p:nvSpPr>
            <p:cNvPr id="20" name="object 20"/>
            <p:cNvSpPr/>
            <p:nvPr/>
          </p:nvSpPr>
          <p:spPr>
            <a:xfrm>
              <a:off x="2970276" y="2490216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5">
                  <a:moveTo>
                    <a:pt x="2519426" y="0"/>
                  </a:moveTo>
                  <a:lnTo>
                    <a:pt x="155194" y="0"/>
                  </a:lnTo>
                  <a:lnTo>
                    <a:pt x="106135" y="7910"/>
                  </a:lnTo>
                  <a:lnTo>
                    <a:pt x="63532" y="29939"/>
                  </a:lnTo>
                  <a:lnTo>
                    <a:pt x="29939" y="63532"/>
                  </a:lnTo>
                  <a:lnTo>
                    <a:pt x="7910" y="106135"/>
                  </a:lnTo>
                  <a:lnTo>
                    <a:pt x="0" y="155194"/>
                  </a:lnTo>
                  <a:lnTo>
                    <a:pt x="0" y="775970"/>
                  </a:lnTo>
                  <a:lnTo>
                    <a:pt x="7910" y="825028"/>
                  </a:lnTo>
                  <a:lnTo>
                    <a:pt x="29939" y="867631"/>
                  </a:lnTo>
                  <a:lnTo>
                    <a:pt x="63532" y="901224"/>
                  </a:lnTo>
                  <a:lnTo>
                    <a:pt x="106135" y="923253"/>
                  </a:lnTo>
                  <a:lnTo>
                    <a:pt x="155194" y="931163"/>
                  </a:lnTo>
                  <a:lnTo>
                    <a:pt x="2519426" y="931163"/>
                  </a:lnTo>
                  <a:lnTo>
                    <a:pt x="2568484" y="923253"/>
                  </a:lnTo>
                  <a:lnTo>
                    <a:pt x="2611087" y="901224"/>
                  </a:lnTo>
                  <a:lnTo>
                    <a:pt x="2644680" y="867631"/>
                  </a:lnTo>
                  <a:lnTo>
                    <a:pt x="2666709" y="825028"/>
                  </a:lnTo>
                  <a:lnTo>
                    <a:pt x="2674620" y="775970"/>
                  </a:lnTo>
                  <a:lnTo>
                    <a:pt x="2674620" y="155194"/>
                  </a:lnTo>
                  <a:lnTo>
                    <a:pt x="2666709" y="106135"/>
                  </a:lnTo>
                  <a:lnTo>
                    <a:pt x="2644680" y="63532"/>
                  </a:lnTo>
                  <a:lnTo>
                    <a:pt x="2611087" y="29939"/>
                  </a:lnTo>
                  <a:lnTo>
                    <a:pt x="2568484" y="7910"/>
                  </a:lnTo>
                  <a:lnTo>
                    <a:pt x="2519426" y="0"/>
                  </a:lnTo>
                  <a:close/>
                </a:path>
              </a:pathLst>
            </a:custGeom>
            <a:solidFill>
              <a:srgbClr val="626D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70276" y="2490216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5">
                  <a:moveTo>
                    <a:pt x="0" y="155194"/>
                  </a:moveTo>
                  <a:lnTo>
                    <a:pt x="7910" y="106135"/>
                  </a:lnTo>
                  <a:lnTo>
                    <a:pt x="29939" y="63532"/>
                  </a:lnTo>
                  <a:lnTo>
                    <a:pt x="63532" y="29939"/>
                  </a:lnTo>
                  <a:lnTo>
                    <a:pt x="106135" y="7910"/>
                  </a:lnTo>
                  <a:lnTo>
                    <a:pt x="155194" y="0"/>
                  </a:lnTo>
                  <a:lnTo>
                    <a:pt x="2519426" y="0"/>
                  </a:lnTo>
                  <a:lnTo>
                    <a:pt x="2568484" y="7910"/>
                  </a:lnTo>
                  <a:lnTo>
                    <a:pt x="2611087" y="29939"/>
                  </a:lnTo>
                  <a:lnTo>
                    <a:pt x="2644680" y="63532"/>
                  </a:lnTo>
                  <a:lnTo>
                    <a:pt x="2666709" y="106135"/>
                  </a:lnTo>
                  <a:lnTo>
                    <a:pt x="2674620" y="155194"/>
                  </a:lnTo>
                  <a:lnTo>
                    <a:pt x="2674620" y="775970"/>
                  </a:lnTo>
                  <a:lnTo>
                    <a:pt x="2666709" y="825028"/>
                  </a:lnTo>
                  <a:lnTo>
                    <a:pt x="2644680" y="867631"/>
                  </a:lnTo>
                  <a:lnTo>
                    <a:pt x="2611087" y="901224"/>
                  </a:lnTo>
                  <a:lnTo>
                    <a:pt x="2568484" y="923253"/>
                  </a:lnTo>
                  <a:lnTo>
                    <a:pt x="2519426" y="931163"/>
                  </a:lnTo>
                  <a:lnTo>
                    <a:pt x="155194" y="931163"/>
                  </a:lnTo>
                  <a:lnTo>
                    <a:pt x="106135" y="923253"/>
                  </a:lnTo>
                  <a:lnTo>
                    <a:pt x="63532" y="901224"/>
                  </a:lnTo>
                  <a:lnTo>
                    <a:pt x="29939" y="867631"/>
                  </a:lnTo>
                  <a:lnTo>
                    <a:pt x="7910" y="825028"/>
                  </a:lnTo>
                  <a:lnTo>
                    <a:pt x="0" y="775970"/>
                  </a:lnTo>
                  <a:lnTo>
                    <a:pt x="0" y="155194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07434" y="2524455"/>
            <a:ext cx="1401445" cy="78613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65100" marR="5080" indent="-152400">
              <a:lnSpc>
                <a:spcPts val="2860"/>
              </a:lnSpc>
              <a:spcBef>
                <a:spcPts val="41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Ben</a:t>
            </a:r>
            <a:r>
              <a:rPr sz="2600" spc="-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ficios  Sociales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636958" y="3590226"/>
            <a:ext cx="4027170" cy="1256665"/>
            <a:chOff x="5636958" y="3590226"/>
            <a:chExt cx="4027170" cy="1256665"/>
          </a:xfrm>
        </p:grpSpPr>
        <p:sp>
          <p:nvSpPr>
            <p:cNvPr id="24" name="object 24"/>
            <p:cNvSpPr/>
            <p:nvPr/>
          </p:nvSpPr>
          <p:spPr>
            <a:xfrm>
              <a:off x="5644896" y="3598164"/>
              <a:ext cx="4011295" cy="1240790"/>
            </a:xfrm>
            <a:custGeom>
              <a:avLst/>
              <a:gdLst/>
              <a:ahLst/>
              <a:cxnLst/>
              <a:rect l="l" t="t" r="r" b="b"/>
              <a:pathLst>
                <a:path w="4011295" h="1240789">
                  <a:moveTo>
                    <a:pt x="3390900" y="0"/>
                  </a:moveTo>
                  <a:lnTo>
                    <a:pt x="3390900" y="155067"/>
                  </a:lnTo>
                  <a:lnTo>
                    <a:pt x="0" y="155067"/>
                  </a:lnTo>
                  <a:lnTo>
                    <a:pt x="0" y="1085469"/>
                  </a:lnTo>
                  <a:lnTo>
                    <a:pt x="3390900" y="1085469"/>
                  </a:lnTo>
                  <a:lnTo>
                    <a:pt x="3390900" y="1240536"/>
                  </a:lnTo>
                  <a:lnTo>
                    <a:pt x="4011168" y="620268"/>
                  </a:lnTo>
                  <a:lnTo>
                    <a:pt x="3390900" y="0"/>
                  </a:lnTo>
                  <a:close/>
                </a:path>
              </a:pathLst>
            </a:custGeom>
            <a:solidFill>
              <a:srgbClr val="EBAB9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44896" y="3598164"/>
              <a:ext cx="4011295" cy="1240790"/>
            </a:xfrm>
            <a:custGeom>
              <a:avLst/>
              <a:gdLst/>
              <a:ahLst/>
              <a:cxnLst/>
              <a:rect l="l" t="t" r="r" b="b"/>
              <a:pathLst>
                <a:path w="4011295" h="1240789">
                  <a:moveTo>
                    <a:pt x="0" y="155067"/>
                  </a:moveTo>
                  <a:lnTo>
                    <a:pt x="3390900" y="155067"/>
                  </a:lnTo>
                  <a:lnTo>
                    <a:pt x="3390900" y="0"/>
                  </a:lnTo>
                  <a:lnTo>
                    <a:pt x="4011168" y="620268"/>
                  </a:lnTo>
                  <a:lnTo>
                    <a:pt x="3390900" y="1240536"/>
                  </a:lnTo>
                  <a:lnTo>
                    <a:pt x="3390900" y="1085469"/>
                  </a:lnTo>
                  <a:lnTo>
                    <a:pt x="0" y="1085469"/>
                  </a:lnTo>
                  <a:lnTo>
                    <a:pt x="0" y="155067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641594" y="3706075"/>
            <a:ext cx="3422015" cy="9366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210"/>
              </a:spcBef>
              <a:buChar char="•"/>
              <a:tabLst>
                <a:tab pos="127000" algn="l"/>
              </a:tabLst>
            </a:pPr>
            <a:r>
              <a:rPr sz="1400" spc="-10" dirty="0">
                <a:latin typeface="Calibri"/>
                <a:cs typeface="Calibri"/>
              </a:rPr>
              <a:t>Educación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(Preferencia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Becas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Subsidio)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Deducción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Trasporte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20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Actividades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ocio </a:t>
            </a:r>
            <a:r>
              <a:rPr sz="1400" dirty="0">
                <a:latin typeface="Calibri"/>
                <a:cs typeface="Calibri"/>
              </a:rPr>
              <a:t>y </a:t>
            </a:r>
            <a:r>
              <a:rPr sz="1400" spc="-5" dirty="0">
                <a:latin typeface="Calibri"/>
                <a:cs typeface="Calibri"/>
              </a:rPr>
              <a:t>culturales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(Reducción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50%)</a:t>
            </a:r>
            <a:endParaRPr sz="1400">
              <a:latin typeface="Calibri"/>
              <a:cs typeface="Calibri"/>
            </a:endParaRPr>
          </a:p>
          <a:p>
            <a:pPr marL="166370" indent="-154305">
              <a:lnSpc>
                <a:spcPct val="100000"/>
              </a:lnSpc>
              <a:spcBef>
                <a:spcPts val="110"/>
              </a:spcBef>
              <a:buChar char="•"/>
              <a:tabLst>
                <a:tab pos="167005" algn="l"/>
              </a:tabLst>
            </a:pPr>
            <a:r>
              <a:rPr sz="1400" spc="-5" dirty="0">
                <a:latin typeface="Calibri"/>
                <a:cs typeface="Calibri"/>
              </a:rPr>
              <a:t>Mejora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condiciones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acceso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Vivienda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962338" y="3745674"/>
            <a:ext cx="2690495" cy="947419"/>
            <a:chOff x="2962338" y="3745674"/>
            <a:chExt cx="2690495" cy="947419"/>
          </a:xfrm>
        </p:grpSpPr>
        <p:sp>
          <p:nvSpPr>
            <p:cNvPr id="28" name="object 28"/>
            <p:cNvSpPr/>
            <p:nvPr/>
          </p:nvSpPr>
          <p:spPr>
            <a:xfrm>
              <a:off x="2970276" y="3753611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5">
                  <a:moveTo>
                    <a:pt x="2519426" y="0"/>
                  </a:moveTo>
                  <a:lnTo>
                    <a:pt x="155194" y="0"/>
                  </a:lnTo>
                  <a:lnTo>
                    <a:pt x="106135" y="7910"/>
                  </a:lnTo>
                  <a:lnTo>
                    <a:pt x="63532" y="29939"/>
                  </a:lnTo>
                  <a:lnTo>
                    <a:pt x="29939" y="63532"/>
                  </a:lnTo>
                  <a:lnTo>
                    <a:pt x="7910" y="106135"/>
                  </a:lnTo>
                  <a:lnTo>
                    <a:pt x="0" y="155194"/>
                  </a:lnTo>
                  <a:lnTo>
                    <a:pt x="0" y="775969"/>
                  </a:lnTo>
                  <a:lnTo>
                    <a:pt x="7910" y="825028"/>
                  </a:lnTo>
                  <a:lnTo>
                    <a:pt x="29939" y="867631"/>
                  </a:lnTo>
                  <a:lnTo>
                    <a:pt x="63532" y="901224"/>
                  </a:lnTo>
                  <a:lnTo>
                    <a:pt x="106135" y="923253"/>
                  </a:lnTo>
                  <a:lnTo>
                    <a:pt x="155194" y="931163"/>
                  </a:lnTo>
                  <a:lnTo>
                    <a:pt x="2519426" y="931163"/>
                  </a:lnTo>
                  <a:lnTo>
                    <a:pt x="2568484" y="923253"/>
                  </a:lnTo>
                  <a:lnTo>
                    <a:pt x="2611087" y="901224"/>
                  </a:lnTo>
                  <a:lnTo>
                    <a:pt x="2644680" y="867631"/>
                  </a:lnTo>
                  <a:lnTo>
                    <a:pt x="2666709" y="825028"/>
                  </a:lnTo>
                  <a:lnTo>
                    <a:pt x="2674620" y="775969"/>
                  </a:lnTo>
                  <a:lnTo>
                    <a:pt x="2674620" y="155194"/>
                  </a:lnTo>
                  <a:lnTo>
                    <a:pt x="2666709" y="106135"/>
                  </a:lnTo>
                  <a:lnTo>
                    <a:pt x="2644680" y="63532"/>
                  </a:lnTo>
                  <a:lnTo>
                    <a:pt x="2611087" y="29939"/>
                  </a:lnTo>
                  <a:lnTo>
                    <a:pt x="2568484" y="7910"/>
                  </a:lnTo>
                  <a:lnTo>
                    <a:pt x="2519426" y="0"/>
                  </a:lnTo>
                  <a:close/>
                </a:path>
              </a:pathLst>
            </a:custGeom>
            <a:solidFill>
              <a:srgbClr val="882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70276" y="3753611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5">
                  <a:moveTo>
                    <a:pt x="0" y="155194"/>
                  </a:moveTo>
                  <a:lnTo>
                    <a:pt x="7910" y="106135"/>
                  </a:lnTo>
                  <a:lnTo>
                    <a:pt x="29939" y="63532"/>
                  </a:lnTo>
                  <a:lnTo>
                    <a:pt x="63532" y="29939"/>
                  </a:lnTo>
                  <a:lnTo>
                    <a:pt x="106135" y="7910"/>
                  </a:lnTo>
                  <a:lnTo>
                    <a:pt x="155194" y="0"/>
                  </a:lnTo>
                  <a:lnTo>
                    <a:pt x="2519426" y="0"/>
                  </a:lnTo>
                  <a:lnTo>
                    <a:pt x="2568484" y="7910"/>
                  </a:lnTo>
                  <a:lnTo>
                    <a:pt x="2611087" y="29939"/>
                  </a:lnTo>
                  <a:lnTo>
                    <a:pt x="2644680" y="63532"/>
                  </a:lnTo>
                  <a:lnTo>
                    <a:pt x="2666709" y="106135"/>
                  </a:lnTo>
                  <a:lnTo>
                    <a:pt x="2674620" y="155194"/>
                  </a:lnTo>
                  <a:lnTo>
                    <a:pt x="2674620" y="775969"/>
                  </a:lnTo>
                  <a:lnTo>
                    <a:pt x="2666709" y="825028"/>
                  </a:lnTo>
                  <a:lnTo>
                    <a:pt x="2644680" y="867631"/>
                  </a:lnTo>
                  <a:lnTo>
                    <a:pt x="2611087" y="901224"/>
                  </a:lnTo>
                  <a:lnTo>
                    <a:pt x="2568484" y="923253"/>
                  </a:lnTo>
                  <a:lnTo>
                    <a:pt x="2519426" y="931163"/>
                  </a:lnTo>
                  <a:lnTo>
                    <a:pt x="155194" y="931163"/>
                  </a:lnTo>
                  <a:lnTo>
                    <a:pt x="106135" y="923253"/>
                  </a:lnTo>
                  <a:lnTo>
                    <a:pt x="63532" y="901224"/>
                  </a:lnTo>
                  <a:lnTo>
                    <a:pt x="29939" y="867631"/>
                  </a:lnTo>
                  <a:lnTo>
                    <a:pt x="7910" y="825028"/>
                  </a:lnTo>
                  <a:lnTo>
                    <a:pt x="0" y="775969"/>
                  </a:lnTo>
                  <a:lnTo>
                    <a:pt x="0" y="155194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113658" y="3787521"/>
            <a:ext cx="2390140" cy="7854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indent="493395">
              <a:lnSpc>
                <a:spcPts val="2860"/>
              </a:lnSpc>
              <a:spcBef>
                <a:spcPts val="415"/>
              </a:spcBef>
            </a:pP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Beneficios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 Servicios</a:t>
            </a:r>
            <a:r>
              <a:rPr sz="2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Públicos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640006" y="4910010"/>
            <a:ext cx="4027170" cy="1247775"/>
            <a:chOff x="5640006" y="4910010"/>
            <a:chExt cx="4027170" cy="1247775"/>
          </a:xfrm>
        </p:grpSpPr>
        <p:sp>
          <p:nvSpPr>
            <p:cNvPr id="32" name="object 32"/>
            <p:cNvSpPr/>
            <p:nvPr/>
          </p:nvSpPr>
          <p:spPr>
            <a:xfrm>
              <a:off x="5647944" y="4917947"/>
              <a:ext cx="4011295" cy="1231900"/>
            </a:xfrm>
            <a:custGeom>
              <a:avLst/>
              <a:gdLst/>
              <a:ahLst/>
              <a:cxnLst/>
              <a:rect l="l" t="t" r="r" b="b"/>
              <a:pathLst>
                <a:path w="4011295" h="1231900">
                  <a:moveTo>
                    <a:pt x="3395472" y="0"/>
                  </a:moveTo>
                  <a:lnTo>
                    <a:pt x="3395472" y="153924"/>
                  </a:lnTo>
                  <a:lnTo>
                    <a:pt x="0" y="153924"/>
                  </a:lnTo>
                  <a:lnTo>
                    <a:pt x="0" y="1077467"/>
                  </a:lnTo>
                  <a:lnTo>
                    <a:pt x="3395472" y="1077467"/>
                  </a:lnTo>
                  <a:lnTo>
                    <a:pt x="3395472" y="1231392"/>
                  </a:lnTo>
                  <a:lnTo>
                    <a:pt x="4011167" y="615695"/>
                  </a:lnTo>
                  <a:lnTo>
                    <a:pt x="3395472" y="0"/>
                  </a:lnTo>
                  <a:close/>
                </a:path>
              </a:pathLst>
            </a:custGeom>
            <a:solidFill>
              <a:srgbClr val="F0EF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47944" y="4917947"/>
              <a:ext cx="4011295" cy="1231900"/>
            </a:xfrm>
            <a:custGeom>
              <a:avLst/>
              <a:gdLst/>
              <a:ahLst/>
              <a:cxnLst/>
              <a:rect l="l" t="t" r="r" b="b"/>
              <a:pathLst>
                <a:path w="4011295" h="1231900">
                  <a:moveTo>
                    <a:pt x="0" y="153924"/>
                  </a:moveTo>
                  <a:lnTo>
                    <a:pt x="3395472" y="153924"/>
                  </a:lnTo>
                  <a:lnTo>
                    <a:pt x="3395472" y="0"/>
                  </a:lnTo>
                  <a:lnTo>
                    <a:pt x="4011167" y="615695"/>
                  </a:lnTo>
                  <a:lnTo>
                    <a:pt x="3395472" y="1231392"/>
                  </a:lnTo>
                  <a:lnTo>
                    <a:pt x="3395472" y="1077467"/>
                  </a:lnTo>
                  <a:lnTo>
                    <a:pt x="0" y="1077467"/>
                  </a:lnTo>
                  <a:lnTo>
                    <a:pt x="0" y="153924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645022" y="5025618"/>
            <a:ext cx="3144520" cy="9353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204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Deducción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Consumo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agua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luz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Deducción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I.B.I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según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ayuntamientos</a:t>
            </a:r>
            <a:endParaRPr sz="1400">
              <a:latin typeface="Calibri"/>
              <a:cs typeface="Calibri"/>
            </a:endParaRPr>
          </a:p>
          <a:p>
            <a:pPr marL="166370" indent="-154305">
              <a:lnSpc>
                <a:spcPct val="100000"/>
              </a:lnSpc>
              <a:spcBef>
                <a:spcPts val="120"/>
              </a:spcBef>
              <a:buChar char="•"/>
              <a:tabLst>
                <a:tab pos="167005" algn="l"/>
              </a:tabLst>
            </a:pPr>
            <a:r>
              <a:rPr sz="1400" spc="-5" dirty="0">
                <a:latin typeface="Calibri"/>
                <a:cs typeface="Calibri"/>
              </a:rPr>
              <a:t>Adquisición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Vivienda,</a:t>
            </a:r>
            <a:r>
              <a:rPr sz="1400" dirty="0">
                <a:latin typeface="Calibri"/>
                <a:cs typeface="Calibri"/>
              </a:rPr>
              <a:t> tipo</a:t>
            </a:r>
            <a:r>
              <a:rPr sz="1400" spc="-5" dirty="0">
                <a:latin typeface="Calibri"/>
                <a:cs typeface="Calibri"/>
              </a:rPr>
              <a:t> impositivo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4%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Deducción</a:t>
            </a:r>
            <a:r>
              <a:rPr sz="1400" spc="-10" dirty="0">
                <a:latin typeface="Calibri"/>
                <a:cs typeface="Calibri"/>
              </a:rPr>
              <a:t> Impuesto </a:t>
            </a:r>
            <a:r>
              <a:rPr sz="1400" spc="-5" dirty="0">
                <a:latin typeface="Calibri"/>
                <a:cs typeface="Calibri"/>
              </a:rPr>
              <a:t>matriculación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962338" y="5073078"/>
            <a:ext cx="2690495" cy="947419"/>
            <a:chOff x="2962338" y="5073078"/>
            <a:chExt cx="2690495" cy="947419"/>
          </a:xfrm>
        </p:grpSpPr>
        <p:sp>
          <p:nvSpPr>
            <p:cNvPr id="36" name="object 36"/>
            <p:cNvSpPr/>
            <p:nvPr/>
          </p:nvSpPr>
          <p:spPr>
            <a:xfrm>
              <a:off x="2970276" y="5081015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5">
                  <a:moveTo>
                    <a:pt x="2519426" y="0"/>
                  </a:moveTo>
                  <a:lnTo>
                    <a:pt x="155194" y="0"/>
                  </a:lnTo>
                  <a:lnTo>
                    <a:pt x="106135" y="7910"/>
                  </a:lnTo>
                  <a:lnTo>
                    <a:pt x="63532" y="29939"/>
                  </a:lnTo>
                  <a:lnTo>
                    <a:pt x="29939" y="63532"/>
                  </a:lnTo>
                  <a:lnTo>
                    <a:pt x="7910" y="106135"/>
                  </a:lnTo>
                  <a:lnTo>
                    <a:pt x="0" y="155193"/>
                  </a:lnTo>
                  <a:lnTo>
                    <a:pt x="0" y="775969"/>
                  </a:lnTo>
                  <a:lnTo>
                    <a:pt x="7910" y="825023"/>
                  </a:lnTo>
                  <a:lnTo>
                    <a:pt x="29939" y="867626"/>
                  </a:lnTo>
                  <a:lnTo>
                    <a:pt x="63532" y="901220"/>
                  </a:lnTo>
                  <a:lnTo>
                    <a:pt x="106135" y="923252"/>
                  </a:lnTo>
                  <a:lnTo>
                    <a:pt x="155194" y="931163"/>
                  </a:lnTo>
                  <a:lnTo>
                    <a:pt x="2519426" y="931163"/>
                  </a:lnTo>
                  <a:lnTo>
                    <a:pt x="2568484" y="923252"/>
                  </a:lnTo>
                  <a:lnTo>
                    <a:pt x="2611087" y="901220"/>
                  </a:lnTo>
                  <a:lnTo>
                    <a:pt x="2644680" y="867626"/>
                  </a:lnTo>
                  <a:lnTo>
                    <a:pt x="2666709" y="825023"/>
                  </a:lnTo>
                  <a:lnTo>
                    <a:pt x="2674620" y="775969"/>
                  </a:lnTo>
                  <a:lnTo>
                    <a:pt x="2674620" y="155193"/>
                  </a:lnTo>
                  <a:lnTo>
                    <a:pt x="2666709" y="106135"/>
                  </a:lnTo>
                  <a:lnTo>
                    <a:pt x="2644680" y="63532"/>
                  </a:lnTo>
                  <a:lnTo>
                    <a:pt x="2611087" y="29939"/>
                  </a:lnTo>
                  <a:lnTo>
                    <a:pt x="2568484" y="7910"/>
                  </a:lnTo>
                  <a:lnTo>
                    <a:pt x="2519426" y="0"/>
                  </a:lnTo>
                  <a:close/>
                </a:path>
              </a:pathLst>
            </a:custGeom>
            <a:solidFill>
              <a:srgbClr val="979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70276" y="5081015"/>
              <a:ext cx="2674620" cy="931544"/>
            </a:xfrm>
            <a:custGeom>
              <a:avLst/>
              <a:gdLst/>
              <a:ahLst/>
              <a:cxnLst/>
              <a:rect l="l" t="t" r="r" b="b"/>
              <a:pathLst>
                <a:path w="2674620" h="931545">
                  <a:moveTo>
                    <a:pt x="0" y="155193"/>
                  </a:moveTo>
                  <a:lnTo>
                    <a:pt x="7910" y="106135"/>
                  </a:lnTo>
                  <a:lnTo>
                    <a:pt x="29939" y="63532"/>
                  </a:lnTo>
                  <a:lnTo>
                    <a:pt x="63532" y="29939"/>
                  </a:lnTo>
                  <a:lnTo>
                    <a:pt x="106135" y="7910"/>
                  </a:lnTo>
                  <a:lnTo>
                    <a:pt x="155194" y="0"/>
                  </a:lnTo>
                  <a:lnTo>
                    <a:pt x="2519426" y="0"/>
                  </a:lnTo>
                  <a:lnTo>
                    <a:pt x="2568484" y="7910"/>
                  </a:lnTo>
                  <a:lnTo>
                    <a:pt x="2611087" y="29939"/>
                  </a:lnTo>
                  <a:lnTo>
                    <a:pt x="2644680" y="63532"/>
                  </a:lnTo>
                  <a:lnTo>
                    <a:pt x="2666709" y="106135"/>
                  </a:lnTo>
                  <a:lnTo>
                    <a:pt x="2674620" y="155193"/>
                  </a:lnTo>
                  <a:lnTo>
                    <a:pt x="2674620" y="775969"/>
                  </a:lnTo>
                  <a:lnTo>
                    <a:pt x="2666709" y="825023"/>
                  </a:lnTo>
                  <a:lnTo>
                    <a:pt x="2644680" y="867626"/>
                  </a:lnTo>
                  <a:lnTo>
                    <a:pt x="2611087" y="901220"/>
                  </a:lnTo>
                  <a:lnTo>
                    <a:pt x="2568484" y="923252"/>
                  </a:lnTo>
                  <a:lnTo>
                    <a:pt x="2519426" y="931163"/>
                  </a:lnTo>
                  <a:lnTo>
                    <a:pt x="155194" y="931163"/>
                  </a:lnTo>
                  <a:lnTo>
                    <a:pt x="106135" y="923252"/>
                  </a:lnTo>
                  <a:lnTo>
                    <a:pt x="63532" y="901220"/>
                  </a:lnTo>
                  <a:lnTo>
                    <a:pt x="29939" y="867626"/>
                  </a:lnTo>
                  <a:lnTo>
                    <a:pt x="7910" y="825023"/>
                  </a:lnTo>
                  <a:lnTo>
                    <a:pt x="0" y="775969"/>
                  </a:lnTo>
                  <a:lnTo>
                    <a:pt x="0" y="155193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220973" y="5164328"/>
            <a:ext cx="2174240" cy="6985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259079">
              <a:lnSpc>
                <a:spcPts val="2530"/>
              </a:lnSpc>
              <a:spcBef>
                <a:spcPts val="380"/>
              </a:spcBef>
            </a:pP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Protección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Materia</a:t>
            </a:r>
            <a:r>
              <a:rPr sz="23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Tributaria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50870" y="170180"/>
            <a:ext cx="33534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633D24"/>
                </a:solidFill>
                <a:latin typeface="Calibri"/>
                <a:cs typeface="Calibri"/>
              </a:rPr>
              <a:t>BENEFICIOS</a:t>
            </a:r>
            <a:r>
              <a:rPr sz="1400" b="1" spc="-2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633D24"/>
                </a:solidFill>
                <a:latin typeface="Calibri"/>
                <a:cs typeface="Calibri"/>
              </a:rPr>
              <a:t>DEL</a:t>
            </a:r>
            <a:r>
              <a:rPr sz="1400" b="1"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633D24"/>
                </a:solidFill>
                <a:latin typeface="Calibri"/>
                <a:cs typeface="Calibri"/>
              </a:rPr>
              <a:t>TÍTULO</a:t>
            </a:r>
            <a:r>
              <a:rPr sz="1400" b="1" spc="-2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633D24"/>
                </a:solidFill>
                <a:latin typeface="Calibri"/>
                <a:cs typeface="Calibri"/>
              </a:rPr>
              <a:t>FAMILIA </a:t>
            </a:r>
            <a:r>
              <a:rPr sz="1400" b="1" spc="-5" dirty="0">
                <a:solidFill>
                  <a:srgbClr val="633D24"/>
                </a:solidFill>
                <a:latin typeface="Calibri"/>
                <a:cs typeface="Calibri"/>
              </a:rPr>
              <a:t>NUMEROSA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633D24"/>
                </a:solidFill>
                <a:latin typeface="Calibri"/>
                <a:cs typeface="Calibri"/>
              </a:rPr>
              <a:t>Consejería</a:t>
            </a:r>
            <a:r>
              <a:rPr sz="1400" b="1" spc="-5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633D24"/>
                </a:solidFill>
                <a:latin typeface="Calibri"/>
                <a:cs typeface="Calibri"/>
              </a:rPr>
              <a:t>de</a:t>
            </a:r>
            <a:r>
              <a:rPr sz="1400" b="1"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633D24"/>
                </a:solidFill>
                <a:latin typeface="Calibri"/>
                <a:cs typeface="Calibri"/>
              </a:rPr>
              <a:t>Políticas </a:t>
            </a:r>
            <a:r>
              <a:rPr sz="1400" b="1" dirty="0">
                <a:solidFill>
                  <a:srgbClr val="633D24"/>
                </a:solidFill>
                <a:latin typeface="Calibri"/>
                <a:cs typeface="Calibri"/>
              </a:rPr>
              <a:t>Sociales</a:t>
            </a:r>
            <a:r>
              <a:rPr sz="1400" b="1"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633D24"/>
                </a:solidFill>
                <a:latin typeface="Calibri"/>
                <a:cs typeface="Calibri"/>
              </a:rPr>
              <a:t>y</a:t>
            </a:r>
            <a:r>
              <a:rPr sz="1400" b="1"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633D24"/>
                </a:solidFill>
                <a:latin typeface="Calibri"/>
                <a:cs typeface="Calibri"/>
              </a:rPr>
              <a:t>Familia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1808" y="6018276"/>
            <a:ext cx="841247" cy="37185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EFE7DA"/>
          </a:solidFill>
        </p:spPr>
        <p:txBody>
          <a:bodyPr vert="horz" wrap="square" lIns="0" tIns="15875" rIns="0" bIns="0" rtlCol="0">
            <a:spAutoFit/>
          </a:bodyPr>
          <a:lstStyle/>
          <a:p>
            <a:pPr marL="92075" marR="802005">
              <a:lnSpc>
                <a:spcPct val="100000"/>
              </a:lnSpc>
              <a:spcBef>
                <a:spcPts val="125"/>
              </a:spcBef>
            </a:pP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2- </a:t>
            </a:r>
            <a:r>
              <a:rPr sz="3600" dirty="0">
                <a:solidFill>
                  <a:srgbClr val="633D24"/>
                </a:solidFill>
                <a:latin typeface="Calibri"/>
                <a:cs typeface="Calibri"/>
              </a:rPr>
              <a:t>REDUCCIÓN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DE </a:t>
            </a:r>
            <a:r>
              <a:rPr sz="3600" spc="-20" dirty="0">
                <a:solidFill>
                  <a:srgbClr val="633D24"/>
                </a:solidFill>
                <a:latin typeface="Calibri"/>
                <a:cs typeface="Calibri"/>
              </a:rPr>
              <a:t>JORNADA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POR </a:t>
            </a:r>
            <a:r>
              <a:rPr sz="3600" spc="-35" dirty="0">
                <a:solidFill>
                  <a:srgbClr val="633D24"/>
                </a:solidFill>
                <a:latin typeface="Calibri"/>
                <a:cs typeface="Calibri"/>
              </a:rPr>
              <a:t>GUARDA </a:t>
            </a:r>
            <a:r>
              <a:rPr sz="3600" spc="-80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633D24"/>
                </a:solidFill>
                <a:latin typeface="Calibri"/>
                <a:cs typeface="Calibri"/>
              </a:rPr>
              <a:t>LEGAL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8270" y="2563495"/>
            <a:ext cx="815213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800" spc="35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800" spc="85" dirty="0">
                <a:solidFill>
                  <a:srgbClr val="E78612"/>
                </a:solidFill>
                <a:latin typeface="Tahoma"/>
                <a:cs typeface="Tahoma"/>
              </a:rPr>
              <a:t>Artículo </a:t>
            </a:r>
            <a:r>
              <a:rPr sz="1800" spc="-5" dirty="0">
                <a:solidFill>
                  <a:srgbClr val="E78612"/>
                </a:solidFill>
                <a:latin typeface="Tahoma"/>
                <a:cs typeface="Tahoma"/>
              </a:rPr>
              <a:t>37.5 </a:t>
            </a:r>
            <a:r>
              <a:rPr sz="1800" b="1" spc="-110" dirty="0">
                <a:solidFill>
                  <a:srgbClr val="626D57"/>
                </a:solidFill>
                <a:latin typeface="Tahoma"/>
                <a:cs typeface="Tahoma"/>
              </a:rPr>
              <a:t>Estatuto</a:t>
            </a:r>
            <a:r>
              <a:rPr sz="1800" b="1" spc="310" dirty="0">
                <a:solidFill>
                  <a:srgbClr val="626D57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626D57"/>
                </a:solidFill>
                <a:latin typeface="Tahoma"/>
                <a:cs typeface="Tahoma"/>
              </a:rPr>
              <a:t>de </a:t>
            </a:r>
            <a:r>
              <a:rPr sz="1800" b="1" spc="-70" dirty="0">
                <a:solidFill>
                  <a:srgbClr val="626D57"/>
                </a:solidFill>
                <a:latin typeface="Tahoma"/>
                <a:cs typeface="Tahoma"/>
              </a:rPr>
              <a:t>los </a:t>
            </a:r>
            <a:r>
              <a:rPr sz="1800" b="1" spc="-50" dirty="0">
                <a:solidFill>
                  <a:srgbClr val="626D57"/>
                </a:solidFill>
                <a:latin typeface="Tahoma"/>
                <a:cs typeface="Tahoma"/>
              </a:rPr>
              <a:t>Trabajadores </a:t>
            </a:r>
            <a:r>
              <a:rPr sz="1800" spc="17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establece </a:t>
            </a:r>
            <a:r>
              <a:rPr sz="1800" spc="180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"quien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por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razones</a:t>
            </a:r>
            <a:r>
              <a:rPr sz="18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3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guarda</a:t>
            </a:r>
            <a:r>
              <a:rPr sz="1800" b="1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legal</a:t>
            </a:r>
            <a:r>
              <a:rPr sz="18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Tahoma"/>
                <a:cs typeface="Tahoma"/>
              </a:rPr>
              <a:t>tenga</a:t>
            </a:r>
            <a:r>
              <a:rPr sz="18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1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14" dirty="0">
                <a:solidFill>
                  <a:srgbClr val="404040"/>
                </a:solidFill>
                <a:latin typeface="Tahoma"/>
                <a:cs typeface="Tahoma"/>
              </a:rPr>
              <a:t>su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35" dirty="0">
                <a:solidFill>
                  <a:srgbClr val="404040"/>
                </a:solidFill>
                <a:latin typeface="Tahoma"/>
                <a:cs typeface="Tahoma"/>
              </a:rPr>
              <a:t>cuidado</a:t>
            </a:r>
            <a:r>
              <a:rPr sz="1800" b="1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directo</a:t>
            </a:r>
            <a:r>
              <a:rPr sz="18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algún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404040"/>
                </a:solidFill>
                <a:latin typeface="Tahoma"/>
                <a:cs typeface="Tahoma"/>
              </a:rPr>
              <a:t>menor </a:t>
            </a:r>
            <a:r>
              <a:rPr sz="1800" b="1" spc="-5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b="1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12</a:t>
            </a:r>
            <a:r>
              <a:rPr sz="1800" b="1" spc="-1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años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una</a:t>
            </a:r>
            <a:r>
              <a:rPr sz="18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E78612"/>
                </a:solidFill>
                <a:latin typeface="Tahoma"/>
                <a:cs typeface="Tahoma"/>
              </a:rPr>
              <a:t>persona</a:t>
            </a:r>
            <a:r>
              <a:rPr sz="1800" b="1" spc="-20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800" b="1" spc="50" dirty="0">
                <a:solidFill>
                  <a:srgbClr val="E78612"/>
                </a:solidFill>
                <a:latin typeface="Tahoma"/>
                <a:cs typeface="Tahoma"/>
              </a:rPr>
              <a:t>con</a:t>
            </a:r>
            <a:r>
              <a:rPr sz="1800" b="1" spc="55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800" b="1" spc="45" dirty="0">
                <a:solidFill>
                  <a:srgbClr val="E78612"/>
                </a:solidFill>
                <a:latin typeface="Tahoma"/>
                <a:cs typeface="Tahoma"/>
              </a:rPr>
              <a:t>discapacidad</a:t>
            </a:r>
            <a:r>
              <a:rPr sz="1800" b="1" spc="50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E78612"/>
                </a:solidFill>
                <a:latin typeface="Tahoma"/>
                <a:cs typeface="Tahoma"/>
              </a:rPr>
              <a:t>física,</a:t>
            </a:r>
            <a:r>
              <a:rPr sz="1800" b="1" spc="-40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E78612"/>
                </a:solidFill>
                <a:latin typeface="Tahoma"/>
                <a:cs typeface="Tahoma"/>
              </a:rPr>
              <a:t>psíquica</a:t>
            </a:r>
            <a:r>
              <a:rPr sz="1800" b="1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800" b="1" spc="40" dirty="0">
                <a:solidFill>
                  <a:srgbClr val="E78612"/>
                </a:solidFill>
                <a:latin typeface="Tahoma"/>
                <a:cs typeface="Tahoma"/>
              </a:rPr>
              <a:t>o </a:t>
            </a:r>
            <a:r>
              <a:rPr sz="1800" b="1" spc="45" dirty="0">
                <a:solidFill>
                  <a:srgbClr val="E78612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E78612"/>
                </a:solidFill>
                <a:latin typeface="Tahoma"/>
                <a:cs typeface="Tahoma"/>
              </a:rPr>
              <a:t>sensorial</a:t>
            </a:r>
            <a:r>
              <a:rPr sz="1800" spc="-65" dirty="0">
                <a:solidFill>
                  <a:srgbClr val="E78612"/>
                </a:solidFill>
                <a:latin typeface="Tahoma"/>
                <a:cs typeface="Tahoma"/>
              </a:rPr>
              <a:t>,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igual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superior </a:t>
            </a:r>
            <a:r>
              <a:rPr sz="1800" spc="110" dirty="0">
                <a:solidFill>
                  <a:srgbClr val="404040"/>
                </a:solidFill>
                <a:latin typeface="Tahoma"/>
                <a:cs typeface="Tahoma"/>
              </a:rPr>
              <a:t>al 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33%, </a:t>
            </a:r>
            <a:r>
              <a:rPr sz="1800" i="1" spc="-5" dirty="0">
                <a:solidFill>
                  <a:srgbClr val="404040"/>
                </a:solidFill>
                <a:latin typeface="Verdana"/>
                <a:cs typeface="Verdana"/>
              </a:rPr>
              <a:t>tendrá </a:t>
            </a:r>
            <a:r>
              <a:rPr sz="1800" i="1" spc="45" dirty="0">
                <a:solidFill>
                  <a:srgbClr val="404040"/>
                </a:solidFill>
                <a:latin typeface="Verdana"/>
                <a:cs typeface="Verdana"/>
              </a:rPr>
              <a:t>derecho </a:t>
            </a:r>
            <a:r>
              <a:rPr sz="1800" i="1" spc="1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1800" i="1" spc="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20" dirty="0">
                <a:solidFill>
                  <a:srgbClr val="404040"/>
                </a:solidFill>
                <a:latin typeface="Verdana"/>
                <a:cs typeface="Verdana"/>
              </a:rPr>
              <a:t>una </a:t>
            </a:r>
            <a:r>
              <a:rPr sz="1800" i="1" spc="35" dirty="0">
                <a:solidFill>
                  <a:srgbClr val="404040"/>
                </a:solidFill>
                <a:latin typeface="Verdana"/>
                <a:cs typeface="Verdana"/>
              </a:rPr>
              <a:t>reducción </a:t>
            </a:r>
            <a:r>
              <a:rPr sz="1800" i="1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10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800" i="1" spc="5" dirty="0">
                <a:solidFill>
                  <a:srgbClr val="404040"/>
                </a:solidFill>
                <a:latin typeface="Verdana"/>
                <a:cs typeface="Verdana"/>
              </a:rPr>
              <a:t>la 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jornada </a:t>
            </a:r>
            <a:r>
              <a:rPr sz="1800" i="1" spc="10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800" i="1" spc="-20" dirty="0">
                <a:solidFill>
                  <a:srgbClr val="404040"/>
                </a:solidFill>
                <a:latin typeface="Verdana"/>
                <a:cs typeface="Verdana"/>
              </a:rPr>
              <a:t>trabajo </a:t>
            </a:r>
            <a:r>
              <a:rPr sz="1800" i="1" spc="-45" dirty="0">
                <a:solidFill>
                  <a:srgbClr val="404040"/>
                </a:solidFill>
                <a:latin typeface="Verdana"/>
                <a:cs typeface="Verdana"/>
              </a:rPr>
              <a:t>diaria, </a:t>
            </a:r>
            <a:r>
              <a:rPr sz="1800" i="1" spc="90" dirty="0">
                <a:solidFill>
                  <a:srgbClr val="404040"/>
                </a:solidFill>
                <a:latin typeface="Verdana"/>
                <a:cs typeface="Verdana"/>
              </a:rPr>
              <a:t>con </a:t>
            </a:r>
            <a:r>
              <a:rPr sz="1800" i="1" spc="-40" dirty="0">
                <a:solidFill>
                  <a:srgbClr val="404040"/>
                </a:solidFill>
                <a:latin typeface="Verdana"/>
                <a:cs typeface="Verdana"/>
              </a:rPr>
              <a:t>disminución </a:t>
            </a:r>
            <a:r>
              <a:rPr sz="1800" i="1" dirty="0">
                <a:solidFill>
                  <a:srgbClr val="404040"/>
                </a:solidFill>
                <a:latin typeface="Verdana"/>
                <a:cs typeface="Verdana"/>
              </a:rPr>
              <a:t>proporcional </a:t>
            </a:r>
            <a:r>
              <a:rPr sz="1800" i="1" spc="20" dirty="0">
                <a:solidFill>
                  <a:srgbClr val="404040"/>
                </a:solidFill>
                <a:latin typeface="Verdana"/>
                <a:cs typeface="Verdana"/>
              </a:rPr>
              <a:t>del </a:t>
            </a:r>
            <a:r>
              <a:rPr sz="1800" i="1" spc="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55" dirty="0">
                <a:solidFill>
                  <a:srgbClr val="404040"/>
                </a:solidFill>
                <a:latin typeface="Verdana"/>
                <a:cs typeface="Verdana"/>
              </a:rPr>
              <a:t>salario </a:t>
            </a:r>
            <a:r>
              <a:rPr sz="1800" i="1" spc="-60" dirty="0">
                <a:solidFill>
                  <a:srgbClr val="404040"/>
                </a:solidFill>
                <a:latin typeface="Verdana"/>
                <a:cs typeface="Verdana"/>
              </a:rPr>
              <a:t>entre, </a:t>
            </a:r>
            <a:r>
              <a:rPr sz="1800" i="1" dirty="0">
                <a:solidFill>
                  <a:srgbClr val="404040"/>
                </a:solidFill>
                <a:latin typeface="Verdana"/>
                <a:cs typeface="Verdana"/>
              </a:rPr>
              <a:t>al </a:t>
            </a:r>
            <a:r>
              <a:rPr sz="1800" i="1" spc="-55" dirty="0">
                <a:solidFill>
                  <a:srgbClr val="404040"/>
                </a:solidFill>
                <a:latin typeface="Verdana"/>
                <a:cs typeface="Verdana"/>
              </a:rPr>
              <a:t>menos, un </a:t>
            </a:r>
            <a:r>
              <a:rPr sz="1800" i="1" spc="60" dirty="0">
                <a:solidFill>
                  <a:srgbClr val="404040"/>
                </a:solidFill>
                <a:latin typeface="Verdana"/>
                <a:cs typeface="Verdana"/>
              </a:rPr>
              <a:t>octavo </a:t>
            </a:r>
            <a:r>
              <a:rPr sz="1800" i="1" spc="-100" dirty="0">
                <a:solidFill>
                  <a:srgbClr val="404040"/>
                </a:solidFill>
                <a:latin typeface="Verdana"/>
                <a:cs typeface="Verdana"/>
              </a:rPr>
              <a:t>y </a:t>
            </a:r>
            <a:r>
              <a:rPr sz="1800" i="1" spc="-50" dirty="0">
                <a:solidFill>
                  <a:srgbClr val="404040"/>
                </a:solidFill>
                <a:latin typeface="Verdana"/>
                <a:cs typeface="Verdana"/>
              </a:rPr>
              <a:t>un </a:t>
            </a:r>
            <a:r>
              <a:rPr sz="1800" i="1" spc="-40" dirty="0">
                <a:solidFill>
                  <a:srgbClr val="404040"/>
                </a:solidFill>
                <a:latin typeface="Verdana"/>
                <a:cs typeface="Verdana"/>
              </a:rPr>
              <a:t>máximo </a:t>
            </a:r>
            <a:r>
              <a:rPr sz="1800" i="1" spc="10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800" i="1" spc="5" dirty="0">
                <a:solidFill>
                  <a:srgbClr val="404040"/>
                </a:solidFill>
                <a:latin typeface="Verdana"/>
                <a:cs typeface="Verdana"/>
              </a:rPr>
              <a:t>la 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mitad </a:t>
            </a:r>
            <a:r>
              <a:rPr sz="1800" i="1" spc="10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800" i="1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10" dirty="0">
                <a:solidFill>
                  <a:srgbClr val="404040"/>
                </a:solidFill>
                <a:latin typeface="Verdana"/>
                <a:cs typeface="Verdana"/>
              </a:rPr>
              <a:t>duración</a:t>
            </a:r>
            <a:r>
              <a:rPr sz="1800" i="1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100" dirty="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sz="1800" i="1" spc="-1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Verdana"/>
                <a:cs typeface="Verdana"/>
              </a:rPr>
              <a:t>aquella.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5419" y="5911596"/>
            <a:ext cx="841247" cy="3718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0" y="629412"/>
            <a:ext cx="8912860" cy="853440"/>
          </a:xfrm>
          <a:custGeom>
            <a:avLst/>
            <a:gdLst/>
            <a:ahLst/>
            <a:cxnLst/>
            <a:rect l="l" t="t" r="r" b="b"/>
            <a:pathLst>
              <a:path w="8912860" h="853440">
                <a:moveTo>
                  <a:pt x="8912352" y="0"/>
                </a:moveTo>
                <a:lnTo>
                  <a:pt x="0" y="0"/>
                </a:lnTo>
                <a:lnTo>
                  <a:pt x="0" y="853439"/>
                </a:lnTo>
                <a:lnTo>
                  <a:pt x="8912352" y="853439"/>
                </a:lnTo>
                <a:lnTo>
                  <a:pt x="8912352" y="0"/>
                </a:lnTo>
                <a:close/>
              </a:path>
            </a:pathLst>
          </a:custGeom>
          <a:solidFill>
            <a:srgbClr val="EFE7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64994" y="640461"/>
            <a:ext cx="73990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33D24"/>
                </a:solidFill>
                <a:latin typeface="Calibri"/>
                <a:cs typeface="Calibri"/>
              </a:rPr>
              <a:t>3.</a:t>
            </a:r>
            <a:r>
              <a:rPr sz="280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2800" spc="-55" dirty="0">
                <a:solidFill>
                  <a:srgbClr val="633D24"/>
                </a:solidFill>
                <a:latin typeface="Calibri"/>
                <a:cs typeface="Calibri"/>
              </a:rPr>
              <a:t>AYUDAS</a:t>
            </a:r>
            <a:r>
              <a:rPr sz="2800" spc="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633D24"/>
                </a:solidFill>
                <a:latin typeface="Calibri"/>
                <a:cs typeface="Calibri"/>
              </a:rPr>
              <a:t>INDIVIDUALES</a:t>
            </a:r>
            <a:r>
              <a:rPr sz="2800" spc="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633D24"/>
                </a:solidFill>
                <a:latin typeface="Calibri"/>
                <a:cs typeface="Calibri"/>
              </a:rPr>
              <a:t>FOMENTO</a:t>
            </a:r>
            <a:r>
              <a:rPr sz="280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633D24"/>
                </a:solidFill>
                <a:latin typeface="Calibri"/>
                <a:cs typeface="Calibri"/>
              </a:rPr>
              <a:t>AUTONOMÍA </a:t>
            </a:r>
            <a:r>
              <a:rPr sz="2800" spc="-62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633D24"/>
                </a:solidFill>
                <a:latin typeface="Calibri"/>
                <a:cs typeface="Calibri"/>
              </a:rPr>
              <a:t>PERSONAL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86000" y="1595627"/>
            <a:ext cx="9218930" cy="4316095"/>
          </a:xfrm>
          <a:custGeom>
            <a:avLst/>
            <a:gdLst/>
            <a:ahLst/>
            <a:cxnLst/>
            <a:rect l="l" t="t" r="r" b="b"/>
            <a:pathLst>
              <a:path w="9218930" h="4316095">
                <a:moveTo>
                  <a:pt x="9218676" y="0"/>
                </a:moveTo>
                <a:lnTo>
                  <a:pt x="0" y="0"/>
                </a:lnTo>
                <a:lnTo>
                  <a:pt x="0" y="4315968"/>
                </a:lnTo>
                <a:lnTo>
                  <a:pt x="9218676" y="4315968"/>
                </a:lnTo>
                <a:lnTo>
                  <a:pt x="9218676" y="0"/>
                </a:lnTo>
                <a:close/>
              </a:path>
            </a:pathLst>
          </a:custGeom>
          <a:solidFill>
            <a:srgbClr val="E6E9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64994" y="1624329"/>
            <a:ext cx="8859520" cy="327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882C1D"/>
                </a:solidFill>
                <a:latin typeface="Tahoma"/>
                <a:cs typeface="Tahoma"/>
              </a:rPr>
              <a:t>COMUNIDAD</a:t>
            </a:r>
            <a:r>
              <a:rPr sz="1800" b="1" spc="-1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882C1D"/>
                </a:solidFill>
                <a:latin typeface="Tahoma"/>
                <a:cs typeface="Tahoma"/>
              </a:rPr>
              <a:t>D</a:t>
            </a:r>
            <a:r>
              <a:rPr sz="1800" b="1" spc="-125" dirty="0">
                <a:solidFill>
                  <a:srgbClr val="882C1D"/>
                </a:solidFill>
                <a:latin typeface="Tahoma"/>
                <a:cs typeface="Tahoma"/>
              </a:rPr>
              <a:t>E</a:t>
            </a:r>
            <a:r>
              <a:rPr sz="1800" b="1" spc="-2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b="1" spc="-125" dirty="0">
                <a:solidFill>
                  <a:srgbClr val="882C1D"/>
                </a:solidFill>
                <a:latin typeface="Tahoma"/>
                <a:cs typeface="Tahoma"/>
              </a:rPr>
              <a:t>MADRID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95" dirty="0">
                <a:solidFill>
                  <a:srgbClr val="882C1D"/>
                </a:solidFill>
                <a:latin typeface="Tahoma"/>
                <a:cs typeface="Tahoma"/>
              </a:rPr>
              <a:t>Consejería</a:t>
            </a:r>
            <a:r>
              <a:rPr sz="1800" spc="-6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882C1D"/>
                </a:solidFill>
                <a:latin typeface="Tahoma"/>
                <a:cs typeface="Tahoma"/>
              </a:rPr>
              <a:t>de</a:t>
            </a:r>
            <a:r>
              <a:rPr sz="1800" spc="-7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882C1D"/>
                </a:solidFill>
                <a:latin typeface="Tahoma"/>
                <a:cs typeface="Tahoma"/>
              </a:rPr>
              <a:t>Políticas</a:t>
            </a:r>
            <a:r>
              <a:rPr sz="1800" spc="-10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882C1D"/>
                </a:solidFill>
                <a:latin typeface="Tahoma"/>
                <a:cs typeface="Tahoma"/>
              </a:rPr>
              <a:t>Sociales</a:t>
            </a:r>
            <a:r>
              <a:rPr sz="1800" spc="-7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882C1D"/>
                </a:solidFill>
                <a:latin typeface="Tahoma"/>
                <a:cs typeface="Tahoma"/>
              </a:rPr>
              <a:t>y</a:t>
            </a:r>
            <a:r>
              <a:rPr sz="1800" spc="-8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882C1D"/>
                </a:solidFill>
                <a:latin typeface="Tahoma"/>
                <a:cs typeface="Tahoma"/>
              </a:rPr>
              <a:t>Familia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 marL="355600" marR="481965" indent="-342900" algn="just">
              <a:lnSpc>
                <a:spcPct val="100000"/>
              </a:lnSpc>
              <a:spcBef>
                <a:spcPts val="1500"/>
              </a:spcBef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  <a:hlinkClick r:id="rId4"/>
              </a:rPr>
              <a:t>🠶</a:t>
            </a:r>
            <a:r>
              <a:rPr sz="1800" spc="200" dirty="0">
                <a:solidFill>
                  <a:srgbClr val="E78612"/>
                </a:solidFill>
                <a:latin typeface="Microsoft Sans Serif"/>
                <a:cs typeface="Microsoft Sans Serif"/>
                <a:hlinkClick r:id="rId4"/>
              </a:rPr>
              <a:t> </a:t>
            </a:r>
            <a:r>
              <a:rPr sz="1800" u="heavy" spc="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Ayudas</a:t>
            </a:r>
            <a:r>
              <a:rPr sz="1800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para</a:t>
            </a:r>
            <a:r>
              <a:rPr sz="1800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el</a:t>
            </a:r>
            <a:r>
              <a:rPr sz="1800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fomento</a:t>
            </a:r>
            <a:r>
              <a:rPr sz="1800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2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de</a:t>
            </a:r>
            <a:r>
              <a:rPr sz="1800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la</a:t>
            </a:r>
            <a:r>
              <a:rPr sz="1800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autonomía</a:t>
            </a:r>
            <a:r>
              <a:rPr sz="1800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personal</a:t>
            </a:r>
            <a:r>
              <a:rPr sz="1800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y</a:t>
            </a:r>
            <a:r>
              <a:rPr sz="1800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la</a:t>
            </a:r>
            <a:r>
              <a:rPr sz="1800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promoción</a:t>
            </a:r>
            <a:r>
              <a:rPr sz="1800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2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de</a:t>
            </a:r>
            <a:r>
              <a:rPr sz="1800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la </a:t>
            </a:r>
            <a:r>
              <a:rPr sz="1800" spc="125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800" u="heavy" spc="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accesibilidad</a:t>
            </a:r>
            <a:r>
              <a:rPr sz="1800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2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</a:t>
            </a:r>
            <a:r>
              <a:rPr sz="1800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personas</a:t>
            </a:r>
            <a:r>
              <a:rPr sz="1800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20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con</a:t>
            </a:r>
            <a:r>
              <a:rPr sz="1800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discapacidad</a:t>
            </a:r>
            <a:r>
              <a:rPr sz="1800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en</a:t>
            </a:r>
            <a:r>
              <a:rPr sz="1800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situación</a:t>
            </a:r>
            <a:r>
              <a:rPr sz="1800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2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de</a:t>
            </a:r>
            <a:r>
              <a:rPr sz="1800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dificultad</a:t>
            </a:r>
            <a:r>
              <a:rPr sz="1800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2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o </a:t>
            </a:r>
            <a:r>
              <a:rPr sz="1800" spc="-55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800" u="heavy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vulnerabilidad</a:t>
            </a:r>
            <a:r>
              <a:rPr sz="1800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social</a:t>
            </a:r>
            <a:r>
              <a:rPr sz="1800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(2021)s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</a:pP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Subvenciones destinadas </a:t>
            </a:r>
            <a:r>
              <a:rPr sz="1800" spc="28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personas </a:t>
            </a:r>
            <a:r>
              <a:rPr sz="1800" spc="204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800" spc="185" dirty="0">
                <a:solidFill>
                  <a:srgbClr val="404040"/>
                </a:solidFill>
                <a:latin typeface="Tahoma"/>
                <a:cs typeface="Tahoma"/>
              </a:rPr>
              <a:t>discapacidad </a:t>
            </a: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física,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intelectual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800" spc="20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sensorial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situación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dificultad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vulnerabilidad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social,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404040"/>
                </a:solidFill>
                <a:latin typeface="Tahoma"/>
                <a:cs typeface="Tahoma"/>
              </a:rPr>
              <a:t>imprescindibles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1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800" b="1" spc="-50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40" dirty="0">
                <a:solidFill>
                  <a:srgbClr val="404040"/>
                </a:solidFill>
                <a:latin typeface="Verdana"/>
                <a:cs typeface="Verdana"/>
              </a:rPr>
              <a:t>su</a:t>
            </a:r>
            <a:r>
              <a:rPr sz="1800" b="1" spc="-1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spc="-150" dirty="0">
                <a:solidFill>
                  <a:srgbClr val="404040"/>
                </a:solidFill>
                <a:latin typeface="Verdana"/>
                <a:cs typeface="Verdana"/>
              </a:rPr>
              <a:t>autonomía</a:t>
            </a:r>
            <a:r>
              <a:rPr sz="1800" b="1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spc="-155" dirty="0">
                <a:solidFill>
                  <a:srgbClr val="404040"/>
                </a:solidFill>
                <a:latin typeface="Verdana"/>
                <a:cs typeface="Verdana"/>
              </a:rPr>
              <a:t>personal</a:t>
            </a:r>
            <a:r>
              <a:rPr sz="1800" b="1" spc="-1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spc="-204" dirty="0">
                <a:solidFill>
                  <a:srgbClr val="404040"/>
                </a:solidFill>
                <a:latin typeface="Verdana"/>
                <a:cs typeface="Verdana"/>
              </a:rPr>
              <a:t>(sillas</a:t>
            </a:r>
            <a:r>
              <a:rPr sz="1800" b="1" spc="-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spc="-155" dirty="0">
                <a:solidFill>
                  <a:srgbClr val="404040"/>
                </a:solidFill>
                <a:latin typeface="Verdana"/>
                <a:cs typeface="Verdana"/>
              </a:rPr>
              <a:t>ruedas,</a:t>
            </a:r>
            <a:r>
              <a:rPr sz="1800" b="1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spc="-160" dirty="0">
                <a:solidFill>
                  <a:srgbClr val="404040"/>
                </a:solidFill>
                <a:latin typeface="Verdana"/>
                <a:cs typeface="Verdana"/>
              </a:rPr>
              <a:t>audífonos,</a:t>
            </a:r>
            <a:r>
              <a:rPr sz="1800" b="1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spc="-135" dirty="0">
                <a:solidFill>
                  <a:srgbClr val="404040"/>
                </a:solidFill>
                <a:latin typeface="Verdana"/>
                <a:cs typeface="Verdana"/>
              </a:rPr>
              <a:t>comunicadores…).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800" spc="135" dirty="0">
                <a:solidFill>
                  <a:srgbClr val="404040"/>
                </a:solidFill>
                <a:latin typeface="Tahoma"/>
                <a:cs typeface="Tahoma"/>
              </a:rPr>
              <a:t>Convocatoria:</a:t>
            </a:r>
            <a:r>
              <a:rPr sz="1800" spc="-1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Julio/agosto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21635" y="1595627"/>
            <a:ext cx="342900" cy="3154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1788" y="5949696"/>
            <a:ext cx="841248" cy="3718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668270" y="6223331"/>
            <a:ext cx="4580890" cy="189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50" b="1" spc="-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6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50" b="1" spc="-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6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50" b="1" spc="-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30" dirty="0">
                <a:solidFill>
                  <a:srgbClr val="888888"/>
                </a:solidFill>
                <a:latin typeface="Tahoma"/>
                <a:cs typeface="Tahoma"/>
              </a:rPr>
              <a:t>GRAVES </a:t>
            </a:r>
            <a:r>
              <a:rPr sz="1050" b="1" spc="-100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5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6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50" b="1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70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9276" y="946403"/>
            <a:ext cx="7305040" cy="927100"/>
          </a:xfrm>
          <a:custGeom>
            <a:avLst/>
            <a:gdLst/>
            <a:ahLst/>
            <a:cxnLst/>
            <a:rect l="l" t="t" r="r" b="b"/>
            <a:pathLst>
              <a:path w="7305040" h="927100">
                <a:moveTo>
                  <a:pt x="7304532" y="0"/>
                </a:moveTo>
                <a:lnTo>
                  <a:pt x="0" y="0"/>
                </a:lnTo>
                <a:lnTo>
                  <a:pt x="0" y="926591"/>
                </a:lnTo>
                <a:lnTo>
                  <a:pt x="7304532" y="926591"/>
                </a:lnTo>
                <a:lnTo>
                  <a:pt x="7304532" y="0"/>
                </a:lnTo>
                <a:close/>
              </a:path>
            </a:pathLst>
          </a:custGeom>
          <a:solidFill>
            <a:srgbClr val="EFE7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68270" y="950798"/>
            <a:ext cx="64820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33D24"/>
                </a:solidFill>
                <a:latin typeface="Calibri"/>
                <a:cs typeface="Calibri"/>
              </a:rPr>
              <a:t>4.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85" dirty="0">
                <a:solidFill>
                  <a:srgbClr val="633D24"/>
                </a:solidFill>
                <a:latin typeface="Calibri"/>
                <a:cs typeface="Calibri"/>
              </a:rPr>
              <a:t>TARJETA</a:t>
            </a:r>
            <a:r>
              <a:rPr sz="3600" spc="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DE </a:t>
            </a:r>
            <a:r>
              <a:rPr sz="3600" spc="-40" dirty="0">
                <a:solidFill>
                  <a:srgbClr val="633D24"/>
                </a:solidFill>
                <a:latin typeface="Calibri"/>
                <a:cs typeface="Calibri"/>
              </a:rPr>
              <a:t>ESTACIONAMIENTO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9276" y="3087623"/>
            <a:ext cx="7200900" cy="2280285"/>
          </a:xfrm>
          <a:prstGeom prst="rect">
            <a:avLst/>
          </a:prstGeom>
          <a:solidFill>
            <a:srgbClr val="E6E9E3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91440" marR="85090" algn="just">
              <a:lnSpc>
                <a:spcPct val="80000"/>
              </a:lnSpc>
              <a:spcBef>
                <a:spcPts val="5"/>
              </a:spcBef>
            </a:pP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En función de las </a:t>
            </a:r>
            <a:r>
              <a:rPr sz="1700" i="1" dirty="0">
                <a:solidFill>
                  <a:srgbClr val="404040"/>
                </a:solidFill>
                <a:latin typeface="Arial"/>
                <a:cs typeface="Arial"/>
              </a:rPr>
              <a:t>consideraciones </a:t>
            </a:r>
            <a:r>
              <a:rPr sz="1700" i="1" spc="5" dirty="0">
                <a:solidFill>
                  <a:srgbClr val="404040"/>
                </a:solidFill>
                <a:latin typeface="Arial"/>
                <a:cs typeface="Arial"/>
              </a:rPr>
              <a:t>que </a:t>
            </a:r>
            <a:r>
              <a:rPr sz="1700" i="1" dirty="0">
                <a:solidFill>
                  <a:srgbClr val="404040"/>
                </a:solidFill>
                <a:latin typeface="Arial"/>
                <a:cs typeface="Arial"/>
              </a:rPr>
              <a:t>se especifiquen en el documento </a:t>
            </a:r>
            <a:r>
              <a:rPr sz="1700" i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i="1" dirty="0">
                <a:solidFill>
                  <a:srgbClr val="404040"/>
                </a:solidFill>
                <a:latin typeface="Arial"/>
                <a:cs typeface="Arial"/>
              </a:rPr>
              <a:t>de reconocimiento de discapacidad</a:t>
            </a:r>
            <a:r>
              <a:rPr sz="1700" b="1" i="1" dirty="0">
                <a:solidFill>
                  <a:srgbClr val="404040"/>
                </a:solidFill>
                <a:latin typeface="Arial"/>
                <a:cs typeface="Arial"/>
              </a:rPr>
              <a:t>. </a:t>
            </a:r>
            <a:r>
              <a:rPr sz="1700" i="1" dirty="0">
                <a:solidFill>
                  <a:srgbClr val="404040"/>
                </a:solidFill>
                <a:latin typeface="Arial"/>
                <a:cs typeface="Arial"/>
              </a:rPr>
              <a:t>Se necesita </a:t>
            </a:r>
            <a:r>
              <a:rPr sz="1700" b="1" i="1" spc="-5" dirty="0">
                <a:solidFill>
                  <a:srgbClr val="404040"/>
                </a:solidFill>
                <a:latin typeface="Arial"/>
                <a:cs typeface="Arial"/>
              </a:rPr>
              <a:t>“Baremo movilidad </a:t>
            </a:r>
            <a:r>
              <a:rPr sz="1700" b="1" i="1" dirty="0">
                <a:solidFill>
                  <a:srgbClr val="404040"/>
                </a:solidFill>
                <a:latin typeface="Arial"/>
                <a:cs typeface="Arial"/>
              </a:rPr>
              <a:t> reducida:</a:t>
            </a:r>
            <a:r>
              <a:rPr sz="1700" b="1" i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i="1" spc="-5" dirty="0">
                <a:solidFill>
                  <a:srgbClr val="404040"/>
                </a:solidFill>
                <a:latin typeface="Arial"/>
                <a:cs typeface="Arial"/>
              </a:rPr>
              <a:t>positivo”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700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4"/>
              </a:rPr>
              <a:t>https://administracion-electronica.comunidad.madrid/node/220139</a:t>
            </a:r>
            <a:endParaRPr sz="17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7319" y="6129528"/>
            <a:ext cx="841247" cy="3718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90176" y="946403"/>
            <a:ext cx="1888235" cy="188518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798823" y="3448050"/>
            <a:ext cx="6035040" cy="1986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i="1" spc="-120" dirty="0">
                <a:solidFill>
                  <a:srgbClr val="AC640D"/>
                </a:solidFill>
                <a:latin typeface="Verdana"/>
                <a:cs typeface="Verdana"/>
              </a:rPr>
              <a:t>Al</a:t>
            </a:r>
            <a:r>
              <a:rPr sz="1600" b="1" i="1" spc="-114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65" dirty="0">
                <a:solidFill>
                  <a:srgbClr val="AC640D"/>
                </a:solidFill>
                <a:latin typeface="Verdana"/>
                <a:cs typeface="Verdana"/>
              </a:rPr>
              <a:t>pulsar</a:t>
            </a:r>
            <a:r>
              <a:rPr sz="1600" b="1" i="1" spc="-16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14" dirty="0">
                <a:solidFill>
                  <a:srgbClr val="AC640D"/>
                </a:solidFill>
                <a:latin typeface="Verdana"/>
                <a:cs typeface="Verdana"/>
              </a:rPr>
              <a:t>en</a:t>
            </a:r>
            <a:r>
              <a:rPr sz="1600" b="1" i="1" spc="-11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dirty="0">
                <a:solidFill>
                  <a:srgbClr val="AC640D"/>
                </a:solidFill>
                <a:latin typeface="Verdana"/>
                <a:cs typeface="Verdana"/>
              </a:rPr>
              <a:t>cada </a:t>
            </a:r>
            <a:r>
              <a:rPr sz="1600" b="1" i="1" spc="-60" dirty="0">
                <a:latin typeface="Verdana"/>
                <a:cs typeface="Verdana"/>
              </a:rPr>
              <a:t>enlace </a:t>
            </a:r>
            <a:r>
              <a:rPr sz="1600" b="1" i="1" spc="-190" dirty="0">
                <a:latin typeface="Verdana"/>
                <a:cs typeface="Verdana"/>
              </a:rPr>
              <a:t>(</a:t>
            </a:r>
            <a:r>
              <a:rPr sz="1600" b="1" i="1" u="heavy" spc="-19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frase</a:t>
            </a:r>
            <a:r>
              <a:rPr sz="1600" b="1" i="1" spc="-190" dirty="0">
                <a:latin typeface="Verdana"/>
                <a:cs typeface="Verdana"/>
              </a:rPr>
              <a:t>)</a:t>
            </a:r>
            <a:r>
              <a:rPr sz="1600" b="1" i="1" spc="-185" dirty="0">
                <a:latin typeface="Verdana"/>
                <a:cs typeface="Verdana"/>
              </a:rPr>
              <a:t> </a:t>
            </a:r>
            <a:r>
              <a:rPr sz="1600" b="1" i="1" spc="-55" dirty="0">
                <a:solidFill>
                  <a:srgbClr val="AC640D"/>
                </a:solidFill>
                <a:latin typeface="Verdana"/>
                <a:cs typeface="Verdana"/>
              </a:rPr>
              <a:t>de </a:t>
            </a:r>
            <a:r>
              <a:rPr sz="1600" b="1" i="1" spc="-150" dirty="0">
                <a:solidFill>
                  <a:srgbClr val="AC640D"/>
                </a:solidFill>
                <a:latin typeface="Verdana"/>
                <a:cs typeface="Verdana"/>
              </a:rPr>
              <a:t>este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14" dirty="0">
                <a:solidFill>
                  <a:srgbClr val="AC640D"/>
                </a:solidFill>
                <a:latin typeface="Verdana"/>
                <a:cs typeface="Verdana"/>
              </a:rPr>
              <a:t>documento</a:t>
            </a:r>
            <a:r>
              <a:rPr sz="1600" b="1" i="1" spc="-11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40" dirty="0">
                <a:solidFill>
                  <a:srgbClr val="AC640D"/>
                </a:solidFill>
                <a:latin typeface="Verdana"/>
                <a:cs typeface="Verdana"/>
              </a:rPr>
              <a:t>se </a:t>
            </a:r>
            <a:r>
              <a:rPr sz="1600" b="1" i="1" spc="-135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40" dirty="0">
                <a:solidFill>
                  <a:srgbClr val="AC640D"/>
                </a:solidFill>
                <a:latin typeface="Verdana"/>
                <a:cs typeface="Verdana"/>
              </a:rPr>
              <a:t>accederá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las </a:t>
            </a:r>
            <a:r>
              <a:rPr sz="1600" b="1" i="1" spc="-110" dirty="0">
                <a:solidFill>
                  <a:srgbClr val="AC640D"/>
                </a:solidFill>
                <a:latin typeface="Verdana"/>
                <a:cs typeface="Verdana"/>
              </a:rPr>
              <a:t>páginas </a:t>
            </a:r>
            <a:r>
              <a:rPr sz="1600" b="1" i="1" spc="-135" dirty="0">
                <a:solidFill>
                  <a:srgbClr val="AC640D"/>
                </a:solidFill>
                <a:latin typeface="Verdana"/>
                <a:cs typeface="Verdana"/>
              </a:rPr>
              <a:t>web </a:t>
            </a:r>
            <a:r>
              <a:rPr sz="1600" b="1" i="1" spc="-114" dirty="0">
                <a:solidFill>
                  <a:srgbClr val="AC640D"/>
                </a:solidFill>
                <a:latin typeface="Verdana"/>
                <a:cs typeface="Verdana"/>
              </a:rPr>
              <a:t>oficiales </a:t>
            </a:r>
            <a:r>
              <a:rPr sz="1600" b="1" i="1" spc="-50" dirty="0">
                <a:solidFill>
                  <a:srgbClr val="AC640D"/>
                </a:solidFill>
                <a:latin typeface="Verdana"/>
                <a:cs typeface="Verdana"/>
              </a:rPr>
              <a:t>de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las </a:t>
            </a:r>
            <a:r>
              <a:rPr sz="1600" b="1" i="1" spc="-120" dirty="0">
                <a:solidFill>
                  <a:srgbClr val="AC640D"/>
                </a:solidFill>
                <a:latin typeface="Verdana"/>
                <a:cs typeface="Verdana"/>
              </a:rPr>
              <a:t>entidades y </a:t>
            </a:r>
            <a:r>
              <a:rPr sz="1600" b="1" i="1" spc="-165" dirty="0">
                <a:solidFill>
                  <a:srgbClr val="AC640D"/>
                </a:solidFill>
                <a:latin typeface="Verdana"/>
                <a:cs typeface="Verdana"/>
              </a:rPr>
              <a:t>los </a:t>
            </a:r>
            <a:r>
              <a:rPr sz="1600" b="1" i="1" spc="-16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servicios, </a:t>
            </a:r>
            <a:r>
              <a:rPr sz="1600" b="1" i="1" spc="-85" dirty="0">
                <a:solidFill>
                  <a:srgbClr val="AC640D"/>
                </a:solidFill>
                <a:latin typeface="Verdana"/>
                <a:cs typeface="Verdana"/>
              </a:rPr>
              <a:t>donde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se </a:t>
            </a:r>
            <a:r>
              <a:rPr sz="1600" b="1" i="1" spc="-105" dirty="0">
                <a:solidFill>
                  <a:srgbClr val="AC640D"/>
                </a:solidFill>
                <a:latin typeface="Verdana"/>
                <a:cs typeface="Verdana"/>
              </a:rPr>
              <a:t>amplía </a:t>
            </a:r>
            <a:r>
              <a:rPr sz="1600" b="1" i="1" spc="-155" dirty="0">
                <a:solidFill>
                  <a:srgbClr val="AC640D"/>
                </a:solidFill>
                <a:latin typeface="Verdana"/>
                <a:cs typeface="Verdana"/>
              </a:rPr>
              <a:t>más </a:t>
            </a:r>
            <a:r>
              <a:rPr sz="1600" b="1" i="1" spc="-90" dirty="0">
                <a:solidFill>
                  <a:srgbClr val="AC640D"/>
                </a:solidFill>
                <a:latin typeface="Verdana"/>
                <a:cs typeface="Verdana"/>
              </a:rPr>
              <a:t>la </a:t>
            </a:r>
            <a:r>
              <a:rPr sz="1600" b="1" i="1" spc="-135" dirty="0">
                <a:solidFill>
                  <a:srgbClr val="AC640D"/>
                </a:solidFill>
                <a:latin typeface="Verdana"/>
                <a:cs typeface="Verdana"/>
              </a:rPr>
              <a:t>información </a:t>
            </a:r>
            <a:r>
              <a:rPr sz="1600" b="1" i="1" spc="-80" dirty="0">
                <a:solidFill>
                  <a:srgbClr val="AC640D"/>
                </a:solidFill>
                <a:latin typeface="Verdana"/>
                <a:cs typeface="Verdana"/>
              </a:rPr>
              <a:t>o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se </a:t>
            </a:r>
            <a:r>
              <a:rPr sz="1600" b="1" i="1" spc="-175" dirty="0">
                <a:solidFill>
                  <a:srgbClr val="AC640D"/>
                </a:solidFill>
                <a:latin typeface="Verdana"/>
                <a:cs typeface="Verdana"/>
              </a:rPr>
              <a:t>muestra </a:t>
            </a:r>
            <a:r>
              <a:rPr sz="1600" b="1" i="1" spc="-17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70" dirty="0">
                <a:solidFill>
                  <a:srgbClr val="AC640D"/>
                </a:solidFill>
                <a:latin typeface="Verdana"/>
                <a:cs typeface="Verdana"/>
              </a:rPr>
              <a:t>cómo</a:t>
            </a:r>
            <a:r>
              <a:rPr sz="1600" b="1" i="1" spc="-85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50" dirty="0">
                <a:solidFill>
                  <a:srgbClr val="AC640D"/>
                </a:solidFill>
                <a:latin typeface="Verdana"/>
                <a:cs typeface="Verdana"/>
              </a:rPr>
              <a:t>gestionar</a:t>
            </a:r>
            <a:r>
              <a:rPr sz="1600" b="1" i="1" spc="-85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las</a:t>
            </a:r>
            <a:r>
              <a:rPr sz="1600" b="1" i="1" spc="-85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80" dirty="0">
                <a:solidFill>
                  <a:srgbClr val="AC640D"/>
                </a:solidFill>
                <a:latin typeface="Verdana"/>
                <a:cs typeface="Verdana"/>
              </a:rPr>
              <a:t>distintas</a:t>
            </a:r>
            <a:r>
              <a:rPr sz="1600" b="1" i="1" spc="-9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b="1" i="1" spc="-145" dirty="0">
                <a:solidFill>
                  <a:srgbClr val="AC640D"/>
                </a:solidFill>
                <a:latin typeface="Verdana"/>
                <a:cs typeface="Verdana"/>
              </a:rPr>
              <a:t>solicitudes.</a:t>
            </a:r>
            <a:endParaRPr sz="16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600" b="1" spc="-45" dirty="0">
                <a:solidFill>
                  <a:srgbClr val="AC640D"/>
                </a:solidFill>
                <a:latin typeface="Tahoma"/>
                <a:cs typeface="Tahoma"/>
              </a:rPr>
              <a:t>También</a:t>
            </a:r>
            <a:r>
              <a:rPr sz="1600" b="1" spc="5" dirty="0">
                <a:solidFill>
                  <a:srgbClr val="AC640D"/>
                </a:solidFill>
                <a:latin typeface="Tahoma"/>
                <a:cs typeface="Tahoma"/>
              </a:rPr>
              <a:t> podrá</a:t>
            </a:r>
            <a:r>
              <a:rPr sz="1600" b="1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AC640D"/>
                </a:solidFill>
                <a:latin typeface="Tahoma"/>
                <a:cs typeface="Tahoma"/>
              </a:rPr>
              <a:t>descargarse</a:t>
            </a:r>
            <a:r>
              <a:rPr sz="1600" b="1" dirty="0">
                <a:solidFill>
                  <a:srgbClr val="AC640D"/>
                </a:solidFill>
                <a:latin typeface="Tahoma"/>
                <a:cs typeface="Tahoma"/>
              </a:rPr>
              <a:t> alguna</a:t>
            </a:r>
            <a:r>
              <a:rPr sz="1600" b="1" spc="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AC640D"/>
                </a:solidFill>
                <a:latin typeface="Tahoma"/>
                <a:cs typeface="Tahoma"/>
              </a:rPr>
              <a:t>guía</a:t>
            </a:r>
            <a:r>
              <a:rPr sz="1600" b="1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AC640D"/>
                </a:solidFill>
                <a:latin typeface="Tahoma"/>
                <a:cs typeface="Tahoma"/>
              </a:rPr>
              <a:t>de</a:t>
            </a:r>
            <a:r>
              <a:rPr sz="1600" b="1" spc="-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AC640D"/>
                </a:solidFill>
                <a:latin typeface="Tahoma"/>
                <a:cs typeface="Tahoma"/>
              </a:rPr>
              <a:t>interés.</a:t>
            </a:r>
            <a:endParaRPr sz="1600">
              <a:latin typeface="Tahoma"/>
              <a:cs typeface="Tahoma"/>
            </a:endParaRPr>
          </a:p>
          <a:p>
            <a:pPr marL="12700" marR="6985" algn="just">
              <a:lnSpc>
                <a:spcPct val="100000"/>
              </a:lnSpc>
              <a:spcBef>
                <a:spcPts val="1010"/>
              </a:spcBef>
            </a:pPr>
            <a:r>
              <a:rPr sz="1600" b="1" spc="-90" dirty="0">
                <a:solidFill>
                  <a:srgbClr val="AC640D"/>
                </a:solidFill>
                <a:latin typeface="Tahoma"/>
                <a:cs typeface="Tahoma"/>
              </a:rPr>
              <a:t>Están </a:t>
            </a:r>
            <a:r>
              <a:rPr sz="1600" b="1" spc="15" dirty="0">
                <a:solidFill>
                  <a:srgbClr val="AC640D"/>
                </a:solidFill>
                <a:latin typeface="Tahoma"/>
                <a:cs typeface="Tahoma"/>
              </a:rPr>
              <a:t>marcados </a:t>
            </a:r>
            <a:r>
              <a:rPr sz="1600" b="1" spc="-120" dirty="0">
                <a:solidFill>
                  <a:srgbClr val="00AF50"/>
                </a:solidFill>
                <a:latin typeface="Tahoma"/>
                <a:cs typeface="Tahoma"/>
              </a:rPr>
              <a:t>VERDE </a:t>
            </a:r>
            <a:r>
              <a:rPr sz="1600" b="1" spc="-25" dirty="0">
                <a:solidFill>
                  <a:srgbClr val="AC640D"/>
                </a:solidFill>
                <a:latin typeface="Tahoma"/>
                <a:cs typeface="Tahoma"/>
              </a:rPr>
              <a:t>algunos </a:t>
            </a:r>
            <a:r>
              <a:rPr sz="1600" b="1" spc="55" dirty="0">
                <a:solidFill>
                  <a:srgbClr val="AC640D"/>
                </a:solidFill>
                <a:latin typeface="Tahoma"/>
                <a:cs typeface="Tahoma"/>
              </a:rPr>
              <a:t>de </a:t>
            </a:r>
            <a:r>
              <a:rPr sz="1600" b="1" spc="-65" dirty="0">
                <a:solidFill>
                  <a:srgbClr val="AC640D"/>
                </a:solidFill>
                <a:latin typeface="Tahoma"/>
                <a:cs typeface="Tahoma"/>
              </a:rPr>
              <a:t>los </a:t>
            </a:r>
            <a:r>
              <a:rPr sz="1600" b="1" spc="15" dirty="0">
                <a:solidFill>
                  <a:srgbClr val="AC640D"/>
                </a:solidFill>
                <a:latin typeface="Tahoma"/>
                <a:cs typeface="Tahoma"/>
              </a:rPr>
              <a:t>enlaces </a:t>
            </a:r>
            <a:r>
              <a:rPr sz="1600" b="1" dirty="0">
                <a:solidFill>
                  <a:srgbClr val="AC640D"/>
                </a:solidFill>
                <a:latin typeface="Tahoma"/>
                <a:cs typeface="Tahoma"/>
              </a:rPr>
              <a:t>y </a:t>
            </a:r>
            <a:r>
              <a:rPr sz="1600" b="1" spc="10" dirty="0">
                <a:solidFill>
                  <a:srgbClr val="AC640D"/>
                </a:solidFill>
                <a:latin typeface="Tahoma"/>
                <a:cs typeface="Tahoma"/>
              </a:rPr>
              <a:t>descargas </a:t>
            </a:r>
            <a:r>
              <a:rPr sz="1600" b="1" spc="1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AC640D"/>
                </a:solidFill>
                <a:latin typeface="Tahoma"/>
                <a:cs typeface="Tahoma"/>
              </a:rPr>
              <a:t>más</a:t>
            </a:r>
            <a:r>
              <a:rPr sz="1600" b="1" spc="-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AC640D"/>
                </a:solidFill>
                <a:latin typeface="Tahoma"/>
                <a:cs typeface="Tahoma"/>
              </a:rPr>
              <a:t>relevantes</a:t>
            </a:r>
            <a:r>
              <a:rPr sz="1600" b="1" spc="-45" dirty="0">
                <a:solidFill>
                  <a:srgbClr val="424939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8270" y="6229299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5303" y="620268"/>
            <a:ext cx="3240024" cy="260299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6003" y="6135623"/>
            <a:ext cx="835152" cy="29870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323" y="624840"/>
            <a:ext cx="8912860" cy="917575"/>
          </a:xfrm>
          <a:custGeom>
            <a:avLst/>
            <a:gdLst/>
            <a:ahLst/>
            <a:cxnLst/>
            <a:rect l="l" t="t" r="r" b="b"/>
            <a:pathLst>
              <a:path w="8912860" h="917575">
                <a:moveTo>
                  <a:pt x="8912352" y="0"/>
                </a:moveTo>
                <a:lnTo>
                  <a:pt x="0" y="0"/>
                </a:lnTo>
                <a:lnTo>
                  <a:pt x="0" y="917448"/>
                </a:lnTo>
                <a:lnTo>
                  <a:pt x="8912352" y="917448"/>
                </a:lnTo>
                <a:lnTo>
                  <a:pt x="8912352" y="0"/>
                </a:lnTo>
                <a:close/>
              </a:path>
            </a:pathLst>
          </a:custGeom>
          <a:solidFill>
            <a:srgbClr val="F7CF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71952" y="627964"/>
            <a:ext cx="57740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5.</a:t>
            </a:r>
            <a:r>
              <a:rPr sz="3600" spc="-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85" dirty="0">
                <a:solidFill>
                  <a:srgbClr val="633D24"/>
                </a:solidFill>
                <a:latin typeface="Calibri"/>
                <a:cs typeface="Calibri"/>
              </a:rPr>
              <a:t>TARJETA</a:t>
            </a:r>
            <a:r>
              <a:rPr sz="3600"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633D24"/>
                </a:solidFill>
                <a:latin typeface="Calibri"/>
                <a:cs typeface="Calibri"/>
              </a:rPr>
              <a:t>DORADA</a:t>
            </a:r>
            <a:r>
              <a:rPr sz="3600" spc="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DE</a:t>
            </a:r>
            <a:r>
              <a:rPr sz="3600"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RENFE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9276" y="2133600"/>
            <a:ext cx="8915400" cy="3778250"/>
          </a:xfrm>
          <a:prstGeom prst="rect">
            <a:avLst/>
          </a:prstGeom>
          <a:solidFill>
            <a:srgbClr val="EFE7DA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800" b="1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Información</a:t>
            </a:r>
            <a:r>
              <a:rPr sz="1800" b="1" spc="-55" dirty="0">
                <a:solidFill>
                  <a:srgbClr val="FCAB2A"/>
                </a:solidFill>
                <a:latin typeface="Tahoma"/>
                <a:cs typeface="Tahoma"/>
                <a:hlinkClick r:id="rId4"/>
              </a:rPr>
              <a:t> </a:t>
            </a:r>
            <a:r>
              <a:rPr sz="1800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4"/>
              </a:rPr>
              <a:t>Tarjeta</a:t>
            </a:r>
            <a:r>
              <a:rPr sz="1800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4"/>
              </a:rPr>
              <a:t>Dorada</a:t>
            </a:r>
            <a:r>
              <a:rPr sz="1800" b="1" spc="-30" dirty="0">
                <a:solidFill>
                  <a:srgbClr val="12ED55"/>
                </a:solidFill>
                <a:latin typeface="Tahoma"/>
                <a:cs typeface="Tahoma"/>
              </a:rPr>
              <a:t>(</a:t>
            </a:r>
            <a:r>
              <a:rPr sz="1800" b="1" spc="-20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12ED55"/>
                </a:solidFill>
                <a:latin typeface="Tahoma"/>
                <a:cs typeface="Tahoma"/>
              </a:rPr>
              <a:t>CONSULTAR)</a:t>
            </a:r>
            <a:endParaRPr sz="1800">
              <a:latin typeface="Tahoma"/>
              <a:cs typeface="Tahoma"/>
            </a:endParaRPr>
          </a:p>
          <a:p>
            <a:pPr marL="434340" marR="1055370" indent="-342900">
              <a:lnSpc>
                <a:spcPct val="100000"/>
              </a:lnSpc>
              <a:spcBef>
                <a:spcPts val="980"/>
              </a:spcBef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En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64646"/>
                </a:solidFill>
                <a:latin typeface="Calibri"/>
                <a:cs typeface="Calibri"/>
              </a:rPr>
              <a:t>Renfe,</a:t>
            </a:r>
            <a:r>
              <a:rPr sz="1800" spc="2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si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tienes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una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64646"/>
                </a:solidFill>
                <a:latin typeface="Calibri"/>
                <a:cs typeface="Calibri"/>
              </a:rPr>
              <a:t>discapacidad igual</a:t>
            </a:r>
            <a:r>
              <a:rPr sz="1800" b="1" spc="-3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64646"/>
                </a:solidFill>
                <a:latin typeface="Calibri"/>
                <a:cs typeface="Calibri"/>
              </a:rPr>
              <a:t>o</a:t>
            </a:r>
            <a:r>
              <a:rPr sz="1800" b="1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64646"/>
                </a:solidFill>
                <a:latin typeface="Calibri"/>
                <a:cs typeface="Calibri"/>
              </a:rPr>
              <a:t>superior</a:t>
            </a:r>
            <a:r>
              <a:rPr sz="1800" b="1" spc="-2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64646"/>
                </a:solidFill>
                <a:latin typeface="Calibri"/>
                <a:cs typeface="Calibri"/>
              </a:rPr>
              <a:t>al 33%</a:t>
            </a:r>
            <a:r>
              <a:rPr sz="1800" b="1" spc="2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puedes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acogerte</a:t>
            </a:r>
            <a:r>
              <a:rPr sz="1800" spc="2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al </a:t>
            </a:r>
            <a:r>
              <a:rPr sz="1800" spc="-39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descuento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que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ofrece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la </a:t>
            </a:r>
            <a:r>
              <a:rPr sz="1800" spc="-30" dirty="0">
                <a:solidFill>
                  <a:srgbClr val="464646"/>
                </a:solidFill>
                <a:latin typeface="Calibri"/>
                <a:cs typeface="Calibri"/>
              </a:rPr>
              <a:t>Tarjeta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Dorada.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-15" dirty="0">
                <a:solidFill>
                  <a:srgbClr val="464646"/>
                </a:solidFill>
                <a:latin typeface="Calibri"/>
                <a:cs typeface="Calibri"/>
              </a:rPr>
              <a:t>Esta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tarjeta,</a:t>
            </a:r>
            <a:r>
              <a:rPr sz="1800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nominativa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e</a:t>
            </a:r>
            <a:r>
              <a:rPr sz="1800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intransferible,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64646"/>
                </a:solidFill>
                <a:latin typeface="Calibri"/>
                <a:cs typeface="Calibri"/>
              </a:rPr>
              <a:t>dará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acceso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descuentos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en</a:t>
            </a:r>
            <a:r>
              <a:rPr sz="1800" spc="2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viajes.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00"/>
              </a:spcBef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Tiene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un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precio</a:t>
            </a:r>
            <a:r>
              <a:rPr sz="1800" spc="3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de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6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€.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Tiene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una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validez</a:t>
            </a:r>
            <a:r>
              <a:rPr sz="1800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de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un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año.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05"/>
              </a:spcBef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Puede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64646"/>
                </a:solidFill>
                <a:latin typeface="Calibri"/>
                <a:cs typeface="Calibri"/>
              </a:rPr>
              <a:t>comprarse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en</a:t>
            </a:r>
            <a:r>
              <a:rPr sz="1800" spc="2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las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taquillas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las</a:t>
            </a:r>
            <a:r>
              <a:rPr sz="1800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estaciones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o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en</a:t>
            </a:r>
            <a:r>
              <a:rPr sz="1800" spc="1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agencias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de</a:t>
            </a:r>
            <a:r>
              <a:rPr sz="1800" spc="2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viaje,</a:t>
            </a:r>
            <a:r>
              <a:rPr sz="1800" spc="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presentando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  <a:p>
            <a:pPr marL="434340">
              <a:lnSpc>
                <a:spcPct val="100000"/>
              </a:lnSpc>
            </a:pP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certificado,</a:t>
            </a:r>
            <a:r>
              <a:rPr sz="1800" spc="2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la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tarjeta</a:t>
            </a:r>
            <a:r>
              <a:rPr sz="1800" spc="1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de discapacidad</a:t>
            </a:r>
            <a:r>
              <a:rPr sz="1800" spc="3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64646"/>
                </a:solidFill>
                <a:latin typeface="Calibri"/>
                <a:cs typeface="Calibri"/>
              </a:rPr>
              <a:t>o</a:t>
            </a:r>
            <a:r>
              <a:rPr sz="1800" spc="-5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documentación</a:t>
            </a:r>
            <a:r>
              <a:rPr sz="1800" spc="3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64646"/>
                </a:solidFill>
                <a:latin typeface="Calibri"/>
                <a:cs typeface="Calibri"/>
              </a:rPr>
              <a:t>acreditativa.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9136" y="6181344"/>
            <a:ext cx="751332" cy="3322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73311" y="1339596"/>
            <a:ext cx="1472183" cy="62941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2323" y="624840"/>
            <a:ext cx="8912352" cy="12801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997075" marR="826135">
              <a:lnSpc>
                <a:spcPct val="100000"/>
              </a:lnSpc>
              <a:spcBef>
                <a:spcPts val="285"/>
              </a:spcBef>
            </a:pPr>
            <a:r>
              <a:rPr b="0" spc="5" dirty="0">
                <a:solidFill>
                  <a:srgbClr val="252525"/>
                </a:solidFill>
                <a:latin typeface="Tahoma"/>
                <a:cs typeface="Tahoma"/>
              </a:rPr>
              <a:t>SEGUIMIENTO</a:t>
            </a:r>
            <a:r>
              <a:rPr b="0" spc="-17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50" dirty="0">
                <a:solidFill>
                  <a:srgbClr val="252525"/>
                </a:solidFill>
                <a:latin typeface="Tahoma"/>
                <a:cs typeface="Tahoma"/>
              </a:rPr>
              <a:t>Y</a:t>
            </a:r>
            <a:r>
              <a:rPr b="0" spc="-12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252525"/>
                </a:solidFill>
                <a:latin typeface="Tahoma"/>
                <a:cs typeface="Tahoma"/>
              </a:rPr>
              <a:t>REGISTRO</a:t>
            </a:r>
            <a:r>
              <a:rPr b="0" spc="-16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185" dirty="0">
                <a:solidFill>
                  <a:srgbClr val="252525"/>
                </a:solidFill>
                <a:latin typeface="Tahoma"/>
                <a:cs typeface="Tahoma"/>
              </a:rPr>
              <a:t>DOCUMENTOS </a:t>
            </a:r>
            <a:r>
              <a:rPr b="0" spc="-98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35" dirty="0">
                <a:solidFill>
                  <a:srgbClr val="252525"/>
                </a:solidFill>
                <a:latin typeface="Tahoma"/>
                <a:cs typeface="Tahoma"/>
              </a:rPr>
              <a:t>PRESTACIONES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89276" y="2743200"/>
            <a:ext cx="4314444" cy="23317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589276" y="2743200"/>
            <a:ext cx="4314825" cy="233172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800" b="1" spc="-45" dirty="0">
                <a:solidFill>
                  <a:srgbClr val="404040"/>
                </a:solidFill>
                <a:latin typeface="Tahoma"/>
                <a:cs typeface="Tahoma"/>
              </a:rPr>
              <a:t>COMUNIDAD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b="1" spc="-12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2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8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994"/>
              </a:spcBef>
            </a:pP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Seguimiento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gestiones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404040"/>
                </a:solidFill>
                <a:latin typeface="Tahoma"/>
                <a:cs typeface="Tahoma"/>
              </a:rPr>
              <a:t>Registros</a:t>
            </a:r>
            <a:endParaRPr sz="18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800" spc="180" dirty="0">
                <a:solidFill>
                  <a:srgbClr val="404040"/>
                </a:solidFill>
                <a:latin typeface="Tahoma"/>
                <a:cs typeface="Tahoma"/>
              </a:rPr>
              <a:t>Comunidad</a:t>
            </a:r>
            <a:r>
              <a:rPr sz="18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1510"/>
              </a:spcBef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  <a:hlinkClick r:id="rId6"/>
              </a:rPr>
              <a:t>🠶	</a:t>
            </a:r>
            <a:r>
              <a:rPr sz="1800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MI</a:t>
            </a:r>
            <a:r>
              <a:rPr sz="1800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800" u="heavy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CARPETA</a:t>
            </a:r>
            <a:r>
              <a:rPr sz="1800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800" u="heavy" spc="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CIUDADANA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26552" y="2336292"/>
            <a:ext cx="3579876" cy="273862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2100" y="6272784"/>
            <a:ext cx="841248" cy="37185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061959" cy="806450"/>
          </a:xfrm>
          <a:prstGeom prst="rect">
            <a:avLst/>
          </a:prstGeom>
          <a:solidFill>
            <a:srgbClr val="FAE7C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55"/>
              </a:spcBef>
            </a:pPr>
            <a:r>
              <a:rPr spc="-5" dirty="0">
                <a:solidFill>
                  <a:srgbClr val="633D24"/>
                </a:solidFill>
                <a:latin typeface="Calibri"/>
                <a:cs typeface="Calibri"/>
              </a:rPr>
              <a:t>6.</a:t>
            </a:r>
            <a:r>
              <a:rPr spc="-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633D24"/>
                </a:solidFill>
                <a:latin typeface="Calibri"/>
                <a:cs typeface="Calibri"/>
              </a:rPr>
              <a:t>OTROS</a:t>
            </a:r>
            <a:r>
              <a:rPr spc="-2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633D24"/>
                </a:solidFill>
                <a:latin typeface="Calibri"/>
                <a:cs typeface="Calibri"/>
              </a:rPr>
              <a:t>BENEFICIOS</a:t>
            </a:r>
            <a:r>
              <a:rPr spc="-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633D24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633D24"/>
                </a:solidFill>
                <a:latin typeface="Calibri"/>
                <a:cs typeface="Calibri"/>
              </a:rPr>
              <a:t>NIVEL</a:t>
            </a:r>
            <a:r>
              <a:rPr spc="-3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633D24"/>
                </a:solidFill>
                <a:latin typeface="Calibri"/>
                <a:cs typeface="Calibri"/>
              </a:rPr>
              <a:t>MUNICIPAL</a:t>
            </a:r>
          </a:p>
        </p:txBody>
      </p:sp>
      <p:sp>
        <p:nvSpPr>
          <p:cNvPr id="8" name="object 8"/>
          <p:cNvSpPr/>
          <p:nvPr/>
        </p:nvSpPr>
        <p:spPr>
          <a:xfrm>
            <a:off x="2589276" y="1935479"/>
            <a:ext cx="8061959" cy="3195955"/>
          </a:xfrm>
          <a:custGeom>
            <a:avLst/>
            <a:gdLst/>
            <a:ahLst/>
            <a:cxnLst/>
            <a:rect l="l" t="t" r="r" b="b"/>
            <a:pathLst>
              <a:path w="8061959" h="3195954">
                <a:moveTo>
                  <a:pt x="8061959" y="0"/>
                </a:moveTo>
                <a:lnTo>
                  <a:pt x="0" y="0"/>
                </a:lnTo>
                <a:lnTo>
                  <a:pt x="0" y="3195828"/>
                </a:lnTo>
                <a:lnTo>
                  <a:pt x="8061959" y="3195828"/>
                </a:lnTo>
                <a:lnTo>
                  <a:pt x="8061959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68270" y="2456815"/>
            <a:ext cx="790702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</a:pPr>
            <a:r>
              <a:rPr sz="2400" spc="-2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400" spc="-8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400" b="1" spc="-70" dirty="0">
                <a:solidFill>
                  <a:srgbClr val="5C1E12"/>
                </a:solidFill>
                <a:latin typeface="Tahoma"/>
                <a:cs typeface="Tahoma"/>
              </a:rPr>
              <a:t>Consultar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0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e</a:t>
            </a:r>
            <a:r>
              <a:rPr sz="2400" b="1" spc="5" dirty="0">
                <a:solidFill>
                  <a:srgbClr val="5C1E12"/>
                </a:solidFill>
                <a:latin typeface="Tahoma"/>
                <a:cs typeface="Tahoma"/>
              </a:rPr>
              <a:t>n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0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30" dirty="0">
                <a:solidFill>
                  <a:srgbClr val="5C1E12"/>
                </a:solidFill>
                <a:latin typeface="Tahoma"/>
                <a:cs typeface="Tahoma"/>
              </a:rPr>
              <a:t>e</a:t>
            </a:r>
            <a:r>
              <a:rPr sz="2400" b="1" spc="-15" dirty="0">
                <a:solidFill>
                  <a:srgbClr val="5C1E12"/>
                </a:solidFill>
                <a:latin typeface="Tahoma"/>
                <a:cs typeface="Tahoma"/>
              </a:rPr>
              <a:t>l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1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30" dirty="0">
                <a:solidFill>
                  <a:srgbClr val="5C1E12"/>
                </a:solidFill>
                <a:latin typeface="Tahoma"/>
                <a:cs typeface="Tahoma"/>
              </a:rPr>
              <a:t>Ayuntami</a:t>
            </a:r>
            <a:r>
              <a:rPr sz="2400" b="1" spc="-45" dirty="0">
                <a:solidFill>
                  <a:srgbClr val="5C1E12"/>
                </a:solidFill>
                <a:latin typeface="Tahoma"/>
                <a:cs typeface="Tahoma"/>
              </a:rPr>
              <a:t>e</a:t>
            </a:r>
            <a:r>
              <a:rPr sz="2400" b="1" spc="-135" dirty="0">
                <a:solidFill>
                  <a:srgbClr val="5C1E12"/>
                </a:solidFill>
                <a:latin typeface="Tahoma"/>
                <a:cs typeface="Tahoma"/>
              </a:rPr>
              <a:t>nto</a:t>
            </a:r>
            <a:r>
              <a:rPr sz="2400" b="1" spc="-120" dirty="0">
                <a:solidFill>
                  <a:srgbClr val="5C1E12"/>
                </a:solidFill>
                <a:latin typeface="Tahoma"/>
                <a:cs typeface="Tahoma"/>
              </a:rPr>
              <a:t>s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19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e</a:t>
            </a:r>
            <a:r>
              <a:rPr sz="2400" b="1" spc="5" dirty="0">
                <a:solidFill>
                  <a:srgbClr val="5C1E12"/>
                </a:solidFill>
                <a:latin typeface="Tahoma"/>
                <a:cs typeface="Tahoma"/>
              </a:rPr>
              <a:t>n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1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5C1E12"/>
                </a:solidFill>
                <a:latin typeface="Tahoma"/>
                <a:cs typeface="Tahoma"/>
              </a:rPr>
              <a:t>el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0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5" dirty="0">
                <a:solidFill>
                  <a:srgbClr val="5C1E12"/>
                </a:solidFill>
                <a:latin typeface="Tahoma"/>
                <a:cs typeface="Tahoma"/>
              </a:rPr>
              <a:t>que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20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114" dirty="0">
                <a:solidFill>
                  <a:srgbClr val="5C1E12"/>
                </a:solidFill>
                <a:latin typeface="Tahoma"/>
                <a:cs typeface="Tahoma"/>
              </a:rPr>
              <a:t>e</a:t>
            </a:r>
            <a:r>
              <a:rPr sz="2400" b="1" spc="-100" dirty="0">
                <a:solidFill>
                  <a:srgbClr val="5C1E12"/>
                </a:solidFill>
                <a:latin typeface="Tahoma"/>
                <a:cs typeface="Tahoma"/>
              </a:rPr>
              <a:t>sté  </a:t>
            </a:r>
            <a:r>
              <a:rPr sz="2400" b="1" spc="25" dirty="0">
                <a:solidFill>
                  <a:srgbClr val="5C1E12"/>
                </a:solidFill>
                <a:latin typeface="Tahoma"/>
                <a:cs typeface="Tahoma"/>
              </a:rPr>
              <a:t>empadronado </a:t>
            </a:r>
            <a:r>
              <a:rPr sz="2400" b="1" spc="-165" dirty="0">
                <a:solidFill>
                  <a:srgbClr val="5C1E12"/>
                </a:solidFill>
                <a:latin typeface="Tahoma"/>
                <a:cs typeface="Tahoma"/>
              </a:rPr>
              <a:t>si</a:t>
            </a:r>
            <a:r>
              <a:rPr sz="2400" b="1" spc="-16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5C1E12"/>
                </a:solidFill>
                <a:latin typeface="Tahoma"/>
                <a:cs typeface="Tahoma"/>
              </a:rPr>
              <a:t>existe</a:t>
            </a:r>
            <a:r>
              <a:rPr sz="2400" b="1" spc="-8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30" dirty="0">
                <a:solidFill>
                  <a:srgbClr val="5C1E12"/>
                </a:solidFill>
                <a:latin typeface="Tahoma"/>
                <a:cs typeface="Tahoma"/>
              </a:rPr>
              <a:t>algún </a:t>
            </a:r>
            <a:r>
              <a:rPr sz="2400" b="1" spc="-10" dirty="0">
                <a:solidFill>
                  <a:srgbClr val="5C1E12"/>
                </a:solidFill>
                <a:latin typeface="Tahoma"/>
                <a:cs typeface="Tahoma"/>
              </a:rPr>
              <a:t>beneficio </a:t>
            </a:r>
            <a:r>
              <a:rPr sz="2400" b="1" spc="20" dirty="0">
                <a:solidFill>
                  <a:srgbClr val="5C1E12"/>
                </a:solidFill>
                <a:latin typeface="Tahoma"/>
                <a:cs typeface="Tahoma"/>
              </a:rPr>
              <a:t>para </a:t>
            </a:r>
            <a:r>
              <a:rPr sz="2400" b="1" spc="-60" dirty="0">
                <a:solidFill>
                  <a:srgbClr val="5C1E12"/>
                </a:solidFill>
                <a:latin typeface="Tahoma"/>
                <a:cs typeface="Tahoma"/>
              </a:rPr>
              <a:t>las </a:t>
            </a:r>
            <a:r>
              <a:rPr sz="2400" b="1" spc="-5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5C1E12"/>
                </a:solidFill>
                <a:latin typeface="Tahoma"/>
                <a:cs typeface="Tahoma"/>
              </a:rPr>
              <a:t>personas </a:t>
            </a:r>
            <a:r>
              <a:rPr sz="2400" b="1" spc="70" dirty="0">
                <a:solidFill>
                  <a:srgbClr val="5C1E12"/>
                </a:solidFill>
                <a:latin typeface="Tahoma"/>
                <a:cs typeface="Tahoma"/>
              </a:rPr>
              <a:t>con </a:t>
            </a:r>
            <a:r>
              <a:rPr sz="2400" b="1" spc="-20" dirty="0">
                <a:solidFill>
                  <a:srgbClr val="5C1E12"/>
                </a:solidFill>
                <a:latin typeface="Tahoma"/>
                <a:cs typeface="Tahoma"/>
              </a:rPr>
              <a:t>una </a:t>
            </a:r>
            <a:r>
              <a:rPr sz="2400" b="1" spc="60" dirty="0">
                <a:solidFill>
                  <a:srgbClr val="5C1E12"/>
                </a:solidFill>
                <a:latin typeface="Tahoma"/>
                <a:cs typeface="Tahoma"/>
              </a:rPr>
              <a:t>discapacidad </a:t>
            </a:r>
            <a:r>
              <a:rPr sz="2400" b="1" spc="-35" dirty="0">
                <a:solidFill>
                  <a:srgbClr val="5C1E12"/>
                </a:solidFill>
                <a:latin typeface="Tahoma"/>
                <a:cs typeface="Tahoma"/>
              </a:rPr>
              <a:t>igual</a:t>
            </a:r>
            <a:r>
              <a:rPr sz="2400" b="1" spc="63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55" dirty="0">
                <a:solidFill>
                  <a:srgbClr val="5C1E12"/>
                </a:solidFill>
                <a:latin typeface="Tahoma"/>
                <a:cs typeface="Tahoma"/>
              </a:rPr>
              <a:t>o </a:t>
            </a:r>
            <a:r>
              <a:rPr sz="2400" b="1" spc="-95" dirty="0">
                <a:solidFill>
                  <a:srgbClr val="5C1E12"/>
                </a:solidFill>
                <a:latin typeface="Tahoma"/>
                <a:cs typeface="Tahoma"/>
              </a:rPr>
              <a:t>superior </a:t>
            </a:r>
            <a:r>
              <a:rPr sz="2400" b="1" spc="-9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5C1E12"/>
                </a:solidFill>
                <a:latin typeface="Tahoma"/>
                <a:cs typeface="Tahoma"/>
              </a:rPr>
              <a:t>al</a:t>
            </a:r>
            <a:r>
              <a:rPr sz="2400" b="1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390" dirty="0">
                <a:solidFill>
                  <a:srgbClr val="5C1E12"/>
                </a:solidFill>
                <a:latin typeface="Tahoma"/>
                <a:cs typeface="Tahoma"/>
              </a:rPr>
              <a:t>33%</a:t>
            </a:r>
            <a:r>
              <a:rPr sz="2400" b="1" spc="-38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006FC0"/>
                </a:solidFill>
                <a:latin typeface="Tahoma"/>
                <a:cs typeface="Tahoma"/>
              </a:rPr>
              <a:t>(uso</a:t>
            </a:r>
            <a:r>
              <a:rPr sz="2400" b="1" spc="-10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90" dirty="0">
                <a:solidFill>
                  <a:srgbClr val="006FC0"/>
                </a:solidFill>
                <a:latin typeface="Tahoma"/>
                <a:cs typeface="Tahoma"/>
              </a:rPr>
              <a:t>de </a:t>
            </a:r>
            <a:r>
              <a:rPr sz="2400" b="1" spc="9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006FC0"/>
                </a:solidFill>
                <a:latin typeface="Tahoma"/>
                <a:cs typeface="Tahoma"/>
              </a:rPr>
              <a:t>instalaciones</a:t>
            </a:r>
            <a:r>
              <a:rPr sz="2400" b="1" spc="61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-55" dirty="0">
                <a:solidFill>
                  <a:srgbClr val="006FC0"/>
                </a:solidFill>
                <a:latin typeface="Tahoma"/>
                <a:cs typeface="Tahoma"/>
              </a:rPr>
              <a:t>deportivas, </a:t>
            </a:r>
            <a:r>
              <a:rPr sz="2400" b="1" spc="-5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-100" dirty="0">
                <a:solidFill>
                  <a:srgbClr val="006FC0"/>
                </a:solidFill>
                <a:latin typeface="Tahoma"/>
                <a:cs typeface="Tahoma"/>
              </a:rPr>
              <a:t>transporte,</a:t>
            </a:r>
            <a:r>
              <a:rPr sz="2400" b="1" spc="-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006FC0"/>
                </a:solidFill>
                <a:latin typeface="Tahoma"/>
                <a:cs typeface="Tahoma"/>
              </a:rPr>
              <a:t>servicios</a:t>
            </a:r>
            <a:r>
              <a:rPr sz="2400" b="1" spc="-4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006FC0"/>
                </a:solidFill>
                <a:latin typeface="Tahoma"/>
                <a:cs typeface="Tahoma"/>
              </a:rPr>
              <a:t>culturales,</a:t>
            </a:r>
            <a:r>
              <a:rPr sz="2400" b="1" spc="-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Tahoma"/>
                <a:cs typeface="Tahoma"/>
              </a:rPr>
              <a:t>apoyos,</a:t>
            </a:r>
            <a:r>
              <a:rPr sz="2400" b="1" spc="-35" dirty="0">
                <a:solidFill>
                  <a:srgbClr val="006FC0"/>
                </a:solidFill>
                <a:latin typeface="Tahoma"/>
                <a:cs typeface="Tahoma"/>
              </a:rPr>
              <a:t> etc.)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323" y="624840"/>
            <a:ext cx="8912860" cy="974090"/>
          </a:xfrm>
          <a:custGeom>
            <a:avLst/>
            <a:gdLst/>
            <a:ahLst/>
            <a:cxnLst/>
            <a:rect l="l" t="t" r="r" b="b"/>
            <a:pathLst>
              <a:path w="8912860" h="974090">
                <a:moveTo>
                  <a:pt x="8912352" y="0"/>
                </a:moveTo>
                <a:lnTo>
                  <a:pt x="0" y="0"/>
                </a:lnTo>
                <a:lnTo>
                  <a:pt x="0" y="973836"/>
                </a:lnTo>
                <a:lnTo>
                  <a:pt x="8912352" y="973836"/>
                </a:lnTo>
                <a:lnTo>
                  <a:pt x="8912352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63392" y="631012"/>
            <a:ext cx="4043679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75" dirty="0">
                <a:solidFill>
                  <a:srgbClr val="633D24"/>
                </a:solidFill>
                <a:latin typeface="Calibri"/>
                <a:cs typeface="Calibri"/>
              </a:rPr>
              <a:t>TARJETA</a:t>
            </a:r>
            <a:r>
              <a:rPr spc="-3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633D24"/>
                </a:solidFill>
                <a:latin typeface="Calibri"/>
                <a:cs typeface="Calibri"/>
              </a:rPr>
              <a:t>DE</a:t>
            </a:r>
            <a:r>
              <a:rPr spc="-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633D24"/>
                </a:solidFill>
                <a:latin typeface="Calibri"/>
                <a:cs typeface="Calibri"/>
              </a:rPr>
              <a:t>TRASPORTE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>
                <a:solidFill>
                  <a:srgbClr val="633D24"/>
                </a:solidFill>
                <a:latin typeface="Calibri"/>
                <a:cs typeface="Calibri"/>
              </a:rPr>
              <a:t>(</a:t>
            </a:r>
            <a:r>
              <a:rPr spc="-2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633D24"/>
                </a:solidFill>
                <a:latin typeface="Calibri"/>
                <a:cs typeface="Calibri"/>
              </a:rPr>
              <a:t>Madrid</a:t>
            </a:r>
            <a:r>
              <a:rPr spc="-4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633D24"/>
                </a:solidFill>
                <a:latin typeface="Calibri"/>
                <a:cs typeface="Calibri"/>
              </a:rPr>
              <a:t>–Capital)</a:t>
            </a:r>
          </a:p>
        </p:txBody>
      </p:sp>
      <p:sp>
        <p:nvSpPr>
          <p:cNvPr id="9" name="object 9"/>
          <p:cNvSpPr/>
          <p:nvPr/>
        </p:nvSpPr>
        <p:spPr>
          <a:xfrm>
            <a:off x="2203704" y="2080260"/>
            <a:ext cx="9301480" cy="3831590"/>
          </a:xfrm>
          <a:custGeom>
            <a:avLst/>
            <a:gdLst/>
            <a:ahLst/>
            <a:cxnLst/>
            <a:rect l="l" t="t" r="r" b="b"/>
            <a:pathLst>
              <a:path w="9301480" h="3831590">
                <a:moveTo>
                  <a:pt x="9300972" y="0"/>
                </a:moveTo>
                <a:lnTo>
                  <a:pt x="0" y="0"/>
                </a:lnTo>
                <a:lnTo>
                  <a:pt x="0" y="3831336"/>
                </a:lnTo>
                <a:lnTo>
                  <a:pt x="9300972" y="3831336"/>
                </a:lnTo>
                <a:lnTo>
                  <a:pt x="9300972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82444" y="2109596"/>
            <a:ext cx="8945245" cy="327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83540" indent="-342900">
              <a:lnSpc>
                <a:spcPct val="100000"/>
              </a:lnSpc>
              <a:spcBef>
                <a:spcPts val="100"/>
              </a:spcBef>
              <a:buClr>
                <a:srgbClr val="E78612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800" spc="2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404040"/>
                </a:solidFill>
                <a:latin typeface="Tahoma"/>
                <a:cs typeface="Tahoma"/>
              </a:rPr>
              <a:t>algunas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0" dirty="0">
                <a:solidFill>
                  <a:srgbClr val="404040"/>
                </a:solidFill>
                <a:latin typeface="Tahoma"/>
                <a:cs typeface="Tahoma"/>
              </a:rPr>
              <a:t>localidades</a:t>
            </a:r>
            <a:r>
              <a:rPr sz="18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existen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bonos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tarjetas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transporte</a:t>
            </a:r>
            <a:r>
              <a:rPr sz="18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0" dirty="0">
                <a:solidFill>
                  <a:srgbClr val="404040"/>
                </a:solidFill>
                <a:latin typeface="Tahoma"/>
                <a:cs typeface="Tahoma"/>
              </a:rPr>
              <a:t>público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4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800" spc="-5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tarifa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reducida,</a:t>
            </a:r>
            <a:r>
              <a:rPr sz="1800" spc="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7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4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85" dirty="0">
                <a:solidFill>
                  <a:srgbClr val="404040"/>
                </a:solidFill>
                <a:latin typeface="Tahoma"/>
                <a:cs typeface="Tahoma"/>
              </a:rPr>
              <a:t>discapacidad</a:t>
            </a:r>
            <a:endParaRPr sz="18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Beneficiarios: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usuarios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4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una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85" dirty="0">
                <a:solidFill>
                  <a:srgbClr val="404040"/>
                </a:solidFill>
                <a:latin typeface="Tahoma"/>
                <a:cs typeface="Tahoma"/>
              </a:rPr>
              <a:t>discapacidad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igual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superior</a:t>
            </a:r>
            <a:r>
              <a:rPr sz="18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14" dirty="0">
                <a:solidFill>
                  <a:srgbClr val="404040"/>
                </a:solidFill>
                <a:latin typeface="Tahoma"/>
                <a:cs typeface="Tahoma"/>
              </a:rPr>
              <a:t>33%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65%.</a:t>
            </a:r>
            <a:endParaRPr sz="18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800" spc="165" dirty="0">
                <a:solidFill>
                  <a:srgbClr val="404040"/>
                </a:solidFill>
                <a:latin typeface="Tahoma"/>
                <a:cs typeface="Tahoma"/>
              </a:rPr>
              <a:t>Puede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estar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sujeta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404040"/>
                </a:solidFill>
                <a:latin typeface="Tahoma"/>
                <a:cs typeface="Tahoma"/>
              </a:rPr>
              <a:t>otros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404040"/>
                </a:solidFill>
                <a:latin typeface="Tahoma"/>
                <a:cs typeface="Tahoma"/>
              </a:rPr>
              <a:t>requisitos.</a:t>
            </a:r>
            <a:endParaRPr sz="18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800" b="1" i="1" spc="-165" dirty="0">
                <a:solidFill>
                  <a:srgbClr val="404040"/>
                </a:solidFill>
                <a:latin typeface="Verdana"/>
                <a:cs typeface="Verdana"/>
              </a:rPr>
              <a:t>Consultar</a:t>
            </a:r>
            <a:r>
              <a:rPr sz="1800" b="1" i="1" spc="-130" dirty="0">
                <a:solidFill>
                  <a:srgbClr val="404040"/>
                </a:solidFill>
                <a:latin typeface="Verdana"/>
                <a:cs typeface="Verdana"/>
              </a:rPr>
              <a:t> en</a:t>
            </a:r>
            <a:r>
              <a:rPr sz="1800" b="1" i="1" spc="-120" dirty="0">
                <a:solidFill>
                  <a:srgbClr val="404040"/>
                </a:solidFill>
                <a:latin typeface="Verdana"/>
                <a:cs typeface="Verdana"/>
              </a:rPr>
              <a:t> el</a:t>
            </a:r>
            <a:r>
              <a:rPr sz="1800" b="1" i="1" spc="-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i="1" spc="-140" dirty="0">
                <a:solidFill>
                  <a:srgbClr val="404040"/>
                </a:solidFill>
                <a:latin typeface="Verdana"/>
                <a:cs typeface="Verdana"/>
              </a:rPr>
              <a:t>municipio</a:t>
            </a:r>
            <a:r>
              <a:rPr sz="1800" b="1" i="1" spc="-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i="1" spc="-130" dirty="0">
                <a:solidFill>
                  <a:srgbClr val="404040"/>
                </a:solidFill>
                <a:latin typeface="Verdana"/>
                <a:cs typeface="Verdana"/>
              </a:rPr>
              <a:t>en</a:t>
            </a:r>
            <a:r>
              <a:rPr sz="1800" b="1" i="1" spc="-11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i="1" spc="-120" dirty="0">
                <a:solidFill>
                  <a:srgbClr val="404040"/>
                </a:solidFill>
                <a:latin typeface="Verdana"/>
                <a:cs typeface="Verdana"/>
              </a:rPr>
              <a:t>el</a:t>
            </a:r>
            <a:r>
              <a:rPr sz="1800" b="1" i="1" spc="-110" dirty="0">
                <a:solidFill>
                  <a:srgbClr val="404040"/>
                </a:solidFill>
                <a:latin typeface="Verdana"/>
                <a:cs typeface="Verdana"/>
              </a:rPr>
              <a:t> que</a:t>
            </a:r>
            <a:r>
              <a:rPr sz="1800" b="1" i="1" spc="-1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i="1" spc="-165" dirty="0">
                <a:solidFill>
                  <a:srgbClr val="404040"/>
                </a:solidFill>
                <a:latin typeface="Verdana"/>
                <a:cs typeface="Verdana"/>
              </a:rPr>
              <a:t>este</a:t>
            </a:r>
            <a:r>
              <a:rPr sz="1800" b="1" i="1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b="1" i="1" spc="-120" dirty="0">
                <a:solidFill>
                  <a:srgbClr val="404040"/>
                </a:solidFill>
                <a:latin typeface="Verdana"/>
                <a:cs typeface="Verdana"/>
              </a:rPr>
              <a:t>empadronado.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200">
              <a:latin typeface="Verdana"/>
              <a:cs typeface="Verdana"/>
            </a:endParaRPr>
          </a:p>
          <a:p>
            <a:pPr marL="355600" marR="5080" indent="-342900">
              <a:lnSpc>
                <a:spcPct val="100000"/>
              </a:lnSpc>
              <a:spcBef>
                <a:spcPts val="1480"/>
              </a:spcBef>
              <a:tabLst>
                <a:tab pos="354965" algn="l"/>
                <a:tab pos="402272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5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800" spc="155" dirty="0">
                <a:solidFill>
                  <a:srgbClr val="404040"/>
                </a:solidFill>
                <a:latin typeface="Tahoma"/>
                <a:cs typeface="Tahoma"/>
              </a:rPr>
              <a:t>empadronados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MADRID </a:t>
            </a: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CIUDAD </a:t>
            </a:r>
            <a:r>
              <a:rPr sz="1800" spc="-140" dirty="0">
                <a:solidFill>
                  <a:srgbClr val="404040"/>
                </a:solidFill>
                <a:latin typeface="Tahoma"/>
                <a:cs typeface="Tahoma"/>
              </a:rPr>
              <a:t>: </a:t>
            </a:r>
            <a:r>
              <a:rPr sz="1800" b="1" spc="-125" dirty="0">
                <a:latin typeface="Tahoma"/>
                <a:cs typeface="Tahoma"/>
              </a:rPr>
              <a:t>Tarjeta </a:t>
            </a:r>
            <a:r>
              <a:rPr sz="1800" b="1" spc="-85" dirty="0">
                <a:latin typeface="Tahoma"/>
                <a:cs typeface="Tahoma"/>
              </a:rPr>
              <a:t>Azul </a:t>
            </a:r>
            <a:r>
              <a:rPr sz="1800" b="1" spc="-110" dirty="0">
                <a:latin typeface="Tahoma"/>
                <a:cs typeface="Tahoma"/>
              </a:rPr>
              <a:t>de </a:t>
            </a:r>
            <a:r>
              <a:rPr sz="1800" b="1" spc="-114" dirty="0">
                <a:latin typeface="Tahoma"/>
                <a:cs typeface="Tahoma"/>
              </a:rPr>
              <a:t>transportes </a:t>
            </a:r>
            <a:r>
              <a:rPr sz="1800" b="1" spc="-140" dirty="0">
                <a:latin typeface="Tahoma"/>
                <a:cs typeface="Tahoma"/>
              </a:rPr>
              <a:t>para </a:t>
            </a:r>
            <a:r>
              <a:rPr sz="1800" b="1" spc="-135" dirty="0">
                <a:latin typeface="Tahoma"/>
                <a:cs typeface="Tahoma"/>
              </a:rPr>
              <a:t> </a:t>
            </a:r>
            <a:r>
              <a:rPr sz="1800" b="1" spc="-125" dirty="0">
                <a:latin typeface="Tahoma"/>
                <a:cs typeface="Tahoma"/>
              </a:rPr>
              <a:t>autobuses</a:t>
            </a:r>
            <a:r>
              <a:rPr sz="1800" b="1" spc="-90" dirty="0">
                <a:latin typeface="Tahoma"/>
                <a:cs typeface="Tahoma"/>
              </a:rPr>
              <a:t> </a:t>
            </a:r>
            <a:r>
              <a:rPr sz="1800" b="1" spc="-135" dirty="0">
                <a:latin typeface="Tahoma"/>
                <a:cs typeface="Tahoma"/>
              </a:rPr>
              <a:t>(EMT)</a:t>
            </a:r>
            <a:r>
              <a:rPr sz="1800" b="1" spc="-85" dirty="0">
                <a:latin typeface="Tahoma"/>
                <a:cs typeface="Tahoma"/>
              </a:rPr>
              <a:t> </a:t>
            </a:r>
            <a:r>
              <a:rPr sz="1800" b="1" spc="-90" dirty="0">
                <a:latin typeface="Tahoma"/>
                <a:cs typeface="Tahoma"/>
              </a:rPr>
              <a:t>y</a:t>
            </a:r>
            <a:r>
              <a:rPr sz="1800" b="1" spc="-80" dirty="0">
                <a:latin typeface="Tahoma"/>
                <a:cs typeface="Tahoma"/>
              </a:rPr>
              <a:t> </a:t>
            </a:r>
            <a:r>
              <a:rPr sz="1800" b="1" spc="-120" dirty="0">
                <a:latin typeface="Tahoma"/>
                <a:cs typeface="Tahoma"/>
              </a:rPr>
              <a:t>metro.</a:t>
            </a:r>
            <a:r>
              <a:rPr sz="1800" b="1" spc="-9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Es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un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20" dirty="0">
                <a:latin typeface="Tahoma"/>
                <a:cs typeface="Tahoma"/>
              </a:rPr>
              <a:t>Título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de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Transporte</a:t>
            </a:r>
            <a:r>
              <a:rPr sz="1800" spc="-130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Público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60" dirty="0">
                <a:latin typeface="Tahoma"/>
                <a:cs typeface="Tahoma"/>
              </a:rPr>
              <a:t>(TTP)</a:t>
            </a:r>
            <a:r>
              <a:rPr sz="1800" spc="-114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para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ciudadanos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30" dirty="0">
                <a:latin typeface="Tahoma"/>
                <a:cs typeface="Tahoma"/>
              </a:rPr>
              <a:t>y </a:t>
            </a:r>
            <a:r>
              <a:rPr sz="1800" spc="-55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ciudadanas </a:t>
            </a:r>
            <a:r>
              <a:rPr sz="1800" spc="-5" dirty="0">
                <a:latin typeface="Tahoma"/>
                <a:cs typeface="Tahoma"/>
              </a:rPr>
              <a:t>empadronados </a:t>
            </a:r>
            <a:r>
              <a:rPr sz="1800" dirty="0">
                <a:latin typeface="Tahoma"/>
                <a:cs typeface="Tahoma"/>
              </a:rPr>
              <a:t>en </a:t>
            </a:r>
            <a:r>
              <a:rPr sz="1800" spc="-25" dirty="0">
                <a:latin typeface="Tahoma"/>
                <a:cs typeface="Tahoma"/>
              </a:rPr>
              <a:t>la </a:t>
            </a:r>
            <a:r>
              <a:rPr sz="1800" spc="5" dirty="0">
                <a:latin typeface="Tahoma"/>
                <a:cs typeface="Tahoma"/>
              </a:rPr>
              <a:t>ciudad de </a:t>
            </a:r>
            <a:r>
              <a:rPr sz="1800" spc="45" dirty="0">
                <a:latin typeface="Tahoma"/>
                <a:cs typeface="Tahoma"/>
              </a:rPr>
              <a:t>Madrid </a:t>
            </a:r>
            <a:r>
              <a:rPr sz="1800" spc="5" dirty="0">
                <a:latin typeface="Tahoma"/>
                <a:cs typeface="Tahoma"/>
              </a:rPr>
              <a:t>que </a:t>
            </a:r>
            <a:r>
              <a:rPr sz="1800" spc="-5" dirty="0">
                <a:latin typeface="Tahoma"/>
                <a:cs typeface="Tahoma"/>
              </a:rPr>
              <a:t>cumplan </a:t>
            </a:r>
            <a:r>
              <a:rPr sz="1800" dirty="0">
                <a:latin typeface="Tahoma"/>
                <a:cs typeface="Tahoma"/>
              </a:rPr>
              <a:t>determinados </a:t>
            </a:r>
            <a:r>
              <a:rPr sz="1800" spc="5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requisitos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30" dirty="0">
                <a:latin typeface="Tahoma"/>
                <a:cs typeface="Tahoma"/>
              </a:rPr>
              <a:t>y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b="1" spc="-125" dirty="0">
                <a:latin typeface="Tahoma"/>
                <a:cs typeface="Tahoma"/>
              </a:rPr>
              <a:t>unos</a:t>
            </a:r>
            <a:r>
              <a:rPr sz="1800" b="1" spc="-100" dirty="0">
                <a:latin typeface="Tahoma"/>
                <a:cs typeface="Tahoma"/>
              </a:rPr>
              <a:t> </a:t>
            </a:r>
            <a:r>
              <a:rPr sz="1800" b="1" spc="-120" dirty="0">
                <a:latin typeface="Tahoma"/>
                <a:cs typeface="Tahoma"/>
              </a:rPr>
              <a:t>límites</a:t>
            </a:r>
            <a:r>
              <a:rPr sz="1800" b="1" spc="-60" dirty="0">
                <a:latin typeface="Tahoma"/>
                <a:cs typeface="Tahoma"/>
              </a:rPr>
              <a:t> </a:t>
            </a:r>
            <a:r>
              <a:rPr sz="1800" b="1" spc="-110" dirty="0">
                <a:latin typeface="Tahoma"/>
                <a:cs typeface="Tahoma"/>
              </a:rPr>
              <a:t>de</a:t>
            </a:r>
            <a:r>
              <a:rPr sz="1800" b="1" spc="-80" dirty="0">
                <a:latin typeface="Tahoma"/>
                <a:cs typeface="Tahoma"/>
              </a:rPr>
              <a:t> </a:t>
            </a:r>
            <a:r>
              <a:rPr sz="1800" b="1" spc="-125" dirty="0">
                <a:latin typeface="Tahoma"/>
                <a:cs typeface="Tahoma"/>
              </a:rPr>
              <a:t>renta.	</a:t>
            </a:r>
            <a:r>
              <a:rPr sz="1800" u="heavy" spc="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Tramita</a:t>
            </a:r>
            <a:r>
              <a:rPr sz="1800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TAJETA</a:t>
            </a:r>
            <a:r>
              <a:rPr sz="1800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800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AZUL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027" y="6152388"/>
            <a:ext cx="841248" cy="37185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8976359" y="632459"/>
            <a:ext cx="2528570" cy="5641975"/>
            <a:chOff x="8976359" y="632459"/>
            <a:chExt cx="2528570" cy="564197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76359" y="5113019"/>
              <a:ext cx="1772411" cy="11612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8419" y="632459"/>
              <a:ext cx="1286255" cy="14478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668270" y="6228558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323" y="624840"/>
            <a:ext cx="8912860" cy="1280160"/>
          </a:xfrm>
          <a:custGeom>
            <a:avLst/>
            <a:gdLst/>
            <a:ahLst/>
            <a:cxnLst/>
            <a:rect l="l" t="t" r="r" b="b"/>
            <a:pathLst>
              <a:path w="8912860" h="1280160">
                <a:moveTo>
                  <a:pt x="8912352" y="0"/>
                </a:moveTo>
                <a:lnTo>
                  <a:pt x="0" y="0"/>
                </a:lnTo>
                <a:lnTo>
                  <a:pt x="0" y="1280160"/>
                </a:lnTo>
                <a:lnTo>
                  <a:pt x="8912352" y="1280160"/>
                </a:lnTo>
                <a:lnTo>
                  <a:pt x="8912352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71952" y="627964"/>
            <a:ext cx="8428990" cy="11283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60"/>
              </a:spcBef>
            </a:pPr>
            <a:r>
              <a:rPr sz="3600" dirty="0">
                <a:solidFill>
                  <a:srgbClr val="633D24"/>
                </a:solidFill>
                <a:latin typeface="Calibri"/>
                <a:cs typeface="Calibri"/>
              </a:rPr>
              <a:t>EL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CARNÉ </a:t>
            </a:r>
            <a:r>
              <a:rPr sz="3600" spc="-30" dirty="0">
                <a:solidFill>
                  <a:srgbClr val="633D24"/>
                </a:solidFill>
                <a:latin typeface="Calibri"/>
                <a:cs typeface="Calibri"/>
              </a:rPr>
              <a:t>MUNICIPAL 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DE </a:t>
            </a:r>
            <a:r>
              <a:rPr sz="3600" spc="-10" dirty="0">
                <a:solidFill>
                  <a:srgbClr val="633D24"/>
                </a:solidFill>
                <a:latin typeface="Calibri"/>
                <a:cs typeface="Calibri"/>
              </a:rPr>
              <a:t>DEPORTE </a:t>
            </a:r>
            <a:r>
              <a:rPr sz="3600" spc="-15" dirty="0">
                <a:solidFill>
                  <a:srgbClr val="633D24"/>
                </a:solidFill>
                <a:latin typeface="Calibri"/>
                <a:cs typeface="Calibri"/>
              </a:rPr>
              <a:t>ESPECIAL </a:t>
            </a:r>
            <a:r>
              <a:rPr sz="3600" spc="-800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633D24"/>
                </a:solidFill>
                <a:latin typeface="Calibri"/>
                <a:cs typeface="Calibri"/>
              </a:rPr>
              <a:t>(</a:t>
            </a:r>
            <a:r>
              <a:rPr sz="3600" spc="-5" dirty="0">
                <a:solidFill>
                  <a:srgbClr val="633D24"/>
                </a:solidFill>
                <a:latin typeface="Calibri"/>
                <a:cs typeface="Calibri"/>
              </a:rPr>
              <a:t> MADRID</a:t>
            </a:r>
            <a:r>
              <a:rPr sz="3600" spc="15" dirty="0">
                <a:solidFill>
                  <a:srgbClr val="633D24"/>
                </a:solidFill>
                <a:latin typeface="Calibri"/>
                <a:cs typeface="Calibri"/>
              </a:rPr>
              <a:t> </a:t>
            </a:r>
            <a:r>
              <a:rPr sz="3600" spc="-40" dirty="0">
                <a:solidFill>
                  <a:srgbClr val="633D24"/>
                </a:solidFill>
                <a:latin typeface="Calibri"/>
                <a:cs typeface="Calibri"/>
              </a:rPr>
              <a:t>CAPITAL)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9276" y="3185160"/>
            <a:ext cx="8915400" cy="2132330"/>
          </a:xfrm>
          <a:prstGeom prst="rect">
            <a:avLst/>
          </a:prstGeom>
          <a:solidFill>
            <a:srgbClr val="CC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434340" marR="97790" indent="-342900">
              <a:lnSpc>
                <a:spcPct val="100000"/>
              </a:lnSpc>
              <a:spcBef>
                <a:spcPts val="330"/>
              </a:spcBef>
              <a:tabLst>
                <a:tab pos="434340" algn="l"/>
              </a:tabLst>
            </a:pPr>
            <a:r>
              <a:rPr sz="19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900" spc="-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9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rgbClr val="404040"/>
                </a:solidFill>
                <a:latin typeface="Tahoma"/>
                <a:cs typeface="Tahoma"/>
              </a:rPr>
              <a:t>Carné</a:t>
            </a:r>
            <a:r>
              <a:rPr sz="19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rgbClr val="404040"/>
                </a:solidFill>
                <a:latin typeface="Tahoma"/>
                <a:cs typeface="Tahoma"/>
              </a:rPr>
              <a:t>Municipal</a:t>
            </a:r>
            <a:r>
              <a:rPr sz="19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23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rgbClr val="404040"/>
                </a:solidFill>
                <a:latin typeface="Tahoma"/>
                <a:cs typeface="Tahoma"/>
              </a:rPr>
              <a:t>Deporte</a:t>
            </a:r>
            <a:r>
              <a:rPr sz="19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05" dirty="0">
                <a:solidFill>
                  <a:srgbClr val="404040"/>
                </a:solidFill>
                <a:latin typeface="Tahoma"/>
                <a:cs typeface="Tahoma"/>
              </a:rPr>
              <a:t>Especial</a:t>
            </a:r>
            <a:r>
              <a:rPr sz="19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270" dirty="0">
                <a:solidFill>
                  <a:srgbClr val="404040"/>
                </a:solidFill>
                <a:latin typeface="Tahoma"/>
                <a:cs typeface="Tahoma"/>
              </a:rPr>
              <a:t>da</a:t>
            </a:r>
            <a:r>
              <a:rPr sz="19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75" dirty="0">
                <a:solidFill>
                  <a:srgbClr val="404040"/>
                </a:solidFill>
                <a:latin typeface="Tahoma"/>
                <a:cs typeface="Tahoma"/>
              </a:rPr>
              <a:t>derecho</a:t>
            </a:r>
            <a:r>
              <a:rPr sz="19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29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9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9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215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900" spc="-5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90" dirty="0">
                <a:solidFill>
                  <a:srgbClr val="404040"/>
                </a:solidFill>
                <a:latin typeface="Tahoma"/>
                <a:cs typeface="Tahoma"/>
              </a:rPr>
              <a:t>discapacidad </a:t>
            </a:r>
            <a:r>
              <a:rPr sz="1900" spc="215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900" spc="95" dirty="0">
                <a:solidFill>
                  <a:srgbClr val="404040"/>
                </a:solidFill>
                <a:latin typeface="Tahoma"/>
                <a:cs typeface="Tahoma"/>
              </a:rPr>
              <a:t>un </a:t>
            </a:r>
            <a:r>
              <a:rPr sz="1900" spc="170" dirty="0">
                <a:solidFill>
                  <a:srgbClr val="404040"/>
                </a:solidFill>
                <a:latin typeface="Tahoma"/>
                <a:cs typeface="Tahoma"/>
              </a:rPr>
              <a:t>grado </a:t>
            </a:r>
            <a:r>
              <a:rPr sz="1900" spc="23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900" spc="190" dirty="0">
                <a:solidFill>
                  <a:srgbClr val="404040"/>
                </a:solidFill>
                <a:latin typeface="Tahoma"/>
                <a:cs typeface="Tahoma"/>
              </a:rPr>
              <a:t>discapacidad </a:t>
            </a:r>
            <a:r>
              <a:rPr sz="1900" spc="180" dirty="0">
                <a:solidFill>
                  <a:srgbClr val="404040"/>
                </a:solidFill>
                <a:latin typeface="Tahoma"/>
                <a:cs typeface="Tahoma"/>
              </a:rPr>
              <a:t>reconocida </a:t>
            </a:r>
            <a:r>
              <a:rPr sz="1900" spc="100" dirty="0">
                <a:solidFill>
                  <a:srgbClr val="404040"/>
                </a:solidFill>
                <a:latin typeface="Tahoma"/>
                <a:cs typeface="Tahoma"/>
              </a:rPr>
              <a:t>igual </a:t>
            </a:r>
            <a:r>
              <a:rPr sz="1900" spc="204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900" spc="2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45" dirty="0">
                <a:solidFill>
                  <a:srgbClr val="404040"/>
                </a:solidFill>
                <a:latin typeface="Tahoma"/>
                <a:cs typeface="Tahoma"/>
              </a:rPr>
              <a:t>superior </a:t>
            </a:r>
            <a:r>
              <a:rPr sz="1900" spc="114" dirty="0">
                <a:solidFill>
                  <a:srgbClr val="404040"/>
                </a:solidFill>
                <a:latin typeface="Tahoma"/>
                <a:cs typeface="Tahoma"/>
              </a:rPr>
              <a:t>al </a:t>
            </a:r>
            <a:r>
              <a:rPr sz="1900" spc="-105" dirty="0">
                <a:solidFill>
                  <a:srgbClr val="404040"/>
                </a:solidFill>
                <a:latin typeface="Tahoma"/>
                <a:cs typeface="Tahoma"/>
              </a:rPr>
              <a:t>33%, </a:t>
            </a:r>
            <a:r>
              <a:rPr sz="1900" spc="35" dirty="0">
                <a:solidFill>
                  <a:srgbClr val="404040"/>
                </a:solidFill>
                <a:latin typeface="Tahoma"/>
                <a:cs typeface="Tahoma"/>
              </a:rPr>
              <a:t>titulares </a:t>
            </a:r>
            <a:r>
              <a:rPr sz="1900" spc="135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900" spc="55" dirty="0">
                <a:solidFill>
                  <a:srgbClr val="404040"/>
                </a:solidFill>
                <a:latin typeface="Tahoma"/>
                <a:cs typeface="Tahoma"/>
              </a:rPr>
              <a:t>mismo, </a:t>
            </a:r>
            <a:r>
              <a:rPr sz="1900" spc="114" dirty="0">
                <a:solidFill>
                  <a:srgbClr val="404040"/>
                </a:solidFill>
                <a:latin typeface="Tahoma"/>
                <a:cs typeface="Tahoma"/>
              </a:rPr>
              <a:t>al </a:t>
            </a:r>
            <a:r>
              <a:rPr sz="1900" spc="215" dirty="0">
                <a:solidFill>
                  <a:srgbClr val="404040"/>
                </a:solidFill>
                <a:latin typeface="Tahoma"/>
                <a:cs typeface="Tahoma"/>
              </a:rPr>
              <a:t>acceso </a:t>
            </a:r>
            <a:r>
              <a:rPr sz="1900" spc="70" dirty="0">
                <a:solidFill>
                  <a:srgbClr val="404040"/>
                </a:solidFill>
                <a:latin typeface="Tahoma"/>
                <a:cs typeface="Tahoma"/>
              </a:rPr>
              <a:t>y utilización </a:t>
            </a:r>
            <a:r>
              <a:rPr sz="1900" spc="95" dirty="0">
                <a:solidFill>
                  <a:srgbClr val="404040"/>
                </a:solidFill>
                <a:latin typeface="Tahoma"/>
                <a:cs typeface="Tahoma"/>
              </a:rPr>
              <a:t>gratuita </a:t>
            </a:r>
            <a:r>
              <a:rPr sz="1900" spc="23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900" spc="2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35" dirty="0">
                <a:solidFill>
                  <a:srgbClr val="404040"/>
                </a:solidFill>
                <a:latin typeface="Tahoma"/>
                <a:cs typeface="Tahoma"/>
              </a:rPr>
              <a:t>las </a:t>
            </a:r>
            <a:r>
              <a:rPr sz="1900" spc="55" dirty="0">
                <a:solidFill>
                  <a:srgbClr val="404040"/>
                </a:solidFill>
                <a:latin typeface="Tahoma"/>
                <a:cs typeface="Tahoma"/>
              </a:rPr>
              <a:t>salas </a:t>
            </a:r>
            <a:r>
              <a:rPr sz="1900" spc="23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900" spc="125" dirty="0">
                <a:solidFill>
                  <a:srgbClr val="404040"/>
                </a:solidFill>
                <a:latin typeface="Tahoma"/>
                <a:cs typeface="Tahoma"/>
              </a:rPr>
              <a:t>musculación </a:t>
            </a:r>
            <a:r>
              <a:rPr sz="1900" spc="70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900" spc="35" dirty="0">
                <a:solidFill>
                  <a:srgbClr val="404040"/>
                </a:solidFill>
                <a:latin typeface="Tahoma"/>
                <a:cs typeface="Tahoma"/>
              </a:rPr>
              <a:t>las </a:t>
            </a:r>
            <a:r>
              <a:rPr sz="1900" spc="80" dirty="0">
                <a:solidFill>
                  <a:srgbClr val="404040"/>
                </a:solidFill>
                <a:latin typeface="Tahoma"/>
                <a:cs typeface="Tahoma"/>
              </a:rPr>
              <a:t>piscinas </a:t>
            </a:r>
            <a:r>
              <a:rPr sz="1900" spc="110" dirty="0">
                <a:solidFill>
                  <a:srgbClr val="404040"/>
                </a:solidFill>
                <a:latin typeface="Tahoma"/>
                <a:cs typeface="Tahoma"/>
              </a:rPr>
              <a:t>municipales </a:t>
            </a:r>
            <a:r>
              <a:rPr sz="1900" spc="16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900" spc="35" dirty="0">
                <a:solidFill>
                  <a:srgbClr val="404040"/>
                </a:solidFill>
                <a:latin typeface="Tahoma"/>
                <a:cs typeface="Tahoma"/>
              </a:rPr>
              <a:t>las </a:t>
            </a:r>
            <a:r>
              <a:rPr sz="1900" spc="105" dirty="0">
                <a:solidFill>
                  <a:srgbClr val="404040"/>
                </a:solidFill>
                <a:latin typeface="Tahoma"/>
                <a:cs typeface="Tahoma"/>
              </a:rPr>
              <a:t>calles </a:t>
            </a:r>
            <a:r>
              <a:rPr sz="1900" spc="70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900" spc="5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50" dirty="0">
                <a:solidFill>
                  <a:srgbClr val="404040"/>
                </a:solidFill>
                <a:latin typeface="Tahoma"/>
                <a:cs typeface="Tahoma"/>
              </a:rPr>
              <a:t>horarios</a:t>
            </a:r>
            <a:r>
              <a:rPr sz="19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8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9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8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9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35" dirty="0">
                <a:solidFill>
                  <a:srgbClr val="404040"/>
                </a:solidFill>
                <a:latin typeface="Tahoma"/>
                <a:cs typeface="Tahoma"/>
              </a:rPr>
              <a:t>Centro</a:t>
            </a:r>
            <a:r>
              <a:rPr sz="19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05" dirty="0">
                <a:solidFill>
                  <a:srgbClr val="404040"/>
                </a:solidFill>
                <a:latin typeface="Tahoma"/>
                <a:cs typeface="Tahoma"/>
              </a:rPr>
              <a:t>Deportivo</a:t>
            </a:r>
            <a:r>
              <a:rPr sz="19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30" dirty="0">
                <a:solidFill>
                  <a:srgbClr val="404040"/>
                </a:solidFill>
                <a:latin typeface="Tahoma"/>
                <a:cs typeface="Tahoma"/>
              </a:rPr>
              <a:t>Municipal</a:t>
            </a:r>
            <a:r>
              <a:rPr sz="19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rgbClr val="404040"/>
                </a:solidFill>
                <a:latin typeface="Tahoma"/>
                <a:cs typeface="Tahoma"/>
              </a:rPr>
              <a:t>destine</a:t>
            </a:r>
            <a:r>
              <a:rPr sz="19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9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60" dirty="0">
                <a:solidFill>
                  <a:srgbClr val="404040"/>
                </a:solidFill>
                <a:latin typeface="Tahoma"/>
                <a:cs typeface="Tahoma"/>
              </a:rPr>
              <a:t>uso</a:t>
            </a:r>
            <a:r>
              <a:rPr sz="19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libre.</a:t>
            </a:r>
            <a:endParaRPr sz="19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1000"/>
              </a:spcBef>
              <a:tabLst>
                <a:tab pos="434340" algn="l"/>
              </a:tabLst>
            </a:pPr>
            <a:r>
              <a:rPr sz="1900" spc="-65" dirty="0">
                <a:solidFill>
                  <a:srgbClr val="E78612"/>
                </a:solidFill>
                <a:latin typeface="Microsoft Sans Serif"/>
                <a:cs typeface="Microsoft Sans Serif"/>
                <a:hlinkClick r:id="rId4"/>
              </a:rPr>
              <a:t>🠶	</a:t>
            </a:r>
            <a:r>
              <a:rPr sz="1900" u="heavy" spc="105" dirty="0">
                <a:solidFill>
                  <a:srgbClr val="CCB082"/>
                </a:solidFill>
                <a:uFill>
                  <a:solidFill>
                    <a:srgbClr val="CCB082"/>
                  </a:solidFill>
                </a:uFill>
                <a:latin typeface="Tahoma"/>
                <a:cs typeface="Tahoma"/>
                <a:hlinkClick r:id="rId4"/>
              </a:rPr>
              <a:t>Gestión</a:t>
            </a:r>
            <a:r>
              <a:rPr sz="1900" u="heavy" spc="-85" dirty="0">
                <a:solidFill>
                  <a:srgbClr val="CCB082"/>
                </a:solidFill>
                <a:uFill>
                  <a:solidFill>
                    <a:srgbClr val="CCB082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900" u="heavy" spc="70" dirty="0">
                <a:solidFill>
                  <a:srgbClr val="CCB082"/>
                </a:solidFill>
                <a:uFill>
                  <a:solidFill>
                    <a:srgbClr val="CCB082"/>
                  </a:solidFill>
                </a:uFill>
                <a:latin typeface="Tahoma"/>
                <a:cs typeface="Tahoma"/>
                <a:hlinkClick r:id="rId4"/>
              </a:rPr>
              <a:t>y</a:t>
            </a:r>
            <a:r>
              <a:rPr sz="1900" u="heavy" spc="-95" dirty="0">
                <a:solidFill>
                  <a:srgbClr val="CCB082"/>
                </a:solidFill>
                <a:uFill>
                  <a:solidFill>
                    <a:srgbClr val="CCB082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900" u="heavy" spc="110" dirty="0">
                <a:solidFill>
                  <a:srgbClr val="CCB082"/>
                </a:solidFill>
                <a:uFill>
                  <a:solidFill>
                    <a:srgbClr val="CCB082"/>
                  </a:solidFill>
                </a:uFill>
                <a:latin typeface="Tahoma"/>
                <a:cs typeface="Tahoma"/>
                <a:hlinkClick r:id="rId4"/>
              </a:rPr>
              <a:t>tramitación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22992" y="1540763"/>
            <a:ext cx="1286255" cy="14478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73579" y="955547"/>
            <a:ext cx="5461000" cy="1511935"/>
          </a:xfrm>
          <a:prstGeom prst="rect">
            <a:avLst/>
          </a:prstGeom>
          <a:solidFill>
            <a:srgbClr val="DFE4DA"/>
          </a:solidFill>
        </p:spPr>
        <p:txBody>
          <a:bodyPr vert="horz" wrap="square" lIns="0" tIns="22225" rIns="0" bIns="0" rtlCol="0">
            <a:spAutoFit/>
          </a:bodyPr>
          <a:lstStyle/>
          <a:p>
            <a:pPr marL="90805" marR="2050414">
              <a:lnSpc>
                <a:spcPct val="100000"/>
              </a:lnSpc>
              <a:spcBef>
                <a:spcPts val="175"/>
              </a:spcBef>
            </a:pPr>
            <a:r>
              <a:rPr spc="-745" dirty="0">
                <a:solidFill>
                  <a:srgbClr val="C00000"/>
                </a:solidFill>
              </a:rPr>
              <a:t>PRESTACIONES </a:t>
            </a:r>
            <a:r>
              <a:rPr spc="-740" dirty="0">
                <a:solidFill>
                  <a:srgbClr val="C00000"/>
                </a:solidFill>
              </a:rPr>
              <a:t> </a:t>
            </a:r>
            <a:r>
              <a:rPr spc="-795" dirty="0">
                <a:solidFill>
                  <a:srgbClr val="C00000"/>
                </a:solidFill>
              </a:rPr>
              <a:t>INSTITUTO</a:t>
            </a:r>
            <a:r>
              <a:rPr spc="-280" dirty="0">
                <a:solidFill>
                  <a:srgbClr val="C00000"/>
                </a:solidFill>
              </a:rPr>
              <a:t> </a:t>
            </a:r>
            <a:r>
              <a:rPr spc="-795" dirty="0">
                <a:solidFill>
                  <a:srgbClr val="C00000"/>
                </a:solidFill>
              </a:rPr>
              <a:t>NA</a:t>
            </a:r>
            <a:r>
              <a:rPr spc="-745" dirty="0">
                <a:solidFill>
                  <a:srgbClr val="C00000"/>
                </a:solidFill>
              </a:rPr>
              <a:t>C</a:t>
            </a:r>
            <a:r>
              <a:rPr spc="-830" dirty="0">
                <a:solidFill>
                  <a:srgbClr val="C00000"/>
                </a:solidFill>
              </a:rPr>
              <a:t>IONAL</a:t>
            </a:r>
            <a:r>
              <a:rPr spc="-260" dirty="0">
                <a:solidFill>
                  <a:srgbClr val="C00000"/>
                </a:solidFill>
              </a:rPr>
              <a:t> </a:t>
            </a:r>
            <a:r>
              <a:rPr spc="-585" dirty="0">
                <a:solidFill>
                  <a:srgbClr val="C00000"/>
                </a:solidFill>
              </a:rPr>
              <a:t>DE  </a:t>
            </a:r>
            <a:r>
              <a:rPr spc="-645" dirty="0">
                <a:solidFill>
                  <a:srgbClr val="C00000"/>
                </a:solidFill>
              </a:rPr>
              <a:t>L</a:t>
            </a:r>
            <a:r>
              <a:rPr spc="-760" dirty="0">
                <a:solidFill>
                  <a:srgbClr val="C00000"/>
                </a:solidFill>
              </a:rPr>
              <a:t>A</a:t>
            </a:r>
            <a:r>
              <a:rPr spc="-280" dirty="0">
                <a:solidFill>
                  <a:srgbClr val="C00000"/>
                </a:solidFill>
              </a:rPr>
              <a:t> </a:t>
            </a:r>
            <a:r>
              <a:rPr spc="-680" dirty="0">
                <a:solidFill>
                  <a:srgbClr val="C00000"/>
                </a:solidFill>
              </a:rPr>
              <a:t>SE</a:t>
            </a:r>
            <a:r>
              <a:rPr spc="-819" dirty="0">
                <a:solidFill>
                  <a:srgbClr val="C00000"/>
                </a:solidFill>
              </a:rPr>
              <a:t>G</a:t>
            </a:r>
            <a:r>
              <a:rPr spc="-850" dirty="0">
                <a:solidFill>
                  <a:srgbClr val="C00000"/>
                </a:solidFill>
              </a:rPr>
              <a:t>URIDA</a:t>
            </a:r>
            <a:r>
              <a:rPr spc="-940" dirty="0">
                <a:solidFill>
                  <a:srgbClr val="C00000"/>
                </a:solidFill>
              </a:rPr>
              <a:t>D</a:t>
            </a:r>
            <a:r>
              <a:rPr spc="-295" dirty="0">
                <a:solidFill>
                  <a:srgbClr val="C00000"/>
                </a:solidFill>
              </a:rPr>
              <a:t> </a:t>
            </a:r>
            <a:r>
              <a:rPr spc="-730" dirty="0">
                <a:solidFill>
                  <a:srgbClr val="C00000"/>
                </a:solidFill>
              </a:rPr>
              <a:t>SO</a:t>
            </a:r>
            <a:r>
              <a:rPr spc="-705" dirty="0">
                <a:solidFill>
                  <a:srgbClr val="C00000"/>
                </a:solidFill>
              </a:rPr>
              <a:t>C</a:t>
            </a:r>
            <a:r>
              <a:rPr spc="-760" dirty="0">
                <a:solidFill>
                  <a:srgbClr val="C00000"/>
                </a:solidFill>
              </a:rPr>
              <a:t>IAL</a:t>
            </a:r>
          </a:p>
        </p:txBody>
      </p:sp>
      <p:sp>
        <p:nvSpPr>
          <p:cNvPr id="10" name="object 10"/>
          <p:cNvSpPr/>
          <p:nvPr/>
        </p:nvSpPr>
        <p:spPr>
          <a:xfrm>
            <a:off x="1789176" y="2781300"/>
            <a:ext cx="7315200" cy="3121660"/>
          </a:xfrm>
          <a:custGeom>
            <a:avLst/>
            <a:gdLst/>
            <a:ahLst/>
            <a:cxnLst/>
            <a:rect l="l" t="t" r="r" b="b"/>
            <a:pathLst>
              <a:path w="7315200" h="3121660">
                <a:moveTo>
                  <a:pt x="7315200" y="0"/>
                </a:moveTo>
                <a:lnTo>
                  <a:pt x="0" y="0"/>
                </a:lnTo>
                <a:lnTo>
                  <a:pt x="0" y="3121152"/>
                </a:lnTo>
                <a:lnTo>
                  <a:pt x="7315200" y="3121152"/>
                </a:lnTo>
                <a:lnTo>
                  <a:pt x="7315200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67916" y="2772521"/>
            <a:ext cx="7113270" cy="2370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834">
              <a:lnSpc>
                <a:spcPts val="3440"/>
              </a:lnSpc>
              <a:buClr>
                <a:srgbClr val="878787"/>
              </a:buClr>
              <a:buSzPct val="133333"/>
              <a:buAutoNum type="arabicPeriod"/>
              <a:tabLst>
                <a:tab pos="469900" algn="l"/>
                <a:tab pos="470534" algn="l"/>
              </a:tabLst>
            </a:pPr>
            <a:r>
              <a:rPr sz="2400" spc="-400" dirty="0">
                <a:solidFill>
                  <a:srgbClr val="C00000"/>
                </a:solidFill>
                <a:latin typeface="Trebuchet MS"/>
                <a:cs typeface="Trebuchet MS"/>
              </a:rPr>
              <a:t>PR</a:t>
            </a:r>
            <a:r>
              <a:rPr sz="2400" spc="-380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400" spc="-145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400" spc="-509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400" spc="-530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409" dirty="0">
                <a:solidFill>
                  <a:srgbClr val="C00000"/>
                </a:solidFill>
                <a:latin typeface="Trebuchet MS"/>
                <a:cs typeface="Trebuchet MS"/>
              </a:rPr>
              <a:t>CIÓN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55" dirty="0">
                <a:solidFill>
                  <a:srgbClr val="C00000"/>
                </a:solidFill>
                <a:latin typeface="Trebuchet MS"/>
                <a:cs typeface="Trebuchet MS"/>
              </a:rPr>
              <a:t>P</a:t>
            </a:r>
            <a:r>
              <a:rPr sz="2400" spc="-465" dirty="0">
                <a:solidFill>
                  <a:srgbClr val="C00000"/>
                </a:solidFill>
                <a:latin typeface="Trebuchet MS"/>
                <a:cs typeface="Trebuchet MS"/>
              </a:rPr>
              <a:t>OR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00" dirty="0">
                <a:solidFill>
                  <a:srgbClr val="C00000"/>
                </a:solidFill>
                <a:latin typeface="Trebuchet MS"/>
                <a:cs typeface="Trebuchet MS"/>
              </a:rPr>
              <a:t>HI</a:t>
            </a:r>
            <a:r>
              <a:rPr sz="2400" spc="-305" dirty="0">
                <a:solidFill>
                  <a:srgbClr val="C00000"/>
                </a:solidFill>
                <a:latin typeface="Trebuchet MS"/>
                <a:cs typeface="Trebuchet MS"/>
              </a:rPr>
              <a:t>J</a:t>
            </a:r>
            <a:r>
              <a:rPr sz="2400" spc="-550" dirty="0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59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2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40" dirty="0">
                <a:solidFill>
                  <a:srgbClr val="C00000"/>
                </a:solidFill>
                <a:latin typeface="Trebuchet MS"/>
                <a:cs typeface="Trebuchet MS"/>
              </a:rPr>
              <a:t>C</a:t>
            </a:r>
            <a:r>
              <a:rPr sz="2400" spc="-450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500" dirty="0">
                <a:solidFill>
                  <a:srgbClr val="C00000"/>
                </a:solidFill>
                <a:latin typeface="Trebuchet MS"/>
                <a:cs typeface="Trebuchet MS"/>
              </a:rPr>
              <a:t>RGO.</a:t>
            </a:r>
            <a:endParaRPr sz="24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spcBef>
                <a:spcPts val="240"/>
              </a:spcBef>
              <a:buClr>
                <a:srgbClr val="878787"/>
              </a:buClr>
              <a:buSzPct val="133333"/>
              <a:buAutoNum type="arabicPeriod"/>
              <a:tabLst>
                <a:tab pos="469900" algn="l"/>
                <a:tab pos="470534" algn="l"/>
              </a:tabLst>
            </a:pPr>
            <a:r>
              <a:rPr sz="2400" spc="-400" dirty="0">
                <a:solidFill>
                  <a:srgbClr val="C00000"/>
                </a:solidFill>
                <a:latin typeface="Trebuchet MS"/>
                <a:cs typeface="Trebuchet MS"/>
              </a:rPr>
              <a:t>PR</a:t>
            </a:r>
            <a:r>
              <a:rPr sz="2400" spc="-380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400" spc="-145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400" spc="-509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400" spc="-530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409" dirty="0">
                <a:solidFill>
                  <a:srgbClr val="C00000"/>
                </a:solidFill>
                <a:latin typeface="Trebuchet MS"/>
                <a:cs typeface="Trebuchet MS"/>
              </a:rPr>
              <a:t>CIÓN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55" dirty="0">
                <a:solidFill>
                  <a:srgbClr val="C00000"/>
                </a:solidFill>
                <a:latin typeface="Trebuchet MS"/>
                <a:cs typeface="Trebuchet MS"/>
              </a:rPr>
              <a:t>P</a:t>
            </a:r>
            <a:r>
              <a:rPr sz="2400" spc="-465" dirty="0">
                <a:solidFill>
                  <a:srgbClr val="C00000"/>
                </a:solidFill>
                <a:latin typeface="Trebuchet MS"/>
                <a:cs typeface="Trebuchet MS"/>
              </a:rPr>
              <a:t>OR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55" dirty="0">
                <a:solidFill>
                  <a:srgbClr val="C00000"/>
                </a:solidFill>
                <a:latin typeface="Trebuchet MS"/>
                <a:cs typeface="Trebuchet MS"/>
              </a:rPr>
              <a:t>CU</a:t>
            </a:r>
            <a:r>
              <a:rPr sz="2400" spc="-200" dirty="0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z="2400" spc="-475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z="2400" spc="-550" dirty="0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sz="2400" spc="-2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z="2400" spc="-430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400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65" dirty="0">
                <a:solidFill>
                  <a:srgbClr val="C00000"/>
                </a:solidFill>
                <a:latin typeface="Trebuchet MS"/>
                <a:cs typeface="Trebuchet MS"/>
              </a:rPr>
              <a:t>HIJO</a:t>
            </a:r>
            <a:r>
              <a:rPr sz="2400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84" dirty="0">
                <a:solidFill>
                  <a:srgbClr val="C00000"/>
                </a:solidFill>
                <a:latin typeface="Trebuchet MS"/>
                <a:cs typeface="Trebuchet MS"/>
              </a:rPr>
              <a:t>CON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55" dirty="0">
                <a:solidFill>
                  <a:srgbClr val="C00000"/>
                </a:solidFill>
                <a:latin typeface="Trebuchet MS"/>
                <a:cs typeface="Trebuchet MS"/>
              </a:rPr>
              <a:t>ENF</a:t>
            </a:r>
            <a:r>
              <a:rPr sz="2400" spc="-440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400" spc="-465" dirty="0">
                <a:solidFill>
                  <a:srgbClr val="C00000"/>
                </a:solidFill>
                <a:latin typeface="Trebuchet MS"/>
                <a:cs typeface="Trebuchet MS"/>
              </a:rPr>
              <a:t>RM</a:t>
            </a:r>
            <a:r>
              <a:rPr sz="2400" spc="-395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z="2400" spc="-475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434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z="2400" spc="-2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90" dirty="0">
                <a:solidFill>
                  <a:srgbClr val="C00000"/>
                </a:solidFill>
                <a:latin typeface="Trebuchet MS"/>
                <a:cs typeface="Trebuchet MS"/>
              </a:rPr>
              <a:t>GR</a:t>
            </a:r>
            <a:r>
              <a:rPr sz="2400" spc="-475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490" dirty="0">
                <a:solidFill>
                  <a:srgbClr val="C00000"/>
                </a:solidFill>
                <a:latin typeface="Trebuchet MS"/>
                <a:cs typeface="Trebuchet MS"/>
              </a:rPr>
              <a:t>V</a:t>
            </a:r>
            <a:r>
              <a:rPr sz="2400" spc="-459" dirty="0">
                <a:solidFill>
                  <a:srgbClr val="C00000"/>
                </a:solidFill>
                <a:latin typeface="Trebuchet MS"/>
                <a:cs typeface="Trebuchet MS"/>
              </a:rPr>
              <a:t>E.</a:t>
            </a:r>
            <a:endParaRPr sz="2400">
              <a:latin typeface="Trebuchet MS"/>
              <a:cs typeface="Trebuchet MS"/>
            </a:endParaRPr>
          </a:p>
          <a:p>
            <a:pPr marL="469900" marR="5080" indent="-457834">
              <a:lnSpc>
                <a:spcPct val="94700"/>
              </a:lnSpc>
              <a:spcBef>
                <a:spcPts val="445"/>
              </a:spcBef>
              <a:buClr>
                <a:srgbClr val="878787"/>
              </a:buClr>
              <a:buSzPct val="133333"/>
              <a:buAutoNum type="arabicPeriod"/>
              <a:tabLst>
                <a:tab pos="469900" algn="l"/>
                <a:tab pos="470534" algn="l"/>
              </a:tabLst>
            </a:pPr>
            <a:r>
              <a:rPr sz="2400" spc="-455" dirty="0">
                <a:solidFill>
                  <a:srgbClr val="C00000"/>
                </a:solidFill>
                <a:latin typeface="Trebuchet MS"/>
                <a:cs typeface="Trebuchet MS"/>
              </a:rPr>
              <a:t>CONVENIO</a:t>
            </a:r>
            <a:r>
              <a:rPr sz="2400" spc="-4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60" dirty="0">
                <a:solidFill>
                  <a:srgbClr val="C00000"/>
                </a:solidFill>
                <a:latin typeface="Trebuchet MS"/>
                <a:cs typeface="Trebuchet MS"/>
              </a:rPr>
              <a:t>ESPECIAL 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DE</a:t>
            </a:r>
            <a:r>
              <a:rPr sz="2400" spc="-4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95" dirty="0">
                <a:solidFill>
                  <a:srgbClr val="C00000"/>
                </a:solidFill>
                <a:latin typeface="Trebuchet MS"/>
                <a:cs typeface="Trebuchet MS"/>
              </a:rPr>
              <a:t>CUIDADORES </a:t>
            </a:r>
            <a:r>
              <a:rPr sz="2400" spc="-520" dirty="0">
                <a:solidFill>
                  <a:srgbClr val="C00000"/>
                </a:solidFill>
                <a:latin typeface="Trebuchet MS"/>
                <a:cs typeface="Trebuchet MS"/>
              </a:rPr>
              <a:t>NO</a:t>
            </a:r>
            <a:r>
              <a:rPr sz="2400" spc="-5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90" dirty="0">
                <a:solidFill>
                  <a:srgbClr val="C00000"/>
                </a:solidFill>
                <a:latin typeface="Trebuchet MS"/>
                <a:cs typeface="Trebuchet MS"/>
              </a:rPr>
              <a:t>PROFESIONALES</a:t>
            </a:r>
            <a:r>
              <a:rPr sz="2400" spc="-3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de</a:t>
            </a:r>
            <a:r>
              <a:rPr sz="2400" spc="-4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295" dirty="0">
                <a:solidFill>
                  <a:srgbClr val="C00000"/>
                </a:solidFill>
                <a:latin typeface="Trebuchet MS"/>
                <a:cs typeface="Trebuchet MS"/>
              </a:rPr>
              <a:t>personas </a:t>
            </a:r>
            <a:r>
              <a:rPr sz="2400" spc="-71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05" dirty="0">
                <a:solidFill>
                  <a:srgbClr val="C00000"/>
                </a:solidFill>
                <a:latin typeface="Trebuchet MS"/>
                <a:cs typeface="Trebuchet MS"/>
              </a:rPr>
              <a:t>en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15" dirty="0">
                <a:solidFill>
                  <a:srgbClr val="C00000"/>
                </a:solidFill>
                <a:latin typeface="Trebuchet MS"/>
                <a:cs typeface="Trebuchet MS"/>
              </a:rPr>
              <a:t>situación</a:t>
            </a:r>
            <a:r>
              <a:rPr sz="2400" spc="-2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25" dirty="0">
                <a:solidFill>
                  <a:srgbClr val="C00000"/>
                </a:solidFill>
                <a:latin typeface="Trebuchet MS"/>
                <a:cs typeface="Trebuchet MS"/>
              </a:rPr>
              <a:t>de</a:t>
            </a:r>
            <a:r>
              <a:rPr sz="2400" spc="-2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90" dirty="0">
                <a:solidFill>
                  <a:srgbClr val="C00000"/>
                </a:solidFill>
                <a:latin typeface="Trebuchet MS"/>
                <a:cs typeface="Trebuchet MS"/>
              </a:rPr>
              <a:t>dependencia</a:t>
            </a:r>
            <a:r>
              <a:rPr sz="2400" spc="-2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290" dirty="0">
                <a:latin typeface="Trebuchet MS"/>
                <a:cs typeface="Trebuchet MS"/>
              </a:rPr>
              <a:t>(Desarrollo</a:t>
            </a:r>
            <a:r>
              <a:rPr sz="2400" spc="-250" dirty="0">
                <a:latin typeface="Trebuchet MS"/>
                <a:cs typeface="Trebuchet MS"/>
              </a:rPr>
              <a:t> </a:t>
            </a:r>
            <a:r>
              <a:rPr sz="2400" spc="-355" dirty="0">
                <a:latin typeface="Trebuchet MS"/>
                <a:cs typeface="Trebuchet MS"/>
              </a:rPr>
              <a:t>apartado</a:t>
            </a:r>
            <a:r>
              <a:rPr sz="2400" spc="-295" dirty="0">
                <a:latin typeface="Trebuchet MS"/>
                <a:cs typeface="Trebuchet MS"/>
              </a:rPr>
              <a:t> </a:t>
            </a:r>
            <a:r>
              <a:rPr sz="2400" spc="-400" dirty="0">
                <a:latin typeface="Trebuchet MS"/>
                <a:cs typeface="Trebuchet MS"/>
              </a:rPr>
              <a:t>DEPENDENCIA)</a:t>
            </a:r>
            <a:endParaRPr sz="24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spcBef>
                <a:spcPts val="400"/>
              </a:spcBef>
              <a:buClr>
                <a:srgbClr val="878787"/>
              </a:buClr>
              <a:buSzPct val="133333"/>
              <a:buAutoNum type="arabicPeriod"/>
              <a:tabLst>
                <a:tab pos="469900" algn="l"/>
                <a:tab pos="470534" algn="l"/>
              </a:tabLst>
            </a:pPr>
            <a:r>
              <a:rPr sz="2400" spc="-405" dirty="0">
                <a:solidFill>
                  <a:srgbClr val="C00000"/>
                </a:solidFill>
                <a:latin typeface="Trebuchet MS"/>
                <a:cs typeface="Trebuchet MS"/>
              </a:rPr>
              <a:t>ING</a:t>
            </a:r>
            <a:r>
              <a:rPr sz="2400" spc="-450" dirty="0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sz="2400" spc="-310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400" spc="-270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400" spc="-550" dirty="0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05" dirty="0">
                <a:solidFill>
                  <a:srgbClr val="C00000"/>
                </a:solidFill>
                <a:latin typeface="Trebuchet MS"/>
                <a:cs typeface="Trebuchet MS"/>
              </a:rPr>
              <a:t>MÍNIMO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95" dirty="0">
                <a:solidFill>
                  <a:srgbClr val="C00000"/>
                </a:solidFill>
                <a:latin typeface="Trebuchet MS"/>
                <a:cs typeface="Trebuchet MS"/>
              </a:rPr>
              <a:t>V</a:t>
            </a:r>
            <a:r>
              <a:rPr sz="2400" spc="-254" dirty="0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sz="2400" spc="-515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400" spc="-475" dirty="0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sz="2400" spc="-409" dirty="0">
                <a:solidFill>
                  <a:srgbClr val="C00000"/>
                </a:solidFill>
                <a:latin typeface="Trebuchet MS"/>
                <a:cs typeface="Trebuchet MS"/>
              </a:rPr>
              <a:t>L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8619" y="690372"/>
            <a:ext cx="2763012" cy="96164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171950" y="6244539"/>
            <a:ext cx="44532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200" spc="2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78787"/>
                </a:solidFill>
                <a:latin typeface="Calibri"/>
                <a:cs typeface="Calibri"/>
              </a:rPr>
              <a:t>ESPECIFICO</a:t>
            </a:r>
            <a:r>
              <a:rPr sz="1200" spc="1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2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2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200" spc="-10" dirty="0">
                <a:solidFill>
                  <a:srgbClr val="878787"/>
                </a:solidFill>
                <a:latin typeface="Calibri"/>
                <a:cs typeface="Calibri"/>
              </a:rPr>
              <a:t> DESARROLLO.</a:t>
            </a: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 MADRID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45435" y="623316"/>
            <a:ext cx="7966075" cy="8432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2800" spc="-1000" dirty="0">
                <a:solidFill>
                  <a:srgbClr val="C00000"/>
                </a:solidFill>
              </a:rPr>
              <a:t>1</a:t>
            </a:r>
            <a:r>
              <a:rPr sz="2800" spc="-480" dirty="0">
                <a:solidFill>
                  <a:srgbClr val="C00000"/>
                </a:solidFill>
              </a:rPr>
              <a:t>.</a:t>
            </a:r>
            <a:r>
              <a:rPr sz="2800" spc="-350" dirty="0">
                <a:solidFill>
                  <a:srgbClr val="C00000"/>
                </a:solidFill>
              </a:rPr>
              <a:t>-</a:t>
            </a:r>
            <a:r>
              <a:rPr sz="2800" spc="-625" dirty="0">
                <a:solidFill>
                  <a:srgbClr val="C00000"/>
                </a:solidFill>
              </a:rPr>
              <a:t>PRE</a:t>
            </a:r>
            <a:r>
              <a:rPr sz="2800" spc="-600" dirty="0">
                <a:solidFill>
                  <a:srgbClr val="C00000"/>
                </a:solidFill>
              </a:rPr>
              <a:t>S</a:t>
            </a:r>
            <a:r>
              <a:rPr sz="2800" spc="-695" dirty="0">
                <a:solidFill>
                  <a:srgbClr val="C00000"/>
                </a:solidFill>
              </a:rPr>
              <a:t>TACIÓ</a:t>
            </a:r>
            <a:r>
              <a:rPr sz="2800" spc="-825" dirty="0">
                <a:solidFill>
                  <a:srgbClr val="C00000"/>
                </a:solidFill>
              </a:rPr>
              <a:t>N</a:t>
            </a:r>
            <a:r>
              <a:rPr sz="2800" spc="-265" dirty="0">
                <a:solidFill>
                  <a:srgbClr val="C00000"/>
                </a:solidFill>
              </a:rPr>
              <a:t> </a:t>
            </a:r>
            <a:r>
              <a:rPr sz="2800" spc="-720" dirty="0">
                <a:solidFill>
                  <a:srgbClr val="C00000"/>
                </a:solidFill>
              </a:rPr>
              <a:t>PO</a:t>
            </a:r>
            <a:r>
              <a:rPr sz="2800" spc="-725" dirty="0">
                <a:solidFill>
                  <a:srgbClr val="C00000"/>
                </a:solidFill>
              </a:rPr>
              <a:t>R</a:t>
            </a:r>
            <a:r>
              <a:rPr sz="2800" spc="-250" dirty="0">
                <a:solidFill>
                  <a:srgbClr val="C00000"/>
                </a:solidFill>
              </a:rPr>
              <a:t> </a:t>
            </a:r>
            <a:r>
              <a:rPr sz="2800" spc="-810" dirty="0">
                <a:solidFill>
                  <a:srgbClr val="C00000"/>
                </a:solidFill>
              </a:rPr>
              <a:t>H</a:t>
            </a:r>
            <a:r>
              <a:rPr sz="2800" spc="-635" dirty="0">
                <a:solidFill>
                  <a:srgbClr val="C00000"/>
                </a:solidFill>
              </a:rPr>
              <a:t>IJ@</a:t>
            </a:r>
            <a:r>
              <a:rPr sz="2800" spc="-245" dirty="0">
                <a:solidFill>
                  <a:srgbClr val="C00000"/>
                </a:solidFill>
              </a:rPr>
              <a:t> </a:t>
            </a:r>
            <a:r>
              <a:rPr sz="2800" spc="-660" dirty="0">
                <a:solidFill>
                  <a:srgbClr val="C00000"/>
                </a:solidFill>
              </a:rPr>
              <a:t>A</a:t>
            </a:r>
            <a:r>
              <a:rPr sz="2800" spc="-250" dirty="0">
                <a:solidFill>
                  <a:srgbClr val="C00000"/>
                </a:solidFill>
              </a:rPr>
              <a:t> </a:t>
            </a:r>
            <a:r>
              <a:rPr sz="2800" spc="-715" dirty="0">
                <a:solidFill>
                  <a:srgbClr val="C00000"/>
                </a:solidFill>
              </a:rPr>
              <a:t>CARGO</a:t>
            </a:r>
            <a:endParaRPr sz="280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5435" y="1801367"/>
            <a:ext cx="9051035" cy="44196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24810" y="2017267"/>
            <a:ext cx="8894445" cy="38652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540"/>
              </a:spcBef>
              <a:tabLst>
                <a:tab pos="1315085" algn="l"/>
                <a:tab pos="2667635" algn="l"/>
                <a:tab pos="3180715" algn="l"/>
                <a:tab pos="3671570" algn="l"/>
                <a:tab pos="5295265" algn="l"/>
                <a:tab pos="6466840" algn="l"/>
                <a:tab pos="7489825" algn="l"/>
                <a:tab pos="8609965" algn="l"/>
              </a:tabLst>
            </a:pP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RÉGIM</a:t>
            </a:r>
            <a:r>
              <a:rPr sz="19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E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N</a:t>
            </a:r>
            <a:r>
              <a:rPr sz="19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	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GENERAL</a:t>
            </a:r>
            <a:r>
              <a:rPr sz="19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	</a:t>
            </a:r>
            <a:r>
              <a:rPr sz="19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D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E</a:t>
            </a:r>
            <a:r>
              <a:rPr sz="19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	L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A</a:t>
            </a:r>
            <a:r>
              <a:rPr sz="19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	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S</a:t>
            </a:r>
            <a:r>
              <a:rPr sz="19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E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GU</a:t>
            </a:r>
            <a:r>
              <a:rPr sz="19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R</a:t>
            </a:r>
            <a:r>
              <a:rPr sz="19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IDAD</a:t>
            </a:r>
            <a:r>
              <a:rPr sz="1900" b="1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1900" b="1" spc="-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900" b="1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900" b="1" spc="-5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1900" b="1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r>
              <a:rPr sz="1900" b="1" spc="-5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sz="1900" b="1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Instituto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Na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c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i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de 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Seguridad</a:t>
            </a:r>
            <a:r>
              <a:rPr sz="1900" spc="4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Social</a:t>
            </a:r>
            <a:r>
              <a:rPr sz="1900" spc="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(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INSS</a:t>
            </a:r>
            <a:r>
              <a:rPr sz="19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>
              <a:latin typeface="Arial MT"/>
              <a:cs typeface="Arial MT"/>
            </a:endParaRPr>
          </a:p>
          <a:p>
            <a:pPr marL="355600" marR="6350" indent="-342900">
              <a:lnSpc>
                <a:spcPct val="80000"/>
              </a:lnSpc>
              <a:spcBef>
                <a:spcPts val="5"/>
              </a:spcBef>
              <a:tabLst>
                <a:tab pos="354965" algn="l"/>
                <a:tab pos="2228215" algn="l"/>
                <a:tab pos="2527300" algn="l"/>
                <a:tab pos="3968750" algn="l"/>
                <a:tab pos="5821045" algn="l"/>
                <a:tab pos="6259830" algn="l"/>
                <a:tab pos="7249159" algn="l"/>
                <a:tab pos="7661909" algn="l"/>
                <a:tab pos="8745855" algn="l"/>
              </a:tabLst>
            </a:pPr>
            <a:r>
              <a:rPr sz="1900" spc="-215" dirty="0">
                <a:solidFill>
                  <a:srgbClr val="E78612"/>
                </a:solidFill>
                <a:latin typeface="Microsoft Sans Serif"/>
                <a:cs typeface="Microsoft Sans Serif"/>
                <a:hlinkClick r:id="rId6"/>
              </a:rPr>
              <a:t>🠶	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INFOR</a:t>
            </a:r>
            <a:r>
              <a:rPr sz="19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M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ACI</a:t>
            </a:r>
            <a:r>
              <a:rPr sz="19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O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N</a:t>
            </a:r>
            <a:r>
              <a:rPr sz="19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	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Y</a:t>
            </a:r>
            <a:r>
              <a:rPr sz="19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	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SOLICI</a:t>
            </a:r>
            <a:r>
              <a:rPr sz="19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T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UD</a:t>
            </a:r>
            <a:r>
              <a:rPr sz="1900" b="1" dirty="0">
                <a:solidFill>
                  <a:srgbClr val="FCAB2A"/>
                </a:solidFill>
                <a:latin typeface="Arial"/>
                <a:cs typeface="Arial"/>
              </a:rPr>
              <a:t>	</a:t>
            </a:r>
            <a:r>
              <a:rPr sz="1900" b="1" spc="-5" dirty="0">
                <a:solidFill>
                  <a:srgbClr val="00AF50"/>
                </a:solidFill>
                <a:latin typeface="Arial"/>
                <a:cs typeface="Arial"/>
              </a:rPr>
              <a:t>(C</a:t>
            </a:r>
            <a:r>
              <a:rPr sz="1900" b="1" spc="10" dirty="0">
                <a:solidFill>
                  <a:srgbClr val="00AF50"/>
                </a:solidFill>
                <a:latin typeface="Arial"/>
                <a:cs typeface="Arial"/>
              </a:rPr>
              <a:t>O</a:t>
            </a:r>
            <a:r>
              <a:rPr sz="1900" b="1" spc="-5" dirty="0">
                <a:solidFill>
                  <a:srgbClr val="00AF50"/>
                </a:solidFill>
                <a:latin typeface="Arial"/>
                <a:cs typeface="Arial"/>
              </a:rPr>
              <a:t>NSU</a:t>
            </a:r>
            <a:r>
              <a:rPr sz="1900" b="1" spc="-150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sz="1900" b="1" spc="-145" dirty="0">
                <a:solidFill>
                  <a:srgbClr val="00AF50"/>
                </a:solidFill>
                <a:latin typeface="Arial"/>
                <a:cs typeface="Arial"/>
              </a:rPr>
              <a:t>T</a:t>
            </a:r>
            <a:r>
              <a:rPr sz="1900" b="1" dirty="0">
                <a:solidFill>
                  <a:srgbClr val="00AF50"/>
                </a:solidFill>
                <a:latin typeface="Arial"/>
                <a:cs typeface="Arial"/>
              </a:rPr>
              <a:t>AR</a:t>
            </a:r>
            <a:r>
              <a:rPr sz="1900" b="1" spc="-5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: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-1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C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nt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r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os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d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Aten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c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i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ó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e  información</a:t>
            </a:r>
            <a:r>
              <a:rPr sz="1900" spc="5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la</a:t>
            </a:r>
            <a:r>
              <a:rPr sz="19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Seguridad</a:t>
            </a:r>
            <a:r>
              <a:rPr sz="1900" spc="5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Social</a:t>
            </a:r>
            <a:r>
              <a:rPr sz="1900" spc="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y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(CAISS)</a:t>
            </a:r>
            <a:endParaRPr sz="1900">
              <a:latin typeface="Arial MT"/>
              <a:cs typeface="Arial MT"/>
            </a:endParaRPr>
          </a:p>
          <a:p>
            <a:pPr marL="207645">
              <a:lnSpc>
                <a:spcPct val="100000"/>
              </a:lnSpc>
              <a:spcBef>
                <a:spcPts val="550"/>
              </a:spcBef>
            </a:pPr>
            <a:r>
              <a:rPr sz="1900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Tramitación</a:t>
            </a:r>
            <a:r>
              <a:rPr sz="1900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 </a:t>
            </a:r>
            <a:r>
              <a:rPr sz="19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en</a:t>
            </a:r>
            <a:r>
              <a:rPr sz="1900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 </a:t>
            </a:r>
            <a:r>
              <a:rPr sz="19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registro</a:t>
            </a:r>
            <a:r>
              <a:rPr sz="1900" u="heavy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 </a:t>
            </a:r>
            <a:r>
              <a:rPr sz="19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electrónico: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2055"/>
              </a:lnSpc>
              <a:spcBef>
                <a:spcPts val="540"/>
              </a:spcBef>
              <a:tabLst>
                <a:tab pos="354965" algn="l"/>
              </a:tabLst>
            </a:pPr>
            <a:r>
              <a:rPr sz="19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900" b="1" spc="-10" dirty="0">
                <a:solidFill>
                  <a:srgbClr val="404040"/>
                </a:solidFill>
                <a:latin typeface="Arial"/>
                <a:cs typeface="Arial"/>
              </a:rPr>
              <a:t>REQUISITOS:</a:t>
            </a:r>
            <a:r>
              <a:rPr sz="1900" b="1" spc="2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Menores</a:t>
            </a:r>
            <a:r>
              <a:rPr sz="1900" spc="2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900" spc="229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18</a:t>
            </a:r>
            <a:r>
              <a:rPr sz="1900" spc="2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años</a:t>
            </a:r>
            <a:r>
              <a:rPr sz="1900" spc="2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con</a:t>
            </a:r>
            <a:r>
              <a:rPr sz="1900" spc="23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una</a:t>
            </a:r>
            <a:r>
              <a:rPr sz="1900" spc="2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discapacidad</a:t>
            </a:r>
            <a:r>
              <a:rPr sz="1900" spc="229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igual</a:t>
            </a:r>
            <a:r>
              <a:rPr sz="1900" spc="2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1900" spc="2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superior</a:t>
            </a:r>
            <a:r>
              <a:rPr sz="1900" spc="2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al</a:t>
            </a:r>
            <a:endParaRPr sz="1900">
              <a:latin typeface="Arial MT"/>
              <a:cs typeface="Arial MT"/>
            </a:endParaRPr>
          </a:p>
          <a:p>
            <a:pPr marL="355600">
              <a:lnSpc>
                <a:spcPts val="2055"/>
              </a:lnSpc>
              <a:tabLst>
                <a:tab pos="1294130" algn="l"/>
              </a:tabLst>
            </a:pP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33</a:t>
            </a:r>
            <a:r>
              <a:rPr sz="19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Arial MT"/>
                <a:cs typeface="Arial MT"/>
              </a:rPr>
              <a:t>%,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y	Mayores</a:t>
            </a:r>
            <a:r>
              <a:rPr sz="1900" spc="3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18</a:t>
            </a:r>
            <a:r>
              <a:rPr sz="19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con</a:t>
            </a:r>
            <a:r>
              <a:rPr sz="1900" spc="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más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del</a:t>
            </a:r>
            <a:r>
              <a:rPr sz="1900" spc="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65%</a:t>
            </a:r>
            <a:r>
              <a:rPr sz="19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9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discapacidad.</a:t>
            </a:r>
            <a:endParaRPr sz="1900">
              <a:latin typeface="Arial MT"/>
              <a:cs typeface="Arial MT"/>
            </a:endParaRPr>
          </a:p>
          <a:p>
            <a:pPr marL="12700" marR="7620">
              <a:lnSpc>
                <a:spcPct val="78900"/>
              </a:lnSpc>
              <a:spcBef>
                <a:spcPts val="1019"/>
              </a:spcBef>
              <a:tabLst>
                <a:tab pos="353695" algn="l"/>
                <a:tab pos="1301750" algn="l"/>
                <a:tab pos="1699260" algn="l"/>
                <a:tab pos="2230120" algn="l"/>
                <a:tab pos="3235960" algn="l"/>
                <a:tab pos="3752215" algn="l"/>
                <a:tab pos="5360670" algn="l"/>
                <a:tab pos="5758180" algn="l"/>
                <a:tab pos="6141085" algn="l"/>
                <a:tab pos="6846570" algn="l"/>
                <a:tab pos="7552690" algn="l"/>
                <a:tab pos="7950200" algn="l"/>
              </a:tabLst>
            </a:pPr>
            <a:r>
              <a:rPr sz="1900" spc="-10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l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tr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ta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rs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una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er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s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n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con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sc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ci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ad,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n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se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900" spc="-20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ge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lí</a:t>
            </a:r>
            <a:r>
              <a:rPr sz="1900" spc="10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ite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9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rec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u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1900" spc="10" dirty="0">
                <a:solidFill>
                  <a:srgbClr val="FF0000"/>
                </a:solidFill>
                <a:latin typeface="Arial MT"/>
                <a:cs typeface="Arial MT"/>
              </a:rPr>
              <a:t>s</a:t>
            </a:r>
            <a:r>
              <a:rPr sz="1900" spc="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s  económicos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354965" algn="l"/>
                <a:tab pos="1792605" algn="l"/>
              </a:tabLst>
            </a:pPr>
            <a:r>
              <a:rPr sz="1900" spc="-65" dirty="0">
                <a:solidFill>
                  <a:srgbClr val="E78612"/>
                </a:solidFill>
                <a:latin typeface="Microsoft Sans Serif"/>
                <a:cs typeface="Microsoft Sans Serif"/>
                <a:hlinkClick r:id="rId8"/>
              </a:rPr>
              <a:t>🠶	</a:t>
            </a:r>
            <a:r>
              <a:rPr sz="19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8"/>
              </a:rPr>
              <a:t>Cita</a:t>
            </a:r>
            <a:r>
              <a:rPr sz="19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19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8"/>
              </a:rPr>
              <a:t>previa</a:t>
            </a:r>
            <a:r>
              <a:rPr sz="1900" spc="-10" dirty="0">
                <a:solidFill>
                  <a:srgbClr val="12ED55"/>
                </a:solidFill>
                <a:latin typeface="Arial MT"/>
                <a:cs typeface="Arial MT"/>
              </a:rPr>
              <a:t>:	</a:t>
            </a:r>
            <a:r>
              <a:rPr sz="1900" spc="-30" dirty="0">
                <a:latin typeface="Arial MT"/>
                <a:cs typeface="Arial MT"/>
              </a:rPr>
              <a:t>(CONSULTAR)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2055"/>
              </a:lnSpc>
              <a:spcBef>
                <a:spcPts val="550"/>
              </a:spcBef>
              <a:tabLst>
                <a:tab pos="354965" algn="l"/>
                <a:tab pos="2743835" algn="l"/>
                <a:tab pos="3378835" algn="l"/>
                <a:tab pos="4688840" algn="l"/>
                <a:tab pos="5689600" algn="l"/>
                <a:tab pos="6381750" algn="l"/>
                <a:tab pos="6802755" algn="l"/>
                <a:tab pos="7722870" algn="l"/>
              </a:tabLst>
            </a:pPr>
            <a:r>
              <a:rPr sz="19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900" b="1" spc="-15" dirty="0">
                <a:solidFill>
                  <a:srgbClr val="404040"/>
                </a:solidFill>
                <a:latin typeface="Arial"/>
                <a:cs typeface="Arial"/>
              </a:rPr>
              <a:t>DOCUMENTACIÓN: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DNI,	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Certificado	Padrón,	Libro	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de	</a:t>
            </a:r>
            <a:r>
              <a:rPr sz="1900" dirty="0">
                <a:solidFill>
                  <a:srgbClr val="404040"/>
                </a:solidFill>
                <a:latin typeface="Arial MT"/>
                <a:cs typeface="Arial MT"/>
              </a:rPr>
              <a:t>familia,	Certificado</a:t>
            </a:r>
            <a:endParaRPr sz="1900">
              <a:latin typeface="Arial MT"/>
              <a:cs typeface="Arial MT"/>
            </a:endParaRPr>
          </a:p>
          <a:p>
            <a:pPr marL="355600">
              <a:lnSpc>
                <a:spcPts val="2055"/>
              </a:lnSpc>
            </a:pP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discapacidad,</a:t>
            </a:r>
            <a:r>
              <a:rPr sz="1900" spc="5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Arial MT"/>
                <a:cs typeface="Arial MT"/>
              </a:rPr>
              <a:t>otros.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8894" y="6238138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93875" y="6048755"/>
            <a:ext cx="841248" cy="3718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29900" y="637031"/>
            <a:ext cx="922020" cy="8427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3177540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50007" y="1059180"/>
            <a:ext cx="7492365" cy="97536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72415" rIns="0" bIns="0" rtlCol="0">
            <a:spAutoFit/>
          </a:bodyPr>
          <a:lstStyle/>
          <a:p>
            <a:pPr marL="73025" algn="ctr">
              <a:lnSpc>
                <a:spcPct val="100000"/>
              </a:lnSpc>
              <a:spcBef>
                <a:spcPts val="2145"/>
              </a:spcBef>
            </a:pPr>
            <a:r>
              <a:rPr sz="2800" spc="-755" dirty="0">
                <a:solidFill>
                  <a:srgbClr val="C00000"/>
                </a:solidFill>
              </a:rPr>
              <a:t>INFORMACION</a:t>
            </a:r>
            <a:r>
              <a:rPr sz="2800" spc="-260" dirty="0">
                <a:solidFill>
                  <a:srgbClr val="C00000"/>
                </a:solidFill>
              </a:rPr>
              <a:t> </a:t>
            </a:r>
            <a:r>
              <a:rPr sz="2800" spc="-505" dirty="0">
                <a:solidFill>
                  <a:srgbClr val="C00000"/>
                </a:solidFill>
              </a:rPr>
              <a:t>:</a:t>
            </a:r>
            <a:r>
              <a:rPr sz="2800" spc="-245" dirty="0">
                <a:solidFill>
                  <a:srgbClr val="C00000"/>
                </a:solidFill>
              </a:rPr>
              <a:t> </a:t>
            </a:r>
            <a:r>
              <a:rPr sz="2800" spc="-625" dirty="0">
                <a:solidFill>
                  <a:srgbClr val="C00000"/>
                </a:solidFill>
              </a:rPr>
              <a:t>PRE</a:t>
            </a:r>
            <a:r>
              <a:rPr sz="2800" spc="-605" dirty="0">
                <a:solidFill>
                  <a:srgbClr val="C00000"/>
                </a:solidFill>
              </a:rPr>
              <a:t>S</a:t>
            </a:r>
            <a:r>
              <a:rPr sz="2800" spc="-695" dirty="0">
                <a:solidFill>
                  <a:srgbClr val="C00000"/>
                </a:solidFill>
              </a:rPr>
              <a:t>TACIÓ</a:t>
            </a:r>
            <a:r>
              <a:rPr sz="2800" spc="-825" dirty="0">
                <a:solidFill>
                  <a:srgbClr val="C00000"/>
                </a:solidFill>
              </a:rPr>
              <a:t>N</a:t>
            </a:r>
            <a:r>
              <a:rPr sz="2800" spc="-254" dirty="0">
                <a:solidFill>
                  <a:srgbClr val="C00000"/>
                </a:solidFill>
              </a:rPr>
              <a:t> </a:t>
            </a:r>
            <a:r>
              <a:rPr sz="2800" spc="-720" dirty="0">
                <a:solidFill>
                  <a:srgbClr val="C00000"/>
                </a:solidFill>
              </a:rPr>
              <a:t>PO</a:t>
            </a:r>
            <a:r>
              <a:rPr sz="2800" spc="-725" dirty="0">
                <a:solidFill>
                  <a:srgbClr val="C00000"/>
                </a:solidFill>
              </a:rPr>
              <a:t>R</a:t>
            </a:r>
            <a:r>
              <a:rPr sz="2800" spc="-245" dirty="0">
                <a:solidFill>
                  <a:srgbClr val="C00000"/>
                </a:solidFill>
              </a:rPr>
              <a:t> </a:t>
            </a:r>
            <a:r>
              <a:rPr sz="2800" spc="-600" dirty="0">
                <a:solidFill>
                  <a:srgbClr val="C00000"/>
                </a:solidFill>
              </a:rPr>
              <a:t>HIJ</a:t>
            </a:r>
            <a:r>
              <a:rPr sz="2800" spc="-935" dirty="0">
                <a:solidFill>
                  <a:srgbClr val="C00000"/>
                </a:solidFill>
              </a:rPr>
              <a:t>@</a:t>
            </a:r>
            <a:r>
              <a:rPr sz="2800" spc="-245" dirty="0">
                <a:solidFill>
                  <a:srgbClr val="C00000"/>
                </a:solidFill>
              </a:rPr>
              <a:t> </a:t>
            </a:r>
            <a:r>
              <a:rPr sz="2800" spc="-655" dirty="0">
                <a:solidFill>
                  <a:srgbClr val="C00000"/>
                </a:solidFill>
              </a:rPr>
              <a:t>A</a:t>
            </a:r>
            <a:r>
              <a:rPr sz="2800" spc="-245" dirty="0">
                <a:solidFill>
                  <a:srgbClr val="C00000"/>
                </a:solidFill>
              </a:rPr>
              <a:t> </a:t>
            </a:r>
            <a:r>
              <a:rPr sz="2800" spc="-715" dirty="0">
                <a:solidFill>
                  <a:srgbClr val="C00000"/>
                </a:solidFill>
              </a:rPr>
              <a:t>CARGO</a:t>
            </a:r>
            <a:endParaRPr sz="28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0007" y="2493264"/>
            <a:ext cx="7491983" cy="36332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50007" y="2493264"/>
            <a:ext cx="7492365" cy="3633470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1885"/>
              </a:spcBef>
              <a:buClr>
                <a:srgbClr val="E78612"/>
              </a:buClr>
              <a:buFont typeface="Wingdings"/>
              <a:buChar char=""/>
              <a:tabLst>
                <a:tab pos="378460" algn="l"/>
              </a:tabLst>
            </a:pPr>
            <a:r>
              <a:rPr sz="1800" b="1" spc="-120" dirty="0">
                <a:solidFill>
                  <a:srgbClr val="AC640D"/>
                </a:solidFill>
                <a:latin typeface="Tahoma"/>
                <a:cs typeface="Tahoma"/>
              </a:rPr>
              <a:t>PRESTACIO</a:t>
            </a:r>
            <a:r>
              <a:rPr sz="1800" b="1" spc="-135" dirty="0">
                <a:solidFill>
                  <a:srgbClr val="AC640D"/>
                </a:solidFill>
                <a:latin typeface="Tahoma"/>
                <a:cs typeface="Tahoma"/>
              </a:rPr>
              <a:t>N</a:t>
            </a:r>
            <a:r>
              <a:rPr sz="1800" b="1" spc="-1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AC640D"/>
                </a:solidFill>
                <a:latin typeface="Tahoma"/>
                <a:cs typeface="Tahoma"/>
              </a:rPr>
              <a:t>POR</a:t>
            </a:r>
            <a:r>
              <a:rPr sz="1800" b="1" spc="-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-105" dirty="0">
                <a:solidFill>
                  <a:srgbClr val="AC640D"/>
                </a:solidFill>
                <a:latin typeface="Tahoma"/>
                <a:cs typeface="Tahoma"/>
              </a:rPr>
              <a:t>HIJ</a:t>
            </a:r>
            <a:r>
              <a:rPr sz="1800" b="1" spc="-125" dirty="0">
                <a:solidFill>
                  <a:srgbClr val="AC640D"/>
                </a:solidFill>
                <a:latin typeface="Tahoma"/>
                <a:cs typeface="Tahoma"/>
              </a:rPr>
              <a:t>O</a:t>
            </a:r>
            <a:r>
              <a:rPr sz="1800" b="1" spc="-25" dirty="0">
                <a:solidFill>
                  <a:srgbClr val="AC640D"/>
                </a:solidFill>
                <a:latin typeface="Tahoma"/>
                <a:cs typeface="Tahoma"/>
              </a:rPr>
              <a:t>-</a:t>
            </a:r>
            <a:r>
              <a:rPr sz="1800" b="1" spc="95" dirty="0">
                <a:solidFill>
                  <a:srgbClr val="AC640D"/>
                </a:solidFill>
                <a:latin typeface="Tahoma"/>
                <a:cs typeface="Tahoma"/>
              </a:rPr>
              <a:t>A</a:t>
            </a:r>
            <a:r>
              <a:rPr sz="1800" b="1" spc="-3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95" dirty="0">
                <a:solidFill>
                  <a:srgbClr val="AC640D"/>
                </a:solidFill>
                <a:latin typeface="Tahoma"/>
                <a:cs typeface="Tahoma"/>
              </a:rPr>
              <a:t>A</a:t>
            </a:r>
            <a:r>
              <a:rPr sz="1800" b="1" spc="-1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AC640D"/>
                </a:solidFill>
                <a:latin typeface="Tahoma"/>
                <a:cs typeface="Tahoma"/>
              </a:rPr>
              <a:t>CARGO</a:t>
            </a:r>
            <a:r>
              <a:rPr sz="1800" b="1" spc="-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90" dirty="0">
                <a:solidFill>
                  <a:srgbClr val="AC640D"/>
                </a:solidFill>
                <a:latin typeface="Tahoma"/>
                <a:cs typeface="Tahoma"/>
              </a:rPr>
              <a:t>CON</a:t>
            </a:r>
            <a:r>
              <a:rPr sz="1800" b="1" spc="-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-210" dirty="0">
                <a:solidFill>
                  <a:srgbClr val="AC640D"/>
                </a:solidFill>
                <a:latin typeface="Tahoma"/>
                <a:cs typeface="Tahoma"/>
              </a:rPr>
              <a:t>/SIN</a:t>
            </a:r>
            <a:r>
              <a:rPr sz="1800" b="1" spc="-4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AC640D"/>
                </a:solidFill>
                <a:latin typeface="Tahoma"/>
                <a:cs typeface="Tahoma"/>
              </a:rPr>
              <a:t>DISCAPACIDAD.</a:t>
            </a:r>
            <a:endParaRPr sz="1800">
              <a:latin typeface="Tahoma"/>
              <a:cs typeface="Tahoma"/>
            </a:endParaRPr>
          </a:p>
          <a:p>
            <a:pPr marL="377825">
              <a:lnSpc>
                <a:spcPct val="100000"/>
              </a:lnSpc>
              <a:spcBef>
                <a:spcPts val="10"/>
              </a:spcBef>
            </a:pPr>
            <a:r>
              <a:rPr sz="1600" b="1" spc="-110" dirty="0">
                <a:latin typeface="Tahoma"/>
                <a:cs typeface="Tahoma"/>
              </a:rPr>
              <a:t>PRESTACIÓN</a:t>
            </a:r>
            <a:r>
              <a:rPr sz="1600" b="1" spc="25" dirty="0">
                <a:latin typeface="Tahoma"/>
                <a:cs typeface="Tahoma"/>
              </a:rPr>
              <a:t> NO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130" dirty="0">
                <a:latin typeface="Tahoma"/>
                <a:cs typeface="Tahoma"/>
              </a:rPr>
              <a:t>CONTRIBUTIVA</a:t>
            </a:r>
            <a:r>
              <a:rPr sz="1600" b="1" spc="25" dirty="0">
                <a:latin typeface="Tahoma"/>
                <a:cs typeface="Tahoma"/>
              </a:rPr>
              <a:t> </a:t>
            </a:r>
            <a:r>
              <a:rPr sz="1600" b="1" spc="-130" dirty="0">
                <a:latin typeface="Tahoma"/>
                <a:cs typeface="Tahoma"/>
              </a:rPr>
              <a:t>DE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-65" dirty="0">
                <a:latin typeface="Tahoma"/>
                <a:cs typeface="Tahoma"/>
              </a:rPr>
              <a:t>LA</a:t>
            </a:r>
            <a:r>
              <a:rPr sz="1600" b="1" spc="-15" dirty="0">
                <a:latin typeface="Tahoma"/>
                <a:cs typeface="Tahoma"/>
              </a:rPr>
              <a:t> </a:t>
            </a:r>
            <a:r>
              <a:rPr sz="1600" b="1" spc="-114" dirty="0">
                <a:latin typeface="Tahoma"/>
                <a:cs typeface="Tahoma"/>
              </a:rPr>
              <a:t>SEGURIDAD</a:t>
            </a:r>
            <a:r>
              <a:rPr sz="1600" b="1" spc="30" dirty="0">
                <a:latin typeface="Tahoma"/>
                <a:cs typeface="Tahoma"/>
              </a:rPr>
              <a:t> </a:t>
            </a:r>
            <a:r>
              <a:rPr sz="1600" b="1" spc="-60" dirty="0">
                <a:latin typeface="Tahoma"/>
                <a:cs typeface="Tahoma"/>
              </a:rPr>
              <a:t>SOCIAL</a:t>
            </a:r>
            <a:endParaRPr sz="1600">
              <a:latin typeface="Tahoma"/>
              <a:cs typeface="Tahoma"/>
            </a:endParaRPr>
          </a:p>
          <a:p>
            <a:pPr marL="1005840" marR="3133090" lvl="1" indent="-457200">
              <a:lnSpc>
                <a:spcPts val="2930"/>
              </a:lnSpc>
              <a:spcBef>
                <a:spcPts val="254"/>
              </a:spcBef>
              <a:buClr>
                <a:srgbClr val="E78612"/>
              </a:buClr>
              <a:buFont typeface="Wingdings"/>
              <a:buChar char=""/>
              <a:tabLst>
                <a:tab pos="835660" algn="l"/>
              </a:tabLst>
            </a:pPr>
            <a:r>
              <a:rPr sz="1600" b="1" u="heavy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I</a:t>
            </a:r>
            <a:r>
              <a:rPr sz="1600" b="1" u="heavy" spc="-2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N</a:t>
            </a:r>
            <a:r>
              <a:rPr sz="1600" b="1" u="heavy" spc="-1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</a:t>
            </a:r>
            <a:r>
              <a:rPr sz="1600" b="1" u="heavy" spc="-1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Segur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id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u="heavy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So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ia</a:t>
            </a:r>
            <a:r>
              <a:rPr sz="1600" b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l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spc="-125" dirty="0">
                <a:solidFill>
                  <a:srgbClr val="12ED55"/>
                </a:solidFill>
                <a:latin typeface="Tahoma"/>
                <a:cs typeface="Tahoma"/>
              </a:rPr>
              <a:t>(</a:t>
            </a:r>
            <a:r>
              <a:rPr sz="1600" b="1" spc="130" dirty="0">
                <a:solidFill>
                  <a:srgbClr val="12ED55"/>
                </a:solidFill>
                <a:latin typeface="Tahoma"/>
                <a:cs typeface="Tahoma"/>
              </a:rPr>
              <a:t>C</a:t>
            </a:r>
            <a:r>
              <a:rPr sz="1600" b="1" spc="155" dirty="0">
                <a:solidFill>
                  <a:srgbClr val="12ED55"/>
                </a:solidFill>
                <a:latin typeface="Tahoma"/>
                <a:cs typeface="Tahoma"/>
              </a:rPr>
              <a:t>O</a:t>
            </a:r>
            <a:r>
              <a:rPr sz="1600" b="1" spc="-60" dirty="0">
                <a:solidFill>
                  <a:srgbClr val="12ED55"/>
                </a:solidFill>
                <a:latin typeface="Tahoma"/>
                <a:cs typeface="Tahoma"/>
              </a:rPr>
              <a:t>N</a:t>
            </a:r>
            <a:r>
              <a:rPr sz="1600" b="1" spc="-145" dirty="0">
                <a:solidFill>
                  <a:srgbClr val="12ED55"/>
                </a:solidFill>
                <a:latin typeface="Tahoma"/>
                <a:cs typeface="Tahoma"/>
              </a:rPr>
              <a:t>SULTAR)  </a:t>
            </a: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Gestiones</a:t>
            </a:r>
            <a:endParaRPr sz="1600">
              <a:latin typeface="Tahoma"/>
              <a:cs typeface="Tahoma"/>
            </a:endParaRPr>
          </a:p>
          <a:p>
            <a:pPr marL="377825" indent="-287020">
              <a:lnSpc>
                <a:spcPct val="100000"/>
              </a:lnSpc>
              <a:spcBef>
                <a:spcPts val="725"/>
              </a:spcBef>
              <a:buClr>
                <a:srgbClr val="E78612"/>
              </a:buClr>
              <a:buFont typeface="Wingdings"/>
              <a:buChar char=""/>
              <a:tabLst>
                <a:tab pos="378460" algn="l"/>
              </a:tabLst>
            </a:pPr>
            <a:r>
              <a:rPr sz="1600" b="1" spc="-105" dirty="0">
                <a:solidFill>
                  <a:srgbClr val="404040"/>
                </a:solidFill>
                <a:latin typeface="Tahoma"/>
                <a:cs typeface="Tahoma"/>
              </a:rPr>
              <a:t>OTROS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ORGANISMOS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7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404040"/>
                </a:solidFill>
                <a:latin typeface="Tahoma"/>
                <a:cs typeface="Tahoma"/>
              </a:rPr>
              <a:t>AYUDAS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75" dirty="0">
                <a:solidFill>
                  <a:srgbClr val="404040"/>
                </a:solidFill>
                <a:latin typeface="Tahoma"/>
                <a:cs typeface="Tahoma"/>
              </a:rPr>
              <a:t>SIMILARES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5" dirty="0">
                <a:solidFill>
                  <a:srgbClr val="404040"/>
                </a:solidFill>
                <a:latin typeface="Tahoma"/>
                <a:cs typeface="Tahoma"/>
              </a:rPr>
              <a:t>MUTUALISTAS:</a:t>
            </a:r>
            <a:endParaRPr sz="1600">
              <a:latin typeface="Tahoma"/>
              <a:cs typeface="Tahoma"/>
            </a:endParaRPr>
          </a:p>
          <a:p>
            <a:pPr marL="835025" lvl="1" indent="-287020">
              <a:lnSpc>
                <a:spcPct val="100000"/>
              </a:lnSpc>
              <a:spcBef>
                <a:spcPts val="1000"/>
              </a:spcBef>
              <a:buClr>
                <a:srgbClr val="E78612"/>
              </a:buClr>
              <a:buFont typeface="Wingdings"/>
              <a:buChar char=""/>
              <a:tabLst>
                <a:tab pos="835660" algn="l"/>
              </a:tabLst>
            </a:pPr>
            <a:r>
              <a:rPr sz="16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MUFACE</a:t>
            </a:r>
            <a:r>
              <a:rPr sz="1600" b="1" spc="-45" dirty="0">
                <a:solidFill>
                  <a:srgbClr val="FCAB2A"/>
                </a:solidFill>
                <a:latin typeface="Tahoma"/>
                <a:cs typeface="Tahoma"/>
                <a:hlinkClick r:id="rId7"/>
              </a:rPr>
              <a:t> </a:t>
            </a:r>
            <a:r>
              <a:rPr sz="1600" b="1" spc="-95" dirty="0">
                <a:solidFill>
                  <a:srgbClr val="12ED55"/>
                </a:solidFill>
                <a:latin typeface="Tahoma"/>
                <a:cs typeface="Tahoma"/>
              </a:rPr>
              <a:t>(CONSULTAR)</a:t>
            </a:r>
            <a:endParaRPr sz="1600">
              <a:latin typeface="Tahoma"/>
              <a:cs typeface="Tahoma"/>
            </a:endParaRPr>
          </a:p>
          <a:p>
            <a:pPr marL="835025" lvl="1" indent="-287020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Wingdings"/>
              <a:buChar char=""/>
              <a:tabLst>
                <a:tab pos="835660" algn="l"/>
              </a:tabLst>
            </a:pPr>
            <a:r>
              <a:rPr sz="1600" b="1" u="heavy" spc="-2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I</a:t>
            </a:r>
            <a:r>
              <a:rPr sz="1600" b="1" u="heavy" spc="-2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S</a:t>
            </a:r>
            <a:r>
              <a:rPr sz="16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FAS</a:t>
            </a:r>
            <a:r>
              <a:rPr sz="1600" b="1" spc="5" dirty="0">
                <a:solidFill>
                  <a:srgbClr val="FCAB2A"/>
                </a:solidFill>
                <a:latin typeface="Tahoma"/>
                <a:cs typeface="Tahoma"/>
                <a:hlinkClick r:id="rId8"/>
              </a:rPr>
              <a:t> </a:t>
            </a:r>
            <a:r>
              <a:rPr sz="1600" b="1" spc="-125" dirty="0">
                <a:solidFill>
                  <a:srgbClr val="12ED55"/>
                </a:solidFill>
                <a:latin typeface="Tahoma"/>
                <a:cs typeface="Tahoma"/>
              </a:rPr>
              <a:t>(</a:t>
            </a:r>
            <a:r>
              <a:rPr sz="1600" b="1" spc="130" dirty="0">
                <a:solidFill>
                  <a:srgbClr val="12ED55"/>
                </a:solidFill>
                <a:latin typeface="Tahoma"/>
                <a:cs typeface="Tahoma"/>
              </a:rPr>
              <a:t>C</a:t>
            </a:r>
            <a:r>
              <a:rPr sz="1600" b="1" spc="155" dirty="0">
                <a:solidFill>
                  <a:srgbClr val="12ED55"/>
                </a:solidFill>
                <a:latin typeface="Tahoma"/>
                <a:cs typeface="Tahoma"/>
              </a:rPr>
              <a:t>O</a:t>
            </a:r>
            <a:r>
              <a:rPr sz="1600" b="1" spc="-60" dirty="0">
                <a:solidFill>
                  <a:srgbClr val="12ED55"/>
                </a:solidFill>
                <a:latin typeface="Tahoma"/>
                <a:cs typeface="Tahoma"/>
              </a:rPr>
              <a:t>N</a:t>
            </a:r>
            <a:r>
              <a:rPr sz="1600" b="1" spc="-165" dirty="0">
                <a:solidFill>
                  <a:srgbClr val="12ED55"/>
                </a:solidFill>
                <a:latin typeface="Tahoma"/>
                <a:cs typeface="Tahoma"/>
              </a:rPr>
              <a:t>SULTAR)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7923" y="6126479"/>
            <a:ext cx="841248" cy="3718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44328" y="906780"/>
            <a:ext cx="1232916" cy="112776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73579" y="734568"/>
            <a:ext cx="8199120" cy="85979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3815" rIns="0" bIns="0" rtlCol="0">
            <a:spAutoFit/>
          </a:bodyPr>
          <a:lstStyle/>
          <a:p>
            <a:pPr marL="2756535" marR="2062480" indent="-687705">
              <a:lnSpc>
                <a:spcPct val="100000"/>
              </a:lnSpc>
              <a:spcBef>
                <a:spcPts val="345"/>
              </a:spcBef>
            </a:pPr>
            <a:r>
              <a:rPr sz="2500" spc="-550" dirty="0">
                <a:solidFill>
                  <a:srgbClr val="C00000"/>
                </a:solidFill>
              </a:rPr>
              <a:t>2</a:t>
            </a:r>
            <a:r>
              <a:rPr sz="2500" spc="-265" dirty="0">
                <a:solidFill>
                  <a:srgbClr val="C00000"/>
                </a:solidFill>
              </a:rPr>
              <a:t>.</a:t>
            </a:r>
            <a:r>
              <a:rPr sz="2500" spc="-310" dirty="0">
                <a:solidFill>
                  <a:srgbClr val="C00000"/>
                </a:solidFill>
              </a:rPr>
              <a:t>-</a:t>
            </a:r>
            <a:r>
              <a:rPr sz="2500" spc="-229" dirty="0">
                <a:solidFill>
                  <a:srgbClr val="C00000"/>
                </a:solidFill>
              </a:rPr>
              <a:t> </a:t>
            </a:r>
            <a:r>
              <a:rPr sz="2500" spc="-690" dirty="0">
                <a:solidFill>
                  <a:srgbClr val="C00000"/>
                </a:solidFill>
              </a:rPr>
              <a:t>CU</a:t>
            </a:r>
            <a:r>
              <a:rPr sz="2500" spc="-470" dirty="0">
                <a:solidFill>
                  <a:srgbClr val="C00000"/>
                </a:solidFill>
              </a:rPr>
              <a:t>I</a:t>
            </a:r>
            <a:r>
              <a:rPr sz="2500" spc="-695" dirty="0">
                <a:solidFill>
                  <a:srgbClr val="C00000"/>
                </a:solidFill>
              </a:rPr>
              <a:t>D</a:t>
            </a:r>
            <a:r>
              <a:rPr sz="2500" spc="-625" dirty="0">
                <a:solidFill>
                  <a:srgbClr val="C00000"/>
                </a:solidFill>
              </a:rPr>
              <a:t>A</a:t>
            </a:r>
            <a:r>
              <a:rPr sz="2500" spc="-730" dirty="0">
                <a:solidFill>
                  <a:srgbClr val="C00000"/>
                </a:solidFill>
              </a:rPr>
              <a:t>D</a:t>
            </a:r>
            <a:r>
              <a:rPr sz="2500" spc="-735" dirty="0">
                <a:solidFill>
                  <a:srgbClr val="C00000"/>
                </a:solidFill>
              </a:rPr>
              <a:t>O</a:t>
            </a:r>
            <a:r>
              <a:rPr sz="2500" spc="-229" dirty="0">
                <a:solidFill>
                  <a:srgbClr val="C00000"/>
                </a:solidFill>
              </a:rPr>
              <a:t> </a:t>
            </a:r>
            <a:r>
              <a:rPr sz="2500" spc="-710" dirty="0">
                <a:solidFill>
                  <a:srgbClr val="C00000"/>
                </a:solidFill>
              </a:rPr>
              <a:t>D</a:t>
            </a:r>
            <a:r>
              <a:rPr sz="2500" spc="-575" dirty="0">
                <a:solidFill>
                  <a:srgbClr val="C00000"/>
                </a:solidFill>
              </a:rPr>
              <a:t>E</a:t>
            </a:r>
            <a:r>
              <a:rPr sz="2500" spc="-220" dirty="0">
                <a:solidFill>
                  <a:srgbClr val="C00000"/>
                </a:solidFill>
              </a:rPr>
              <a:t> </a:t>
            </a:r>
            <a:r>
              <a:rPr sz="2500" spc="-720" dirty="0">
                <a:solidFill>
                  <a:srgbClr val="C00000"/>
                </a:solidFill>
              </a:rPr>
              <a:t>MEN</a:t>
            </a:r>
            <a:r>
              <a:rPr sz="2500" spc="-700" dirty="0">
                <a:solidFill>
                  <a:srgbClr val="C00000"/>
                </a:solidFill>
              </a:rPr>
              <a:t>O</a:t>
            </a:r>
            <a:r>
              <a:rPr sz="2500" spc="-555" dirty="0">
                <a:solidFill>
                  <a:srgbClr val="C00000"/>
                </a:solidFill>
              </a:rPr>
              <a:t>RES</a:t>
            </a:r>
            <a:r>
              <a:rPr sz="2500" spc="-235" dirty="0">
                <a:solidFill>
                  <a:srgbClr val="C00000"/>
                </a:solidFill>
              </a:rPr>
              <a:t> </a:t>
            </a:r>
            <a:r>
              <a:rPr sz="2500" spc="-550" dirty="0">
                <a:solidFill>
                  <a:srgbClr val="C00000"/>
                </a:solidFill>
              </a:rPr>
              <a:t>AFECT</a:t>
            </a:r>
            <a:r>
              <a:rPr sz="2500" spc="-585" dirty="0">
                <a:solidFill>
                  <a:srgbClr val="C00000"/>
                </a:solidFill>
              </a:rPr>
              <a:t>A</a:t>
            </a:r>
            <a:r>
              <a:rPr sz="2500" spc="-730" dirty="0">
                <a:solidFill>
                  <a:srgbClr val="C00000"/>
                </a:solidFill>
              </a:rPr>
              <a:t>D</a:t>
            </a:r>
            <a:r>
              <a:rPr sz="2500" spc="-715" dirty="0">
                <a:solidFill>
                  <a:srgbClr val="C00000"/>
                </a:solidFill>
              </a:rPr>
              <a:t>O</a:t>
            </a:r>
            <a:r>
              <a:rPr sz="2500" spc="-285" dirty="0">
                <a:solidFill>
                  <a:srgbClr val="C00000"/>
                </a:solidFill>
              </a:rPr>
              <a:t>S  </a:t>
            </a:r>
            <a:r>
              <a:rPr sz="2500" spc="-585" dirty="0">
                <a:solidFill>
                  <a:srgbClr val="C00000"/>
                </a:solidFill>
              </a:rPr>
              <a:t>P</a:t>
            </a:r>
            <a:r>
              <a:rPr sz="2500" spc="-660" dirty="0">
                <a:solidFill>
                  <a:srgbClr val="C00000"/>
                </a:solidFill>
              </a:rPr>
              <a:t>O</a:t>
            </a:r>
            <a:r>
              <a:rPr sz="2500" spc="-665" dirty="0">
                <a:solidFill>
                  <a:srgbClr val="C00000"/>
                </a:solidFill>
              </a:rPr>
              <a:t>R</a:t>
            </a:r>
            <a:r>
              <a:rPr sz="2500" spc="-254" dirty="0">
                <a:solidFill>
                  <a:srgbClr val="C00000"/>
                </a:solidFill>
              </a:rPr>
              <a:t> </a:t>
            </a:r>
            <a:r>
              <a:rPr sz="2500" spc="-645" dirty="0">
                <a:solidFill>
                  <a:srgbClr val="C00000"/>
                </a:solidFill>
              </a:rPr>
              <a:t>ENFERMEDAD</a:t>
            </a:r>
            <a:r>
              <a:rPr sz="2500" spc="-204" dirty="0">
                <a:solidFill>
                  <a:srgbClr val="C00000"/>
                </a:solidFill>
              </a:rPr>
              <a:t> </a:t>
            </a:r>
            <a:r>
              <a:rPr sz="2500" spc="-670" dirty="0">
                <a:solidFill>
                  <a:srgbClr val="C00000"/>
                </a:solidFill>
              </a:rPr>
              <a:t>GR</a:t>
            </a:r>
            <a:r>
              <a:rPr sz="2500" spc="-615" dirty="0">
                <a:solidFill>
                  <a:srgbClr val="C00000"/>
                </a:solidFill>
              </a:rPr>
              <a:t>A</a:t>
            </a:r>
            <a:r>
              <a:rPr sz="2500" spc="-565" dirty="0">
                <a:solidFill>
                  <a:srgbClr val="C00000"/>
                </a:solidFill>
              </a:rPr>
              <a:t>VE</a:t>
            </a:r>
            <a:endParaRPr sz="2500"/>
          </a:p>
        </p:txBody>
      </p:sp>
      <p:grpSp>
        <p:nvGrpSpPr>
          <p:cNvPr id="10" name="object 10"/>
          <p:cNvGrpSpPr/>
          <p:nvPr/>
        </p:nvGrpSpPr>
        <p:grpSpPr>
          <a:xfrm>
            <a:off x="1973579" y="1709927"/>
            <a:ext cx="8505825" cy="4413885"/>
            <a:chOff x="1973579" y="1709927"/>
            <a:chExt cx="8505825" cy="4413885"/>
          </a:xfrm>
        </p:grpSpPr>
        <p:sp>
          <p:nvSpPr>
            <p:cNvPr id="11" name="object 11"/>
            <p:cNvSpPr/>
            <p:nvPr/>
          </p:nvSpPr>
          <p:spPr>
            <a:xfrm>
              <a:off x="1973579" y="1709927"/>
              <a:ext cx="8505825" cy="4413885"/>
            </a:xfrm>
            <a:custGeom>
              <a:avLst/>
              <a:gdLst/>
              <a:ahLst/>
              <a:cxnLst/>
              <a:rect l="l" t="t" r="r" b="b"/>
              <a:pathLst>
                <a:path w="8505825" h="4413885">
                  <a:moveTo>
                    <a:pt x="8505444" y="0"/>
                  </a:moveTo>
                  <a:lnTo>
                    <a:pt x="0" y="0"/>
                  </a:lnTo>
                  <a:lnTo>
                    <a:pt x="0" y="4413504"/>
                  </a:lnTo>
                  <a:lnTo>
                    <a:pt x="8505444" y="4413504"/>
                  </a:lnTo>
                  <a:lnTo>
                    <a:pt x="8505444" y="0"/>
                  </a:lnTo>
                  <a:close/>
                </a:path>
              </a:pathLst>
            </a:custGeom>
            <a:solidFill>
              <a:srgbClr val="FAE7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71877" y="3742816"/>
              <a:ext cx="7871459" cy="248920"/>
            </a:xfrm>
            <a:custGeom>
              <a:avLst/>
              <a:gdLst/>
              <a:ahLst/>
              <a:cxnLst/>
              <a:rect l="l" t="t" r="r" b="b"/>
              <a:pathLst>
                <a:path w="7871459" h="248920">
                  <a:moveTo>
                    <a:pt x="312407" y="0"/>
                  </a:moveTo>
                  <a:lnTo>
                    <a:pt x="0" y="0"/>
                  </a:lnTo>
                  <a:lnTo>
                    <a:pt x="0" y="248412"/>
                  </a:lnTo>
                  <a:lnTo>
                    <a:pt x="312407" y="248412"/>
                  </a:lnTo>
                  <a:lnTo>
                    <a:pt x="312407" y="0"/>
                  </a:lnTo>
                  <a:close/>
                </a:path>
                <a:path w="7871459" h="248920">
                  <a:moveTo>
                    <a:pt x="4437875" y="0"/>
                  </a:moveTo>
                  <a:lnTo>
                    <a:pt x="4437875" y="0"/>
                  </a:lnTo>
                  <a:lnTo>
                    <a:pt x="312420" y="0"/>
                  </a:lnTo>
                  <a:lnTo>
                    <a:pt x="312420" y="248412"/>
                  </a:lnTo>
                  <a:lnTo>
                    <a:pt x="4437875" y="248412"/>
                  </a:lnTo>
                  <a:lnTo>
                    <a:pt x="4437875" y="0"/>
                  </a:lnTo>
                  <a:close/>
                </a:path>
                <a:path w="7871459" h="248920">
                  <a:moveTo>
                    <a:pt x="6382499" y="0"/>
                  </a:moveTo>
                  <a:lnTo>
                    <a:pt x="6207252" y="0"/>
                  </a:lnTo>
                  <a:lnTo>
                    <a:pt x="5451348" y="0"/>
                  </a:lnTo>
                  <a:lnTo>
                    <a:pt x="5274564" y="0"/>
                  </a:lnTo>
                  <a:lnTo>
                    <a:pt x="4437888" y="0"/>
                  </a:lnTo>
                  <a:lnTo>
                    <a:pt x="4437888" y="248412"/>
                  </a:lnTo>
                  <a:lnTo>
                    <a:pt x="5274564" y="248412"/>
                  </a:lnTo>
                  <a:lnTo>
                    <a:pt x="5451348" y="248412"/>
                  </a:lnTo>
                  <a:lnTo>
                    <a:pt x="6207252" y="248412"/>
                  </a:lnTo>
                  <a:lnTo>
                    <a:pt x="6382499" y="248412"/>
                  </a:lnTo>
                  <a:lnTo>
                    <a:pt x="6382499" y="0"/>
                  </a:lnTo>
                  <a:close/>
                </a:path>
                <a:path w="7871459" h="248920">
                  <a:moveTo>
                    <a:pt x="7871460" y="0"/>
                  </a:moveTo>
                  <a:lnTo>
                    <a:pt x="7813548" y="0"/>
                  </a:lnTo>
                  <a:lnTo>
                    <a:pt x="7694676" y="0"/>
                  </a:lnTo>
                  <a:lnTo>
                    <a:pt x="7519416" y="0"/>
                  </a:lnTo>
                  <a:lnTo>
                    <a:pt x="6382512" y="0"/>
                  </a:lnTo>
                  <a:lnTo>
                    <a:pt x="6382512" y="248412"/>
                  </a:lnTo>
                  <a:lnTo>
                    <a:pt x="7519416" y="248412"/>
                  </a:lnTo>
                  <a:lnTo>
                    <a:pt x="7694676" y="248412"/>
                  </a:lnTo>
                  <a:lnTo>
                    <a:pt x="7813548" y="248412"/>
                  </a:lnTo>
                  <a:lnTo>
                    <a:pt x="7871460" y="248412"/>
                  </a:lnTo>
                  <a:lnTo>
                    <a:pt x="787146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52066" y="1916937"/>
            <a:ext cx="8348980" cy="18865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algn="just">
              <a:lnSpc>
                <a:spcPct val="79800"/>
              </a:lnSpc>
              <a:spcBef>
                <a:spcPts val="480"/>
              </a:spcBef>
            </a:pP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Prestación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70" dirty="0">
                <a:solidFill>
                  <a:srgbClr val="404040"/>
                </a:solidFill>
                <a:latin typeface="Verdana"/>
                <a:cs typeface="Verdana"/>
              </a:rPr>
              <a:t>económica</a:t>
            </a:r>
            <a:r>
              <a:rPr sz="1600" b="1" i="1" spc="-6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por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70" dirty="0">
                <a:solidFill>
                  <a:srgbClr val="404040"/>
                </a:solidFill>
                <a:latin typeface="Verdana"/>
                <a:cs typeface="Verdana"/>
              </a:rPr>
              <a:t>cuidado</a:t>
            </a:r>
            <a:r>
              <a:rPr sz="1600" b="1" i="1" spc="-6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50" dirty="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sz="1600" b="1" i="1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55" dirty="0">
                <a:solidFill>
                  <a:srgbClr val="404040"/>
                </a:solidFill>
                <a:latin typeface="Verdana"/>
                <a:cs typeface="Verdana"/>
              </a:rPr>
              <a:t>menores</a:t>
            </a: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95" dirty="0">
                <a:solidFill>
                  <a:srgbClr val="404040"/>
                </a:solidFill>
                <a:latin typeface="Verdana"/>
                <a:cs typeface="Verdana"/>
              </a:rPr>
              <a:t>afectados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por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65" dirty="0">
                <a:solidFill>
                  <a:srgbClr val="404040"/>
                </a:solidFill>
                <a:latin typeface="Verdana"/>
                <a:cs typeface="Verdana"/>
              </a:rPr>
              <a:t>cáncer</a:t>
            </a:r>
            <a:r>
              <a:rPr sz="1600" b="1" i="1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85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1600" b="1" i="1" spc="-1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60" dirty="0">
                <a:solidFill>
                  <a:srgbClr val="404040"/>
                </a:solidFill>
                <a:latin typeface="Verdana"/>
                <a:cs typeface="Verdana"/>
              </a:rPr>
              <a:t>otra </a:t>
            </a:r>
            <a:r>
              <a:rPr sz="1600" b="1" i="1" spc="-1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20" dirty="0">
                <a:solidFill>
                  <a:srgbClr val="404040"/>
                </a:solidFill>
                <a:latin typeface="Verdana"/>
                <a:cs typeface="Verdana"/>
              </a:rPr>
              <a:t>enfermedad </a:t>
            </a:r>
            <a:r>
              <a:rPr sz="1600" b="1" i="1" spc="-110" dirty="0">
                <a:solidFill>
                  <a:srgbClr val="404040"/>
                </a:solidFill>
                <a:latin typeface="Verdana"/>
                <a:cs typeface="Verdana"/>
              </a:rPr>
              <a:t>grave </a:t>
            </a:r>
            <a:r>
              <a:rPr sz="1600" b="1" i="1" spc="-5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las </a:t>
            </a:r>
            <a:r>
              <a:rPr sz="1600" b="1" i="1" spc="-125" dirty="0">
                <a:solidFill>
                  <a:srgbClr val="404040"/>
                </a:solidFill>
                <a:latin typeface="Verdana"/>
                <a:cs typeface="Verdana"/>
              </a:rPr>
              <a:t>incluidas </a:t>
            </a:r>
            <a:r>
              <a:rPr sz="1600" b="1" i="1" spc="-114" dirty="0">
                <a:solidFill>
                  <a:srgbClr val="404040"/>
                </a:solidFill>
                <a:latin typeface="Verdana"/>
                <a:cs typeface="Verdana"/>
              </a:rPr>
              <a:t>en </a:t>
            </a:r>
            <a:r>
              <a:rPr sz="1600" b="1" i="1" spc="-100" dirty="0">
                <a:solidFill>
                  <a:srgbClr val="404040"/>
                </a:solidFill>
                <a:latin typeface="Verdana"/>
                <a:cs typeface="Verdana"/>
              </a:rPr>
              <a:t>el </a:t>
            </a:r>
            <a:r>
              <a:rPr sz="1600" b="1" i="1" spc="-140" dirty="0">
                <a:solidFill>
                  <a:srgbClr val="404040"/>
                </a:solidFill>
                <a:latin typeface="Verdana"/>
                <a:cs typeface="Verdana"/>
              </a:rPr>
              <a:t>listado 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del </a:t>
            </a:r>
            <a:r>
              <a:rPr sz="1600" b="1" i="1" spc="-100" dirty="0">
                <a:solidFill>
                  <a:srgbClr val="404040"/>
                </a:solidFill>
                <a:latin typeface="Verdana"/>
                <a:cs typeface="Verdana"/>
              </a:rPr>
              <a:t>anexo 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del </a:t>
            </a:r>
            <a:r>
              <a:rPr sz="1600" b="1" i="1" spc="-270" dirty="0">
                <a:solidFill>
                  <a:srgbClr val="404040"/>
                </a:solidFill>
                <a:latin typeface="Verdana"/>
                <a:cs typeface="Verdana"/>
              </a:rPr>
              <a:t>RD</a:t>
            </a:r>
            <a:r>
              <a:rPr sz="1600" b="1" i="1" spc="-26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250" dirty="0">
                <a:solidFill>
                  <a:srgbClr val="404040"/>
                </a:solidFill>
                <a:latin typeface="Verdana"/>
                <a:cs typeface="Verdana"/>
              </a:rPr>
              <a:t>1148/2011, 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600" b="1" i="1" spc="-245" dirty="0">
                <a:solidFill>
                  <a:srgbClr val="404040"/>
                </a:solidFill>
                <a:latin typeface="Verdana"/>
                <a:cs typeface="Verdana"/>
              </a:rPr>
              <a:t>29 </a:t>
            </a:r>
            <a:r>
              <a:rPr sz="1600" b="1" i="1" spc="-2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sz="1600" b="1" i="1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60" dirty="0">
                <a:solidFill>
                  <a:srgbClr val="404040"/>
                </a:solidFill>
                <a:latin typeface="Verdana"/>
                <a:cs typeface="Verdana"/>
              </a:rPr>
              <a:t>julio.</a:t>
            </a:r>
            <a:r>
              <a:rPr sz="1600" b="1" i="1" spc="-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75" dirty="0">
                <a:solidFill>
                  <a:srgbClr val="404040"/>
                </a:solidFill>
                <a:latin typeface="Verdana"/>
                <a:cs typeface="Verdana"/>
              </a:rPr>
              <a:t>Sistema</a:t>
            </a:r>
            <a:r>
              <a:rPr sz="1600" b="1" i="1" spc="-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sz="1600" b="1" i="1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la </a:t>
            </a:r>
            <a:r>
              <a:rPr sz="1600" b="1" i="1" spc="-135" dirty="0">
                <a:solidFill>
                  <a:srgbClr val="404040"/>
                </a:solidFill>
                <a:latin typeface="Verdana"/>
                <a:cs typeface="Verdana"/>
              </a:rPr>
              <a:t>Seguridad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10" dirty="0">
                <a:solidFill>
                  <a:srgbClr val="404040"/>
                </a:solidFill>
                <a:latin typeface="Verdana"/>
                <a:cs typeface="Verdana"/>
              </a:rPr>
              <a:t>Social</a:t>
            </a:r>
            <a:r>
              <a:rPr sz="1600" b="1" i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600" b="1" i="1" u="heavy" spc="-1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(Listado</a:t>
            </a:r>
            <a:r>
              <a:rPr sz="1600" b="1" i="1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600" b="1" i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actualizado</a:t>
            </a:r>
            <a:r>
              <a:rPr sz="1600" b="1" i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 </a:t>
            </a:r>
            <a:r>
              <a:rPr sz="1600" b="1" i="1" u="heavy" spc="-2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5"/>
              </a:rPr>
              <a:t>8-2-2019)</a:t>
            </a:r>
            <a:endParaRPr sz="1600">
              <a:latin typeface="Verdana"/>
              <a:cs typeface="Verdana"/>
            </a:endParaRPr>
          </a:p>
          <a:p>
            <a:pPr marL="12700" marR="5715" algn="just">
              <a:lnSpc>
                <a:spcPts val="1540"/>
              </a:lnSpc>
              <a:spcBef>
                <a:spcPts val="980"/>
              </a:spcBef>
            </a:pP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Prestación</a:t>
            </a:r>
            <a:r>
              <a:rPr sz="16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404040"/>
                </a:solidFill>
                <a:latin typeface="Tahoma"/>
                <a:cs typeface="Tahoma"/>
              </a:rPr>
              <a:t>económica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14" dirty="0">
                <a:solidFill>
                  <a:srgbClr val="404040"/>
                </a:solidFill>
                <a:latin typeface="Tahoma"/>
                <a:cs typeface="Tahoma"/>
              </a:rPr>
              <a:t>destinada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5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progenitores,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adoptantes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404040"/>
                </a:solidFill>
                <a:latin typeface="Tahoma"/>
                <a:cs typeface="Tahoma"/>
              </a:rPr>
              <a:t>acogedores</a:t>
            </a:r>
            <a:r>
              <a:rPr sz="16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600" spc="-4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u="sng" spc="1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reducen</a:t>
            </a:r>
            <a:r>
              <a:rPr sz="16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su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0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jornada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9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de</a:t>
            </a:r>
            <a:r>
              <a:rPr sz="1600" u="sng" spc="-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9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trabajo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4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para</a:t>
            </a:r>
            <a:r>
              <a:rPr sz="16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6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el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6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cuidado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del</a:t>
            </a:r>
            <a:r>
              <a:rPr sz="16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0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menor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2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a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su</a:t>
            </a:r>
            <a:r>
              <a:rPr sz="16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6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cargo</a:t>
            </a:r>
            <a:r>
              <a:rPr sz="1600" u="sng" spc="-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404040"/>
                </a:solidFill>
                <a:latin typeface="Tahoma"/>
                <a:cs typeface="Tahoma"/>
              </a:rPr>
              <a:t>afectado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404040"/>
                </a:solidFill>
                <a:latin typeface="Tahoma"/>
                <a:cs typeface="Tahoma"/>
              </a:rPr>
              <a:t>por </a:t>
            </a:r>
            <a:r>
              <a:rPr sz="1600" spc="-4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404040"/>
                </a:solidFill>
                <a:latin typeface="Tahoma"/>
                <a:cs typeface="Tahoma"/>
              </a:rPr>
              <a:t>cáncer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otra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grave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14" dirty="0">
                <a:solidFill>
                  <a:srgbClr val="404040"/>
                </a:solidFill>
                <a:latin typeface="Tahoma"/>
                <a:cs typeface="Tahoma"/>
              </a:rPr>
              <a:t>enfermedad.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404040"/>
                </a:solidFill>
                <a:latin typeface="Tahoma"/>
                <a:cs typeface="Tahoma"/>
              </a:rPr>
              <a:t>Menor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04040"/>
                </a:solidFill>
                <a:latin typeface="Tahoma"/>
                <a:cs typeface="Tahoma"/>
              </a:rPr>
              <a:t>23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años</a:t>
            </a:r>
            <a:endParaRPr sz="1600">
              <a:latin typeface="Tahoma"/>
              <a:cs typeface="Tahoma"/>
            </a:endParaRPr>
          </a:p>
          <a:p>
            <a:pPr marL="12700" algn="just">
              <a:lnSpc>
                <a:spcPts val="1720"/>
              </a:lnSpc>
              <a:spcBef>
                <a:spcPts val="630"/>
              </a:spcBef>
            </a:pPr>
            <a:r>
              <a:rPr sz="1600" b="1" spc="-13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600" b="1" spc="5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subsidio</a:t>
            </a:r>
            <a:r>
              <a:rPr sz="1600" b="1" spc="5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tiene</a:t>
            </a:r>
            <a:r>
              <a:rPr sz="1600" b="1" spc="5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por</a:t>
            </a:r>
            <a:r>
              <a:rPr sz="1600" b="1" spc="5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404040"/>
                </a:solidFill>
                <a:latin typeface="Tahoma"/>
                <a:cs typeface="Tahoma"/>
              </a:rPr>
              <a:t>objeto</a:t>
            </a:r>
            <a:r>
              <a:rPr sz="1600" b="1" spc="5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compensar</a:t>
            </a:r>
            <a:r>
              <a:rPr sz="1600" b="1" spc="5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600" b="1" spc="5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pérdida</a:t>
            </a:r>
            <a:r>
              <a:rPr sz="1600" b="1" spc="5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5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ingresos</a:t>
            </a:r>
            <a:r>
              <a:rPr sz="1600" b="1" spc="5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600" spc="50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5" dirty="0">
                <a:solidFill>
                  <a:srgbClr val="404040"/>
                </a:solidFill>
                <a:latin typeface="Tahoma"/>
                <a:cs typeface="Tahoma"/>
              </a:rPr>
              <a:t>sufren</a:t>
            </a:r>
            <a:r>
              <a:rPr sz="1600" spc="4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endParaRPr sz="1600">
              <a:latin typeface="Tahoma"/>
              <a:cs typeface="Tahoma"/>
            </a:endParaRPr>
          </a:p>
          <a:p>
            <a:pPr marL="12700" algn="just">
              <a:lnSpc>
                <a:spcPts val="1720"/>
              </a:lnSpc>
            </a:pPr>
            <a:r>
              <a:rPr sz="1600" spc="65" dirty="0">
                <a:solidFill>
                  <a:srgbClr val="404040"/>
                </a:solidFill>
                <a:latin typeface="Tahoma"/>
                <a:cs typeface="Tahoma"/>
              </a:rPr>
              <a:t>interesados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tener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6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reducir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su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404040"/>
                </a:solidFill>
                <a:latin typeface="Tahoma"/>
                <a:cs typeface="Tahoma"/>
              </a:rPr>
              <a:t>jornada,</a:t>
            </a:r>
            <a:r>
              <a:rPr sz="16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durante</a:t>
            </a:r>
            <a:r>
              <a:rPr sz="16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tiempo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0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hospitalización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64385" y="3742816"/>
            <a:ext cx="508000" cy="195580"/>
          </a:xfrm>
          <a:prstGeom prst="rect">
            <a:avLst/>
          </a:prstGeom>
          <a:solidFill>
            <a:srgbClr val="FAE7C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600" spc="105" dirty="0">
                <a:latin typeface="Tahoma"/>
                <a:cs typeface="Tahoma"/>
              </a:rPr>
              <a:t>y/o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59557" y="3731133"/>
            <a:ext cx="78390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9745" algn="l"/>
                <a:tab pos="1814195" algn="l"/>
                <a:tab pos="2755900" algn="l"/>
                <a:tab pos="3203575" algn="l"/>
                <a:tab pos="3961765" algn="l"/>
                <a:tab pos="4450715" algn="l"/>
                <a:tab pos="5464175" algn="l"/>
                <a:tab pos="6395720" algn="l"/>
                <a:tab pos="7707630" algn="l"/>
              </a:tabLst>
            </a:pPr>
            <a:r>
              <a:rPr sz="1600" b="1" dirty="0">
                <a:latin typeface="Tahoma"/>
                <a:cs typeface="Tahoma"/>
              </a:rPr>
              <a:t>del	</a:t>
            </a:r>
            <a:r>
              <a:rPr sz="1600" b="1" spc="-185" dirty="0">
                <a:latin typeface="Tahoma"/>
                <a:cs typeface="Tahoma"/>
              </a:rPr>
              <a:t>tr</a:t>
            </a:r>
            <a:r>
              <a:rPr sz="1600" b="1" spc="-5" dirty="0">
                <a:latin typeface="Tahoma"/>
                <a:cs typeface="Tahoma"/>
              </a:rPr>
              <a:t>at</a:t>
            </a:r>
            <a:r>
              <a:rPr sz="1600" b="1" spc="15" dirty="0">
                <a:latin typeface="Tahoma"/>
                <a:cs typeface="Tahoma"/>
              </a:rPr>
              <a:t>a</a:t>
            </a:r>
            <a:r>
              <a:rPr sz="1600" b="1" spc="-50" dirty="0">
                <a:latin typeface="Tahoma"/>
                <a:cs typeface="Tahoma"/>
              </a:rPr>
              <a:t>miento</a:t>
            </a:r>
            <a:r>
              <a:rPr sz="1600" b="1" dirty="0">
                <a:latin typeface="Tahoma"/>
                <a:cs typeface="Tahoma"/>
              </a:rPr>
              <a:t>	</a:t>
            </a:r>
            <a:r>
              <a:rPr sz="1600" b="1" spc="-25" dirty="0">
                <a:latin typeface="Tahoma"/>
                <a:cs typeface="Tahoma"/>
              </a:rPr>
              <a:t>m</a:t>
            </a:r>
            <a:r>
              <a:rPr sz="1600" b="1" dirty="0">
                <a:latin typeface="Tahoma"/>
                <a:cs typeface="Tahoma"/>
              </a:rPr>
              <a:t>éd</a:t>
            </a:r>
            <a:r>
              <a:rPr sz="1600" b="1" spc="10" dirty="0">
                <a:latin typeface="Tahoma"/>
                <a:cs typeface="Tahoma"/>
              </a:rPr>
              <a:t>i</a:t>
            </a:r>
            <a:r>
              <a:rPr sz="1600" b="1" spc="180" dirty="0">
                <a:latin typeface="Tahoma"/>
                <a:cs typeface="Tahoma"/>
              </a:rPr>
              <a:t>c</a:t>
            </a:r>
            <a:r>
              <a:rPr sz="1600" b="1" spc="30" dirty="0">
                <a:latin typeface="Tahoma"/>
                <a:cs typeface="Tahoma"/>
              </a:rPr>
              <a:t>o</a:t>
            </a:r>
            <a:r>
              <a:rPr sz="1600" b="1" dirty="0">
                <a:latin typeface="Tahoma"/>
                <a:cs typeface="Tahoma"/>
              </a:rPr>
              <a:t>	</a:t>
            </a:r>
            <a:r>
              <a:rPr sz="1600" b="1" spc="-20" dirty="0">
                <a:latin typeface="Tahoma"/>
                <a:cs typeface="Tahoma"/>
              </a:rPr>
              <a:t>a</a:t>
            </a:r>
            <a:r>
              <a:rPr sz="1600" b="1" spc="-10" dirty="0">
                <a:latin typeface="Tahoma"/>
                <a:cs typeface="Tahoma"/>
              </a:rPr>
              <a:t>s</a:t>
            </a:r>
            <a:r>
              <a:rPr sz="1600" b="1" spc="-105" dirty="0">
                <a:latin typeface="Tahoma"/>
                <a:cs typeface="Tahoma"/>
              </a:rPr>
              <a:t>í</a:t>
            </a:r>
            <a:r>
              <a:rPr sz="1600" b="1" dirty="0">
                <a:latin typeface="Tahoma"/>
                <a:cs typeface="Tahoma"/>
              </a:rPr>
              <a:t>	</a:t>
            </a:r>
            <a:r>
              <a:rPr sz="1600" b="1" spc="180" dirty="0">
                <a:latin typeface="Tahoma"/>
                <a:cs typeface="Tahoma"/>
              </a:rPr>
              <a:t>c</a:t>
            </a:r>
            <a:r>
              <a:rPr sz="1600" b="1" spc="10" dirty="0">
                <a:latin typeface="Tahoma"/>
                <a:cs typeface="Tahoma"/>
              </a:rPr>
              <a:t>omo</a:t>
            </a:r>
            <a:r>
              <a:rPr sz="1600" b="1" dirty="0">
                <a:latin typeface="Tahoma"/>
                <a:cs typeface="Tahoma"/>
              </a:rPr>
              <a:t>	del	</a:t>
            </a:r>
            <a:r>
              <a:rPr sz="1600" b="1" spc="-5" dirty="0">
                <a:latin typeface="Tahoma"/>
                <a:cs typeface="Tahoma"/>
              </a:rPr>
              <a:t>cu</a:t>
            </a:r>
            <a:r>
              <a:rPr sz="1600" b="1" spc="10" dirty="0">
                <a:latin typeface="Tahoma"/>
                <a:cs typeface="Tahoma"/>
              </a:rPr>
              <a:t>i</a:t>
            </a:r>
            <a:r>
              <a:rPr sz="1600" b="1" spc="65" dirty="0">
                <a:latin typeface="Tahoma"/>
                <a:cs typeface="Tahoma"/>
              </a:rPr>
              <a:t>d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35" dirty="0">
                <a:latin typeface="Tahoma"/>
                <a:cs typeface="Tahoma"/>
              </a:rPr>
              <a:t>d</a:t>
            </a:r>
            <a:r>
              <a:rPr sz="1600" b="1" spc="40" dirty="0">
                <a:latin typeface="Tahoma"/>
                <a:cs typeface="Tahoma"/>
              </a:rPr>
              <a:t>o</a:t>
            </a:r>
            <a:r>
              <a:rPr sz="1600" b="1" dirty="0">
                <a:latin typeface="Tahoma"/>
                <a:cs typeface="Tahoma"/>
              </a:rPr>
              <a:t>	</a:t>
            </a:r>
            <a:r>
              <a:rPr sz="1600" b="1" spc="-90" dirty="0">
                <a:latin typeface="Tahoma"/>
                <a:cs typeface="Tahoma"/>
              </a:rPr>
              <a:t>di</a:t>
            </a:r>
            <a:r>
              <a:rPr sz="1600" b="1" spc="-75" dirty="0">
                <a:latin typeface="Tahoma"/>
                <a:cs typeface="Tahoma"/>
              </a:rPr>
              <a:t>r</a:t>
            </a:r>
            <a:r>
              <a:rPr sz="1600" b="1" spc="15" dirty="0">
                <a:latin typeface="Tahoma"/>
                <a:cs typeface="Tahoma"/>
              </a:rPr>
              <a:t>ect</a:t>
            </a:r>
            <a:r>
              <a:rPr sz="1600" b="1" spc="30" dirty="0">
                <a:latin typeface="Tahoma"/>
                <a:cs typeface="Tahoma"/>
              </a:rPr>
              <a:t>o</a:t>
            </a:r>
            <a:r>
              <a:rPr sz="1600" b="1" spc="-55" dirty="0">
                <a:latin typeface="Tahoma"/>
                <a:cs typeface="Tahoma"/>
              </a:rPr>
              <a:t>,</a:t>
            </a:r>
            <a:r>
              <a:rPr sz="1600" b="1" dirty="0">
                <a:latin typeface="Tahoma"/>
                <a:cs typeface="Tahoma"/>
              </a:rPr>
              <a:t>	</a:t>
            </a:r>
            <a:r>
              <a:rPr sz="1600" b="1" spc="180" dirty="0">
                <a:latin typeface="Tahoma"/>
                <a:cs typeface="Tahoma"/>
              </a:rPr>
              <a:t>c</a:t>
            </a:r>
            <a:r>
              <a:rPr sz="1600" b="1" spc="-80" dirty="0">
                <a:latin typeface="Tahoma"/>
                <a:cs typeface="Tahoma"/>
              </a:rPr>
              <a:t>ontin</a:t>
            </a:r>
            <a:r>
              <a:rPr sz="1600" b="1" spc="10" dirty="0">
                <a:latin typeface="Tahoma"/>
                <a:cs typeface="Tahoma"/>
              </a:rPr>
              <a:t>ua</a:t>
            </a:r>
            <a:r>
              <a:rPr sz="1600" b="1" spc="55" dirty="0">
                <a:latin typeface="Tahoma"/>
                <a:cs typeface="Tahoma"/>
              </a:rPr>
              <a:t>d</a:t>
            </a:r>
            <a:r>
              <a:rPr sz="1600" b="1" spc="30" dirty="0">
                <a:latin typeface="Tahoma"/>
                <a:cs typeface="Tahoma"/>
              </a:rPr>
              <a:t>o</a:t>
            </a:r>
            <a:r>
              <a:rPr sz="1600" b="1" dirty="0">
                <a:latin typeface="Tahoma"/>
                <a:cs typeface="Tahoma"/>
              </a:rPr>
              <a:t>	y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64385" y="3991228"/>
            <a:ext cx="1278890" cy="19558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5"/>
              </a:lnSpc>
            </a:pPr>
            <a:r>
              <a:rPr sz="1600" b="1" spc="-25" dirty="0">
                <a:latin typeface="Tahoma"/>
                <a:cs typeface="Tahoma"/>
              </a:rPr>
              <a:t>permanente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30702" y="3926204"/>
            <a:ext cx="2957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35" dirty="0">
                <a:solidFill>
                  <a:srgbClr val="404040"/>
                </a:solidFill>
                <a:latin typeface="Tahoma"/>
                <a:cs typeface="Tahoma"/>
              </a:rPr>
              <a:t>enfermedad</a:t>
            </a:r>
            <a:r>
              <a:rPr sz="16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menor.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52066" y="4169435"/>
            <a:ext cx="8349615" cy="150876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u="heavy" spc="-1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I</a:t>
            </a:r>
            <a:r>
              <a:rPr sz="1600" b="1" u="heavy" spc="-24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N</a:t>
            </a:r>
            <a:r>
              <a:rPr sz="1600" b="1" u="heavy" spc="-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FO</a:t>
            </a:r>
            <a:r>
              <a:rPr sz="1600" b="1" u="heavy" spc="-4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RMACIO</a:t>
            </a:r>
            <a:r>
              <a:rPr sz="1600" b="1" u="heavy" spc="-5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N</a:t>
            </a:r>
            <a:r>
              <a:rPr sz="1600" b="1" u="heavy" spc="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8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Y</a:t>
            </a:r>
            <a:r>
              <a:rPr sz="1600" b="1" u="heavy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0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SO</a:t>
            </a:r>
            <a:r>
              <a:rPr sz="1600" b="1" u="heavy" spc="-8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</a:t>
            </a:r>
            <a:r>
              <a:rPr sz="1600" b="1" u="heavy" spc="-19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ICITU</a:t>
            </a:r>
            <a:r>
              <a:rPr sz="1600" b="1" u="heavy" spc="-9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</a:t>
            </a:r>
            <a:r>
              <a:rPr sz="1600" b="1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0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</a:t>
            </a:r>
            <a:r>
              <a:rPr sz="1600" b="1" u="heavy" spc="-15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E</a:t>
            </a:r>
            <a:r>
              <a:rPr sz="1600" b="1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</a:t>
            </a:r>
            <a:r>
              <a:rPr sz="1600" b="1" u="heavy" spc="8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A</a:t>
            </a:r>
            <a:r>
              <a:rPr sz="1600" b="1" u="heavy" spc="-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7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P</a:t>
            </a:r>
            <a:r>
              <a:rPr sz="1600" b="1" u="heavy" spc="-20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RES</a:t>
            </a:r>
            <a:r>
              <a:rPr sz="1600" b="1" u="heavy" spc="-5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TACIÓ</a:t>
            </a:r>
            <a:r>
              <a:rPr sz="1600" b="1" u="heavy" spc="-4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N</a:t>
            </a:r>
            <a:r>
              <a:rPr sz="1600" spc="-12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marL="355600" marR="5080" indent="-342900">
              <a:lnSpc>
                <a:spcPts val="1540"/>
              </a:lnSpc>
              <a:spcBef>
                <a:spcPts val="980"/>
              </a:spcBef>
              <a:tabLst>
                <a:tab pos="354965" algn="l"/>
              </a:tabLst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600" u="sng" spc="10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Dirección</a:t>
            </a:r>
            <a:r>
              <a:rPr sz="1600" u="sng" spc="19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7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Provincial</a:t>
            </a:r>
            <a:r>
              <a:rPr sz="1600" spc="2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404040"/>
                </a:solidFill>
                <a:latin typeface="Tahoma"/>
                <a:cs typeface="Tahoma"/>
              </a:rPr>
              <a:t>competente</a:t>
            </a:r>
            <a:r>
              <a:rPr sz="1600" spc="1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04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1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600" spc="1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correspondiente</a:t>
            </a:r>
            <a:r>
              <a:rPr sz="1600" spc="1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entidad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404040"/>
                </a:solidFill>
                <a:latin typeface="Tahoma"/>
                <a:cs typeface="Tahoma"/>
              </a:rPr>
              <a:t>gestora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04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1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provincia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aquélla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35" dirty="0">
                <a:solidFill>
                  <a:srgbClr val="404040"/>
                </a:solidFill>
                <a:latin typeface="Tahoma"/>
                <a:cs typeface="Tahoma"/>
              </a:rPr>
              <a:t>tenga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su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domicilio,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</a:tabLst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600" u="sng" spc="254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O</a:t>
            </a:r>
            <a:r>
              <a:rPr sz="1600" u="sng" spc="-6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ante</a:t>
            </a:r>
            <a:r>
              <a:rPr sz="1600" u="sng" spc="-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0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la</a:t>
            </a:r>
            <a:r>
              <a:rPr sz="1600" u="sng" spc="-8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mutua</a:t>
            </a:r>
            <a:r>
              <a:rPr sz="1600" u="sng" spc="-5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4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colaboradora</a:t>
            </a:r>
            <a:r>
              <a:rPr sz="1600" u="sng" spc="-4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8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con</a:t>
            </a:r>
            <a:r>
              <a:rPr sz="1600" u="sng" spc="-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10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la</a:t>
            </a:r>
            <a:r>
              <a:rPr sz="1600" u="sng" spc="-8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9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Seguridad</a:t>
            </a:r>
            <a:r>
              <a:rPr sz="16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8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Social</a:t>
            </a:r>
            <a:r>
              <a:rPr sz="1600" u="sng" spc="-4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le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corresponda.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2867025" algn="l"/>
              </a:tabLst>
            </a:pPr>
            <a:r>
              <a:rPr sz="1600" b="1" u="heavy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SOLICITUD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E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INFORMACIÓN</a:t>
            </a:r>
            <a:r>
              <a:rPr sz="1600" b="1" spc="-65" dirty="0">
                <a:solidFill>
                  <a:srgbClr val="FCAB2A"/>
                </a:solidFill>
                <a:latin typeface="Tahoma"/>
                <a:cs typeface="Tahoma"/>
              </a:rPr>
              <a:t>	</a:t>
            </a:r>
            <a:r>
              <a:rPr sz="1600" b="1" spc="-95" dirty="0">
                <a:solidFill>
                  <a:srgbClr val="00AF50"/>
                </a:solidFill>
                <a:latin typeface="Tahoma"/>
                <a:cs typeface="Tahoma"/>
              </a:rPr>
              <a:t>(CONSULTAR)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2332" y="6239255"/>
            <a:ext cx="841247" cy="37185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79023" y="734568"/>
            <a:ext cx="858011" cy="5394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3267" y="624840"/>
            <a:ext cx="9741535" cy="1229995"/>
          </a:xfrm>
          <a:custGeom>
            <a:avLst/>
            <a:gdLst/>
            <a:ahLst/>
            <a:cxnLst/>
            <a:rect l="l" t="t" r="r" b="b"/>
            <a:pathLst>
              <a:path w="9741535" h="1229995">
                <a:moveTo>
                  <a:pt x="9741408" y="0"/>
                </a:moveTo>
                <a:lnTo>
                  <a:pt x="0" y="0"/>
                </a:lnTo>
                <a:lnTo>
                  <a:pt x="0" y="1229867"/>
                </a:lnTo>
                <a:lnTo>
                  <a:pt x="9741408" y="1229867"/>
                </a:lnTo>
                <a:lnTo>
                  <a:pt x="974140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167130" marR="1177925">
              <a:lnSpc>
                <a:spcPts val="4150"/>
              </a:lnSpc>
              <a:spcBef>
                <a:spcPts val="610"/>
              </a:spcBef>
            </a:pPr>
            <a:r>
              <a:rPr sz="3600" spc="-630" dirty="0">
                <a:solidFill>
                  <a:srgbClr val="C00000"/>
                </a:solidFill>
              </a:rPr>
              <a:t>Requisitos</a:t>
            </a:r>
            <a:r>
              <a:rPr sz="3600" spc="-310" dirty="0">
                <a:solidFill>
                  <a:srgbClr val="C00000"/>
                </a:solidFill>
              </a:rPr>
              <a:t> </a:t>
            </a:r>
            <a:r>
              <a:rPr sz="3600" spc="-615" dirty="0">
                <a:solidFill>
                  <a:srgbClr val="C00000"/>
                </a:solidFill>
              </a:rPr>
              <a:t>subsidio</a:t>
            </a:r>
            <a:r>
              <a:rPr sz="3600" spc="-310" dirty="0">
                <a:solidFill>
                  <a:srgbClr val="C00000"/>
                </a:solidFill>
              </a:rPr>
              <a:t> </a:t>
            </a:r>
            <a:r>
              <a:rPr sz="3600" spc="-680" dirty="0">
                <a:solidFill>
                  <a:srgbClr val="C00000"/>
                </a:solidFill>
              </a:rPr>
              <a:t>cuidado</a:t>
            </a:r>
            <a:r>
              <a:rPr sz="3600" spc="-670" dirty="0">
                <a:solidFill>
                  <a:srgbClr val="C00000"/>
                </a:solidFill>
              </a:rPr>
              <a:t> </a:t>
            </a:r>
            <a:r>
              <a:rPr sz="3600" spc="-750" dirty="0">
                <a:solidFill>
                  <a:srgbClr val="C00000"/>
                </a:solidFill>
              </a:rPr>
              <a:t>de</a:t>
            </a:r>
            <a:r>
              <a:rPr sz="3600" spc="-610" dirty="0">
                <a:solidFill>
                  <a:srgbClr val="C00000"/>
                </a:solidFill>
              </a:rPr>
              <a:t> </a:t>
            </a:r>
            <a:r>
              <a:rPr sz="3600" spc="-700" dirty="0">
                <a:solidFill>
                  <a:srgbClr val="C00000"/>
                </a:solidFill>
              </a:rPr>
              <a:t>menores</a:t>
            </a:r>
            <a:r>
              <a:rPr sz="3600" spc="-665" dirty="0">
                <a:solidFill>
                  <a:srgbClr val="C00000"/>
                </a:solidFill>
              </a:rPr>
              <a:t> </a:t>
            </a:r>
            <a:r>
              <a:rPr sz="3600" spc="-625" dirty="0">
                <a:solidFill>
                  <a:srgbClr val="C00000"/>
                </a:solidFill>
              </a:rPr>
              <a:t>afectados</a:t>
            </a:r>
            <a:r>
              <a:rPr sz="3600" spc="-290" dirty="0">
                <a:solidFill>
                  <a:srgbClr val="C00000"/>
                </a:solidFill>
              </a:rPr>
              <a:t> </a:t>
            </a:r>
            <a:r>
              <a:rPr sz="3600" spc="-595" dirty="0">
                <a:solidFill>
                  <a:srgbClr val="C00000"/>
                </a:solidFill>
              </a:rPr>
              <a:t>por </a:t>
            </a:r>
            <a:r>
              <a:rPr sz="3600" spc="-1040" dirty="0">
                <a:solidFill>
                  <a:srgbClr val="C00000"/>
                </a:solidFill>
              </a:rPr>
              <a:t> </a:t>
            </a:r>
            <a:r>
              <a:rPr sz="3600" spc="-695" dirty="0">
                <a:solidFill>
                  <a:srgbClr val="C00000"/>
                </a:solidFill>
              </a:rPr>
              <a:t>enferme</a:t>
            </a:r>
            <a:r>
              <a:rPr sz="3600" spc="-745" dirty="0">
                <a:solidFill>
                  <a:srgbClr val="C00000"/>
                </a:solidFill>
              </a:rPr>
              <a:t>d</a:t>
            </a:r>
            <a:r>
              <a:rPr sz="3600" spc="-760" dirty="0">
                <a:solidFill>
                  <a:srgbClr val="C00000"/>
                </a:solidFill>
              </a:rPr>
              <a:t>ad</a:t>
            </a:r>
            <a:r>
              <a:rPr sz="3600" spc="-300" dirty="0">
                <a:solidFill>
                  <a:srgbClr val="C00000"/>
                </a:solidFill>
              </a:rPr>
              <a:t> </a:t>
            </a:r>
            <a:r>
              <a:rPr sz="3600" spc="-560" dirty="0">
                <a:solidFill>
                  <a:srgbClr val="C00000"/>
                </a:solidFill>
              </a:rPr>
              <a:t>gr</a:t>
            </a:r>
            <a:r>
              <a:rPr sz="3600" spc="-640" dirty="0">
                <a:solidFill>
                  <a:srgbClr val="C00000"/>
                </a:solidFill>
              </a:rPr>
              <a:t>a</a:t>
            </a:r>
            <a:r>
              <a:rPr sz="3600" spc="-695" dirty="0">
                <a:solidFill>
                  <a:srgbClr val="C00000"/>
                </a:solidFill>
              </a:rPr>
              <a:t>ve</a:t>
            </a:r>
            <a:endParaRPr sz="3600"/>
          </a:p>
        </p:txBody>
      </p:sp>
      <p:sp>
        <p:nvSpPr>
          <p:cNvPr id="9" name="object 9"/>
          <p:cNvSpPr/>
          <p:nvPr/>
        </p:nvSpPr>
        <p:spPr>
          <a:xfrm>
            <a:off x="1668779" y="2037588"/>
            <a:ext cx="9836150" cy="4091940"/>
          </a:xfrm>
          <a:custGeom>
            <a:avLst/>
            <a:gdLst/>
            <a:ahLst/>
            <a:cxnLst/>
            <a:rect l="l" t="t" r="r" b="b"/>
            <a:pathLst>
              <a:path w="9836150" h="4091940">
                <a:moveTo>
                  <a:pt x="9835896" y="0"/>
                </a:moveTo>
                <a:lnTo>
                  <a:pt x="0" y="0"/>
                </a:lnTo>
                <a:lnTo>
                  <a:pt x="0" y="4091940"/>
                </a:lnTo>
                <a:lnTo>
                  <a:pt x="9835896" y="4091940"/>
                </a:lnTo>
                <a:lnTo>
                  <a:pt x="9835896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48154" y="2210562"/>
            <a:ext cx="9680575" cy="26695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5080" indent="-342900" algn="just">
              <a:lnSpc>
                <a:spcPts val="1340"/>
              </a:lnSpc>
              <a:spcBef>
                <a:spcPts val="430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subsidio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reconocerá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por </a:t>
            </a: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un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periodo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inicial </a:t>
            </a:r>
            <a:r>
              <a:rPr sz="1400" b="1" spc="4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1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mes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,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prorrogable por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periodos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meses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cuando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subsista</a:t>
            </a:r>
            <a:r>
              <a:rPr sz="14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necesidad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cuidado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directo,</a:t>
            </a:r>
            <a:r>
              <a:rPr sz="14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continuo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permanente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menor,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como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máximo,</a:t>
            </a:r>
            <a:r>
              <a:rPr sz="14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hasta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causante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cumpla 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23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años,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mientras 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persista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padecimiento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cáncer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enfermedad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grave,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diagnosticada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antes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8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alcanzar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mayoría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8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edad.</a:t>
            </a:r>
            <a:endParaRPr sz="1400">
              <a:latin typeface="Tahoma"/>
              <a:cs typeface="Tahoma"/>
            </a:endParaRPr>
          </a:p>
          <a:p>
            <a:pPr marL="355600" marR="5080" indent="-342900" algn="just">
              <a:lnSpc>
                <a:spcPct val="79600"/>
              </a:lnSpc>
              <a:spcBef>
                <a:spcPts val="1040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i="1" spc="-105" dirty="0">
                <a:solidFill>
                  <a:srgbClr val="404040"/>
                </a:solidFill>
                <a:latin typeface="Verdana"/>
                <a:cs typeface="Verdana"/>
              </a:rPr>
              <a:t>Reduzcan</a:t>
            </a:r>
            <a:r>
              <a:rPr sz="1400" b="1" i="1" spc="-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190" dirty="0">
                <a:solidFill>
                  <a:srgbClr val="404040"/>
                </a:solidFill>
                <a:latin typeface="Verdana"/>
                <a:cs typeface="Verdana"/>
              </a:rPr>
              <a:t>su</a:t>
            </a:r>
            <a:r>
              <a:rPr sz="1400" b="1" i="1" spc="-1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114" dirty="0">
                <a:solidFill>
                  <a:srgbClr val="404040"/>
                </a:solidFill>
                <a:latin typeface="Verdana"/>
                <a:cs typeface="Verdana"/>
              </a:rPr>
              <a:t>jornada</a:t>
            </a:r>
            <a:r>
              <a:rPr sz="1400" b="1" i="1" spc="-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45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400" b="1" i="1" spc="-120" dirty="0">
                <a:solidFill>
                  <a:srgbClr val="404040"/>
                </a:solidFill>
                <a:latin typeface="Verdana"/>
                <a:cs typeface="Verdana"/>
              </a:rPr>
              <a:t>trabajo</a:t>
            </a:r>
            <a:r>
              <a:rPr sz="1400" b="1" i="1" spc="-11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105" dirty="0">
                <a:solidFill>
                  <a:srgbClr val="404040"/>
                </a:solidFill>
                <a:latin typeface="Verdana"/>
                <a:cs typeface="Verdana"/>
              </a:rPr>
              <a:t>en,</a:t>
            </a:r>
            <a:r>
              <a:rPr sz="1400" b="1" i="1" spc="-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80" dirty="0">
                <a:solidFill>
                  <a:srgbClr val="404040"/>
                </a:solidFill>
                <a:latin typeface="Verdana"/>
                <a:cs typeface="Verdana"/>
              </a:rPr>
              <a:t>al </a:t>
            </a:r>
            <a:r>
              <a:rPr sz="1400" b="1" i="1" spc="-130" dirty="0">
                <a:solidFill>
                  <a:srgbClr val="404040"/>
                </a:solidFill>
                <a:latin typeface="Verdana"/>
                <a:cs typeface="Verdana"/>
              </a:rPr>
              <a:t>menos,</a:t>
            </a:r>
            <a:r>
              <a:rPr sz="1400" b="1" i="1" spc="2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165" dirty="0">
                <a:solidFill>
                  <a:srgbClr val="404040"/>
                </a:solidFill>
                <a:latin typeface="Verdana"/>
                <a:cs typeface="Verdana"/>
              </a:rPr>
              <a:t>un</a:t>
            </a:r>
            <a:r>
              <a:rPr sz="1400" b="1" i="1" spc="1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i="1" spc="-335" dirty="0">
                <a:solidFill>
                  <a:srgbClr val="404040"/>
                </a:solidFill>
                <a:latin typeface="Verdana"/>
                <a:cs typeface="Verdana"/>
              </a:rPr>
              <a:t>50%</a:t>
            </a:r>
            <a:r>
              <a:rPr sz="1400" b="1" i="1" spc="-1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su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duración. 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400" spc="3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subsidio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reconocerá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proporción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porcentaje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reducción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experimente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jornada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trabajo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disfruten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personas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trabajadoras</a:t>
            </a:r>
            <a:endParaRPr sz="1400">
              <a:latin typeface="Tahoma"/>
              <a:cs typeface="Tahoma"/>
            </a:endParaRPr>
          </a:p>
          <a:p>
            <a:pPr marL="355600" marR="5080" indent="-342900" algn="just">
              <a:lnSpc>
                <a:spcPct val="80000"/>
              </a:lnSpc>
              <a:spcBef>
                <a:spcPts val="1010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Dentro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220" dirty="0">
                <a:solidFill>
                  <a:srgbClr val="404040"/>
                </a:solidFill>
                <a:latin typeface="Tahoma"/>
                <a:cs typeface="Tahoma"/>
              </a:rPr>
              <a:t>cada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unidad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familiar, 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ambos 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progenitores,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guardadores 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400" b="1" spc="20" dirty="0">
                <a:solidFill>
                  <a:srgbClr val="404040"/>
                </a:solidFill>
                <a:latin typeface="Tahoma"/>
                <a:cs typeface="Tahoma"/>
              </a:rPr>
              <a:t>acogedores </a:t>
            </a:r>
            <a:r>
              <a:rPr sz="1400" b="1" spc="25" dirty="0">
                <a:solidFill>
                  <a:srgbClr val="404040"/>
                </a:solidFill>
                <a:latin typeface="Tahoma"/>
                <a:cs typeface="Tahoma"/>
              </a:rPr>
              <a:t>deben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acreditar 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encuentran </a:t>
            </a:r>
            <a:r>
              <a:rPr sz="1400" b="1" i="1" spc="-110" dirty="0">
                <a:solidFill>
                  <a:srgbClr val="404040"/>
                </a:solidFill>
                <a:latin typeface="Verdana"/>
                <a:cs typeface="Verdana"/>
              </a:rPr>
              <a:t>afiliadas </a:t>
            </a:r>
            <a:r>
              <a:rPr sz="1400" b="1" i="1" spc="-100" dirty="0">
                <a:solidFill>
                  <a:srgbClr val="404040"/>
                </a:solidFill>
                <a:latin typeface="Verdana"/>
                <a:cs typeface="Verdana"/>
              </a:rPr>
              <a:t>y </a:t>
            </a:r>
            <a:r>
              <a:rPr sz="1400" b="1" i="1" spc="-95" dirty="0">
                <a:solidFill>
                  <a:srgbClr val="404040"/>
                </a:solidFill>
                <a:latin typeface="Verdana"/>
                <a:cs typeface="Verdana"/>
              </a:rPr>
              <a:t>en </a:t>
            </a:r>
            <a:r>
              <a:rPr sz="1400" b="1" i="1" spc="-120" dirty="0">
                <a:solidFill>
                  <a:srgbClr val="404040"/>
                </a:solidFill>
                <a:latin typeface="Verdana"/>
                <a:cs typeface="Verdana"/>
              </a:rPr>
              <a:t>situación </a:t>
            </a:r>
            <a:r>
              <a:rPr sz="1400" b="1" i="1" spc="-45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400" b="1" i="1" spc="-100" dirty="0">
                <a:solidFill>
                  <a:srgbClr val="404040"/>
                </a:solidFill>
                <a:latin typeface="Verdana"/>
                <a:cs typeface="Verdana"/>
              </a:rPr>
              <a:t>alta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algún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régimen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público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Seguridad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Social 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sólo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una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ellas, 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si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otra,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razón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ejercicio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su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actividad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profesional,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está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incorporada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obligatoriamente </a:t>
            </a:r>
            <a:r>
              <a:rPr sz="1400" spc="22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mutualidad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previsión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social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establecida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por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correspondiente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404040"/>
                </a:solidFill>
                <a:latin typeface="Tahoma"/>
                <a:cs typeface="Tahoma"/>
              </a:rPr>
              <a:t>colegio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profesiona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l.</a:t>
            </a:r>
            <a:endParaRPr sz="1400">
              <a:latin typeface="Tahoma"/>
              <a:cs typeface="Tahoma"/>
            </a:endParaRPr>
          </a:p>
          <a:p>
            <a:pPr marL="355600" marR="211454" indent="-342900">
              <a:lnSpc>
                <a:spcPts val="134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Cuando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exista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recaída</a:t>
            </a:r>
            <a:r>
              <a:rPr sz="1400" spc="3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por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0" dirty="0">
                <a:solidFill>
                  <a:srgbClr val="404040"/>
                </a:solidFill>
                <a:latin typeface="Tahoma"/>
                <a:cs typeface="Tahoma"/>
              </a:rPr>
              <a:t>cáncer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misma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enfermedad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grave,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no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será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necesario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un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nuevo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ingreso </a:t>
            </a:r>
            <a:r>
              <a:rPr sz="1400" spc="-4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hospitalario,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si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bien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deberá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acreditarse,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mediante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nueva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declaración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médica,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necesidad,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1054" y="4811014"/>
            <a:ext cx="11753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9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229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195" dirty="0">
                <a:solidFill>
                  <a:srgbClr val="404040"/>
                </a:solidFill>
                <a:latin typeface="Tahoma"/>
                <a:cs typeface="Tahoma"/>
              </a:rPr>
              <a:t>ua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ó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6792" y="4827270"/>
            <a:ext cx="7115809" cy="21336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5"/>
              </a:lnSpc>
            </a:pPr>
            <a:r>
              <a:rPr sz="1400" spc="100" dirty="0">
                <a:solidFill>
                  <a:srgbClr val="FF0000"/>
                </a:solidFill>
                <a:latin typeface="Tahoma"/>
                <a:cs typeface="Tahoma"/>
              </a:rPr>
              <a:t>del</a:t>
            </a:r>
            <a:r>
              <a:rPr sz="1400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F0000"/>
                </a:solidFill>
                <a:latin typeface="Tahoma"/>
                <a:cs typeface="Tahoma"/>
              </a:rPr>
              <a:t>tratamiento</a:t>
            </a:r>
            <a:r>
              <a:rPr sz="1400" spc="-5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145" dirty="0">
                <a:solidFill>
                  <a:srgbClr val="FF0000"/>
                </a:solidFill>
                <a:latin typeface="Tahoma"/>
                <a:cs typeface="Tahoma"/>
              </a:rPr>
              <a:t>médico</a:t>
            </a:r>
            <a:r>
              <a:rPr sz="1400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F0000"/>
                </a:solidFill>
                <a:latin typeface="Tahoma"/>
                <a:cs typeface="Tahoma"/>
              </a:rPr>
              <a:t>así</a:t>
            </a:r>
            <a:r>
              <a:rPr sz="1400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180" dirty="0">
                <a:solidFill>
                  <a:srgbClr val="FF0000"/>
                </a:solidFill>
                <a:latin typeface="Tahoma"/>
                <a:cs typeface="Tahoma"/>
              </a:rPr>
              <a:t>como</a:t>
            </a:r>
            <a:r>
              <a:rPr sz="1400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FF0000"/>
                </a:solidFill>
                <a:latin typeface="Tahoma"/>
                <a:cs typeface="Tahoma"/>
              </a:rPr>
              <a:t>del</a:t>
            </a:r>
            <a:r>
              <a:rPr sz="1400" spc="-8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150" dirty="0">
                <a:solidFill>
                  <a:srgbClr val="FF0000"/>
                </a:solidFill>
                <a:latin typeface="Tahoma"/>
                <a:cs typeface="Tahoma"/>
              </a:rPr>
              <a:t>cuidado</a:t>
            </a:r>
            <a:r>
              <a:rPr sz="1400" spc="-8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F0000"/>
                </a:solidFill>
                <a:latin typeface="Tahoma"/>
                <a:cs typeface="Tahoma"/>
              </a:rPr>
              <a:t>directo,</a:t>
            </a:r>
            <a:r>
              <a:rPr sz="1400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FF0000"/>
                </a:solidFill>
                <a:latin typeface="Tahoma"/>
                <a:cs typeface="Tahoma"/>
              </a:rPr>
              <a:t>continuado</a:t>
            </a:r>
            <a:r>
              <a:rPr sz="1400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FF0000"/>
                </a:solidFill>
                <a:latin typeface="Tahoma"/>
                <a:cs typeface="Tahoma"/>
              </a:rPr>
              <a:t>y</a:t>
            </a:r>
            <a:r>
              <a:rPr sz="1400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FF0000"/>
                </a:solidFill>
                <a:latin typeface="Tahoma"/>
                <a:cs typeface="Tahoma"/>
              </a:rPr>
              <a:t>permanente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01045" y="4811014"/>
            <a:ext cx="2997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48154" y="4981702"/>
            <a:ext cx="8800465" cy="100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causante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por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progenitor,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guardador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acogedor,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cónyuge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pareja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hecho.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50">
              <a:latin typeface="Tahoma"/>
              <a:cs typeface="Tahoma"/>
            </a:endParaRPr>
          </a:p>
          <a:p>
            <a:pPr marL="12700">
              <a:lnSpc>
                <a:spcPts val="1515"/>
              </a:lnSpc>
              <a:spcBef>
                <a:spcPts val="5"/>
              </a:spcBef>
            </a:pPr>
            <a:r>
              <a:rPr sz="1400" u="sng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https://www.seg-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515"/>
              </a:lnSpc>
            </a:pPr>
            <a:r>
              <a:rPr sz="1400" u="sng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social.es/wps/portal/wss/internet/Trabajadores/PrestacionesPensionesTrabajadores/1941/1942/143003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2100" y="6129528"/>
            <a:ext cx="841248" cy="3718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94332" y="324611"/>
            <a:ext cx="8164195" cy="944880"/>
          </a:xfrm>
          <a:custGeom>
            <a:avLst/>
            <a:gdLst/>
            <a:ahLst/>
            <a:cxnLst/>
            <a:rect l="l" t="t" r="r" b="b"/>
            <a:pathLst>
              <a:path w="8164195" h="944880">
                <a:moveTo>
                  <a:pt x="8164068" y="0"/>
                </a:moveTo>
                <a:lnTo>
                  <a:pt x="0" y="0"/>
                </a:lnTo>
                <a:lnTo>
                  <a:pt x="0" y="944880"/>
                </a:lnTo>
                <a:lnTo>
                  <a:pt x="8164068" y="944880"/>
                </a:lnTo>
                <a:lnTo>
                  <a:pt x="8164068" y="0"/>
                </a:lnTo>
                <a:close/>
              </a:path>
            </a:pathLst>
          </a:custGeom>
          <a:solidFill>
            <a:srgbClr val="EBAB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94332" y="324611"/>
            <a:ext cx="8164195" cy="94488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92075" marR="514984">
              <a:lnSpc>
                <a:spcPct val="100000"/>
              </a:lnSpc>
              <a:spcBef>
                <a:spcPts val="305"/>
              </a:spcBef>
            </a:pPr>
            <a:r>
              <a:rPr sz="2500" spc="-200" dirty="0">
                <a:solidFill>
                  <a:srgbClr val="585858"/>
                </a:solidFill>
                <a:latin typeface="Arial"/>
                <a:cs typeface="Arial"/>
              </a:rPr>
              <a:t>EXISTEN</a:t>
            </a:r>
            <a:r>
              <a:rPr sz="25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500" spc="-185" dirty="0">
                <a:solidFill>
                  <a:srgbClr val="585858"/>
                </a:solidFill>
                <a:latin typeface="Arial"/>
                <a:cs typeface="Arial"/>
              </a:rPr>
              <a:t>DISTINTOS</a:t>
            </a:r>
            <a:r>
              <a:rPr sz="25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500" spc="-305" dirty="0">
                <a:solidFill>
                  <a:srgbClr val="585858"/>
                </a:solidFill>
                <a:latin typeface="Arial"/>
                <a:cs typeface="Arial"/>
              </a:rPr>
              <a:t>RECURSOS</a:t>
            </a:r>
            <a:r>
              <a:rPr sz="2500" spc="-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500" spc="-145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25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500" spc="-90" dirty="0">
                <a:solidFill>
                  <a:srgbClr val="585858"/>
                </a:solidFill>
                <a:latin typeface="Arial"/>
                <a:cs typeface="Arial"/>
              </a:rPr>
              <a:t>VALORACIÓN</a:t>
            </a:r>
            <a:r>
              <a:rPr sz="2500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585858"/>
                </a:solidFill>
                <a:latin typeface="Arial"/>
                <a:cs typeface="Arial"/>
              </a:rPr>
              <a:t>Y/O </a:t>
            </a:r>
            <a:r>
              <a:rPr sz="2500" spc="-6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500" spc="-125" dirty="0">
                <a:solidFill>
                  <a:srgbClr val="585858"/>
                </a:solidFill>
                <a:latin typeface="Arial"/>
                <a:cs typeface="Arial"/>
              </a:rPr>
              <a:t>DIAGNÓSTICO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3960" y="1490853"/>
            <a:ext cx="8294370" cy="472757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5600" marR="5715" indent="-342900" algn="just">
              <a:lnSpc>
                <a:spcPts val="1670"/>
              </a:lnSpc>
              <a:spcBef>
                <a:spcPts val="359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20" dirty="0">
                <a:solidFill>
                  <a:srgbClr val="00AFEF"/>
                </a:solidFill>
                <a:latin typeface="Tahoma"/>
                <a:cs typeface="Tahoma"/>
              </a:rPr>
              <a:t>SALUD:</a:t>
            </a:r>
            <a:r>
              <a:rPr sz="1600" b="1" spc="-114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Desde Atención </a:t>
            </a:r>
            <a:r>
              <a:rPr sz="1600" b="1" spc="-70" dirty="0">
                <a:solidFill>
                  <a:srgbClr val="404040"/>
                </a:solidFill>
                <a:latin typeface="Tahoma"/>
                <a:cs typeface="Tahoma"/>
              </a:rPr>
              <a:t>Primaria,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deriva 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al </a:t>
            </a:r>
            <a:r>
              <a:rPr sz="1600" b="1" spc="-15" dirty="0">
                <a:solidFill>
                  <a:srgbClr val="006FC0"/>
                </a:solidFill>
                <a:latin typeface="Tahoma"/>
                <a:cs typeface="Tahoma"/>
              </a:rPr>
              <a:t>especialista </a:t>
            </a:r>
            <a:r>
              <a:rPr sz="1600" b="1" dirty="0">
                <a:solidFill>
                  <a:srgbClr val="006FC0"/>
                </a:solidFill>
                <a:latin typeface="Tahoma"/>
                <a:cs typeface="Tahoma"/>
              </a:rPr>
              <a:t>en </a:t>
            </a:r>
            <a:r>
              <a:rPr sz="1600" b="1" spc="-25" dirty="0">
                <a:solidFill>
                  <a:srgbClr val="006FC0"/>
                </a:solidFill>
                <a:latin typeface="Tahoma"/>
                <a:cs typeface="Tahoma"/>
              </a:rPr>
              <a:t>neurología </a:t>
            </a:r>
            <a:r>
              <a:rPr sz="1600" b="1" spc="30" dirty="0">
                <a:solidFill>
                  <a:srgbClr val="006FC0"/>
                </a:solidFill>
                <a:latin typeface="Tahoma"/>
                <a:cs typeface="Tahoma"/>
              </a:rPr>
              <a:t>o </a:t>
            </a:r>
            <a:r>
              <a:rPr sz="1600" b="1" spc="-75" dirty="0">
                <a:solidFill>
                  <a:srgbClr val="006FC0"/>
                </a:solidFill>
                <a:latin typeface="Tahoma"/>
                <a:cs typeface="Tahoma"/>
              </a:rPr>
              <a:t>/o </a:t>
            </a:r>
            <a:r>
              <a:rPr sz="1600" b="1" spc="-7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006FC0"/>
                </a:solidFill>
                <a:latin typeface="Tahoma"/>
                <a:cs typeface="Tahoma"/>
              </a:rPr>
              <a:t>psiquiatría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quien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65" dirty="0">
                <a:solidFill>
                  <a:srgbClr val="404040"/>
                </a:solidFill>
                <a:latin typeface="Tahoma"/>
                <a:cs typeface="Tahoma"/>
              </a:rPr>
              <a:t>hace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00AFEF"/>
                </a:solidFill>
                <a:latin typeface="Tahoma"/>
                <a:cs typeface="Tahoma"/>
              </a:rPr>
              <a:t>un</a:t>
            </a:r>
            <a:r>
              <a:rPr sz="1600" b="1" spc="-1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00AFEF"/>
                </a:solidFill>
                <a:latin typeface="Verdana"/>
                <a:cs typeface="Verdana"/>
              </a:rPr>
              <a:t>“</a:t>
            </a:r>
            <a:r>
              <a:rPr sz="1600" spc="-25" dirty="0">
                <a:solidFill>
                  <a:srgbClr val="00AFEF"/>
                </a:solidFill>
                <a:latin typeface="Arial Black"/>
                <a:cs typeface="Arial Black"/>
              </a:rPr>
              <a:t>DIAGNÓSTICO</a:t>
            </a:r>
            <a:r>
              <a:rPr sz="1600" spc="60" dirty="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sz="1600" spc="-30" dirty="0">
                <a:solidFill>
                  <a:srgbClr val="00AFEF"/>
                </a:solidFill>
                <a:latin typeface="Arial Black"/>
                <a:cs typeface="Arial Black"/>
              </a:rPr>
              <a:t>CLÍNICO</a:t>
            </a:r>
            <a:r>
              <a:rPr sz="1600" b="1" spc="-30" dirty="0">
                <a:solidFill>
                  <a:srgbClr val="00AFEF"/>
                </a:solidFill>
                <a:latin typeface="Verdana"/>
                <a:cs typeface="Verdana"/>
              </a:rPr>
              <a:t>”</a:t>
            </a:r>
            <a:r>
              <a:rPr sz="1600" b="1" spc="-30" dirty="0">
                <a:solidFill>
                  <a:srgbClr val="00AFEF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355600" marR="6350" indent="-342900" algn="just">
              <a:lnSpc>
                <a:spcPct val="90000"/>
              </a:lnSpc>
              <a:spcBef>
                <a:spcPts val="1040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35" dirty="0">
                <a:solidFill>
                  <a:srgbClr val="FF0000"/>
                </a:solidFill>
                <a:latin typeface="Tahoma"/>
                <a:cs typeface="Tahoma"/>
              </a:rPr>
              <a:t>EDUCACIÓN:</a:t>
            </a:r>
            <a:r>
              <a:rPr sz="1600" b="1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600" b="1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Servicios</a:t>
            </a:r>
            <a:r>
              <a:rPr sz="1600" b="1" spc="3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Orientación</a:t>
            </a:r>
            <a:r>
              <a:rPr sz="1600" b="1" spc="4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Educativa</a:t>
            </a:r>
            <a:r>
              <a:rPr sz="1600" b="1" spc="4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04040"/>
                </a:solidFill>
                <a:latin typeface="Tahoma"/>
                <a:cs typeface="Tahoma"/>
              </a:rPr>
              <a:t>(EAT;</a:t>
            </a:r>
            <a:r>
              <a:rPr sz="1600" b="1" spc="2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404040"/>
                </a:solidFill>
                <a:latin typeface="Tahoma"/>
                <a:cs typeface="Tahoma"/>
              </a:rPr>
              <a:t>EOEP;</a:t>
            </a:r>
            <a:r>
              <a:rPr sz="1600" b="1" spc="2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DO),</a:t>
            </a:r>
            <a:r>
              <a:rPr sz="1600" b="1" spc="3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4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casos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mayor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dificultad</a:t>
            </a:r>
            <a:r>
              <a:rPr sz="16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Equipo</a:t>
            </a:r>
            <a:r>
              <a:rPr sz="16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Específico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Alteraciones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Graves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Desarrollo,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realizan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Evaluación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25" dirty="0">
                <a:solidFill>
                  <a:srgbClr val="404040"/>
                </a:solidFill>
                <a:latin typeface="Tahoma"/>
                <a:cs typeface="Tahoma"/>
              </a:rPr>
              <a:t>Psicopedagógica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alumno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600" b="1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una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Arial Black"/>
                <a:cs typeface="Arial Black"/>
              </a:rPr>
              <a:t>”Determinación</a:t>
            </a:r>
            <a:r>
              <a:rPr sz="1600" spc="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Black"/>
                <a:cs typeface="Arial Black"/>
              </a:rPr>
              <a:t>de</a:t>
            </a:r>
            <a:r>
              <a:rPr sz="16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Black"/>
                <a:cs typeface="Arial Black"/>
              </a:rPr>
              <a:t>necesidades</a:t>
            </a:r>
            <a:r>
              <a:rPr sz="16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Arial Black"/>
                <a:cs typeface="Arial Black"/>
              </a:rPr>
              <a:t>educativas</a:t>
            </a:r>
            <a:r>
              <a:rPr sz="1600" spc="-5" dirty="0">
                <a:solidFill>
                  <a:srgbClr val="FF0000"/>
                </a:solidFill>
                <a:latin typeface="Arial Black"/>
                <a:cs typeface="Arial Black"/>
              </a:rPr>
              <a:t> especiales”</a:t>
            </a:r>
            <a:r>
              <a:rPr sz="16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que  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pueden 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404040"/>
                </a:solidFill>
                <a:latin typeface="Tahoma"/>
                <a:cs typeface="Tahoma"/>
              </a:rPr>
              <a:t>estar 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asociadas </a:t>
            </a:r>
            <a:r>
              <a:rPr sz="1600" b="1" spc="9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600" b="1" spc="-100" dirty="0">
                <a:solidFill>
                  <a:srgbClr val="404040"/>
                </a:solidFill>
                <a:latin typeface="Tahoma"/>
                <a:cs typeface="Tahoma"/>
              </a:rPr>
              <a:t>Trastorno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Espectro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Autismo 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le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permite </a:t>
            </a:r>
            <a:r>
              <a:rPr sz="1600" b="1" spc="60" dirty="0">
                <a:solidFill>
                  <a:srgbClr val="404040"/>
                </a:solidFill>
                <a:latin typeface="Tahoma"/>
                <a:cs typeface="Tahoma"/>
              </a:rPr>
              <a:t>acceder </a:t>
            </a:r>
            <a:r>
              <a:rPr sz="1600" b="1" spc="9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600" b="1" spc="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apoyos 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ordinarios </a:t>
            </a:r>
            <a:r>
              <a:rPr sz="1600" b="1" spc="-135" dirty="0">
                <a:solidFill>
                  <a:srgbClr val="404040"/>
                </a:solidFill>
                <a:latin typeface="Tahoma"/>
                <a:cs typeface="Tahoma"/>
              </a:rPr>
              <a:t>(PT/AL).</a:t>
            </a:r>
            <a:r>
              <a:rPr sz="1600" b="1" spc="-1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solicitar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plaza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aula </a:t>
            </a:r>
            <a:r>
              <a:rPr sz="1600" b="1" spc="6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40" dirty="0">
                <a:solidFill>
                  <a:srgbClr val="404040"/>
                </a:solidFill>
                <a:latin typeface="Tahoma"/>
                <a:cs typeface="Tahoma"/>
              </a:rPr>
              <a:t>apoyo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Centro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404040"/>
                </a:solidFill>
                <a:latin typeface="Tahoma"/>
                <a:cs typeface="Tahoma"/>
              </a:rPr>
              <a:t>Preferente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será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necesario, 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además, </a:t>
            </a:r>
            <a:r>
              <a:rPr sz="1600" b="1" spc="-65" dirty="0">
                <a:solidFill>
                  <a:srgbClr val="404040"/>
                </a:solidFill>
                <a:latin typeface="Tahoma"/>
                <a:cs typeface="Tahoma"/>
              </a:rPr>
              <a:t>un informe 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medico 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diagnóstico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-110" dirty="0">
                <a:solidFill>
                  <a:srgbClr val="404040"/>
                </a:solidFill>
                <a:latin typeface="Tahoma"/>
                <a:cs typeface="Tahoma"/>
              </a:rPr>
              <a:t>TEA, </a:t>
            </a:r>
            <a:r>
              <a:rPr sz="1600" b="1" spc="-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404040"/>
                </a:solidFill>
                <a:latin typeface="Tahoma"/>
                <a:cs typeface="Tahoma"/>
              </a:rPr>
              <a:t>un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404040"/>
                </a:solidFill>
                <a:latin typeface="Tahoma"/>
                <a:cs typeface="Tahoma"/>
              </a:rPr>
              <a:t>Informe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Favorable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la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Comisión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Técnica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404040"/>
                </a:solidFill>
                <a:latin typeface="Tahoma"/>
                <a:cs typeface="Tahoma"/>
              </a:rPr>
              <a:t>Interterritorial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04040"/>
                </a:solidFill>
                <a:latin typeface="Tahoma"/>
                <a:cs typeface="Tahoma"/>
              </a:rPr>
              <a:t>(CTI).</a:t>
            </a:r>
            <a:endParaRPr sz="1600">
              <a:latin typeface="Tahoma"/>
              <a:cs typeface="Tahoma"/>
            </a:endParaRPr>
          </a:p>
          <a:p>
            <a:pPr marL="355600" marR="5080" indent="-342900" algn="just">
              <a:lnSpc>
                <a:spcPct val="90400"/>
              </a:lnSpc>
              <a:spcBef>
                <a:spcPts val="985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30" dirty="0">
                <a:solidFill>
                  <a:srgbClr val="CC0099"/>
                </a:solidFill>
                <a:latin typeface="Tahoma"/>
                <a:cs typeface="Tahoma"/>
              </a:rPr>
              <a:t>Centro </a:t>
            </a:r>
            <a:r>
              <a:rPr sz="1600" b="1" spc="-35" dirty="0">
                <a:solidFill>
                  <a:srgbClr val="CC0099"/>
                </a:solidFill>
                <a:latin typeface="Tahoma"/>
                <a:cs typeface="Tahoma"/>
              </a:rPr>
              <a:t>Base </a:t>
            </a:r>
            <a:r>
              <a:rPr sz="1600" b="1" spc="20" dirty="0">
                <a:latin typeface="Tahoma"/>
                <a:cs typeface="Tahoma"/>
              </a:rPr>
              <a:t>que </a:t>
            </a:r>
            <a:r>
              <a:rPr sz="1600" b="1" spc="-10" dirty="0">
                <a:latin typeface="Tahoma"/>
                <a:cs typeface="Tahoma"/>
              </a:rPr>
              <a:t>corresponde </a:t>
            </a:r>
            <a:r>
              <a:rPr sz="1600" b="1" spc="-40" dirty="0">
                <a:latin typeface="Tahoma"/>
                <a:cs typeface="Tahoma"/>
              </a:rPr>
              <a:t>por </a:t>
            </a:r>
            <a:r>
              <a:rPr sz="1600" b="1" spc="-20" dirty="0">
                <a:latin typeface="Tahoma"/>
                <a:cs typeface="Tahoma"/>
              </a:rPr>
              <a:t>domicilio. </a:t>
            </a:r>
            <a:r>
              <a:rPr sz="1600" spc="85" dirty="0">
                <a:solidFill>
                  <a:srgbClr val="882C1D"/>
                </a:solidFill>
                <a:latin typeface="Tahoma"/>
                <a:cs typeface="Tahoma"/>
              </a:rPr>
              <a:t>Consejería </a:t>
            </a:r>
            <a:r>
              <a:rPr sz="1600" spc="195" dirty="0">
                <a:solidFill>
                  <a:srgbClr val="882C1D"/>
                </a:solidFill>
                <a:latin typeface="Tahoma"/>
                <a:cs typeface="Tahoma"/>
              </a:rPr>
              <a:t>de </a:t>
            </a:r>
            <a:r>
              <a:rPr sz="1600" spc="50" dirty="0">
                <a:solidFill>
                  <a:srgbClr val="882C1D"/>
                </a:solidFill>
                <a:latin typeface="Tahoma"/>
                <a:cs typeface="Tahoma"/>
              </a:rPr>
              <a:t>Familia, </a:t>
            </a:r>
            <a:r>
              <a:rPr sz="1600" spc="100" dirty="0">
                <a:solidFill>
                  <a:srgbClr val="882C1D"/>
                </a:solidFill>
                <a:latin typeface="Tahoma"/>
                <a:cs typeface="Tahoma"/>
              </a:rPr>
              <a:t>Juventud </a:t>
            </a:r>
            <a:r>
              <a:rPr sz="1600" spc="55" dirty="0">
                <a:solidFill>
                  <a:srgbClr val="882C1D"/>
                </a:solidFill>
                <a:latin typeface="Tahoma"/>
                <a:cs typeface="Tahoma"/>
              </a:rPr>
              <a:t>y </a:t>
            </a:r>
            <a:r>
              <a:rPr sz="1600" spc="6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882C1D"/>
                </a:solidFill>
                <a:latin typeface="Tahoma"/>
                <a:cs typeface="Tahoma"/>
              </a:rPr>
              <a:t>Política </a:t>
            </a:r>
            <a:r>
              <a:rPr sz="1600" spc="85" dirty="0">
                <a:solidFill>
                  <a:srgbClr val="882C1D"/>
                </a:solidFill>
                <a:latin typeface="Tahoma"/>
                <a:cs typeface="Tahoma"/>
              </a:rPr>
              <a:t>Socia</a:t>
            </a:r>
            <a:r>
              <a:rPr sz="1600" spc="85" dirty="0">
                <a:solidFill>
                  <a:srgbClr val="404040"/>
                </a:solidFill>
                <a:latin typeface="Tahoma"/>
                <a:cs typeface="Tahoma"/>
              </a:rPr>
              <a:t>l 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. 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Realizan </a:t>
            </a:r>
            <a:r>
              <a:rPr sz="1600" b="1" spc="-20" dirty="0">
                <a:solidFill>
                  <a:srgbClr val="404040"/>
                </a:solidFill>
                <a:latin typeface="Verdana"/>
                <a:cs typeface="Verdana"/>
              </a:rPr>
              <a:t>“</a:t>
            </a:r>
            <a:r>
              <a:rPr sz="1600" spc="-20" dirty="0">
                <a:solidFill>
                  <a:srgbClr val="CC0099"/>
                </a:solidFill>
                <a:latin typeface="Arial Black"/>
                <a:cs typeface="Arial Black"/>
              </a:rPr>
              <a:t>Reconocimiento </a:t>
            </a:r>
            <a:r>
              <a:rPr sz="1600" spc="-5" dirty="0">
                <a:solidFill>
                  <a:srgbClr val="CC0099"/>
                </a:solidFill>
                <a:latin typeface="Arial Black"/>
                <a:cs typeface="Arial Black"/>
              </a:rPr>
              <a:t>de discapacidad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(a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mayores </a:t>
            </a:r>
            <a:r>
              <a:rPr sz="1600" b="1" spc="6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-125" dirty="0">
                <a:solidFill>
                  <a:srgbClr val="404040"/>
                </a:solidFill>
                <a:latin typeface="Tahoma"/>
                <a:cs typeface="Tahoma"/>
              </a:rPr>
              <a:t>6 </a:t>
            </a:r>
            <a:r>
              <a:rPr sz="1600" b="1" spc="-4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años)</a:t>
            </a:r>
            <a:endParaRPr sz="1600">
              <a:latin typeface="Tahoma"/>
              <a:cs typeface="Tahoma"/>
            </a:endParaRPr>
          </a:p>
          <a:p>
            <a:pPr marL="469900">
              <a:lnSpc>
                <a:spcPts val="1825"/>
              </a:lnSpc>
              <a:spcBef>
                <a:spcPts val="745"/>
              </a:spcBef>
            </a:pPr>
            <a:r>
              <a:rPr sz="1600" b="1" spc="-30" dirty="0">
                <a:solidFill>
                  <a:srgbClr val="CC0099"/>
                </a:solidFill>
                <a:latin typeface="Tahoma"/>
                <a:cs typeface="Tahoma"/>
              </a:rPr>
              <a:t>CRECOVI</a:t>
            </a:r>
            <a:r>
              <a:rPr sz="1600" b="1" spc="515" dirty="0">
                <a:solidFill>
                  <a:srgbClr val="CC0099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600" b="1" spc="5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404040"/>
                </a:solidFill>
                <a:latin typeface="Tahoma"/>
                <a:cs typeface="Tahoma"/>
              </a:rPr>
              <a:t>(0-6</a:t>
            </a:r>
            <a:r>
              <a:rPr sz="1600" b="1" spc="5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años);</a:t>
            </a:r>
            <a:r>
              <a:rPr sz="1600" b="1" spc="50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realiza</a:t>
            </a:r>
            <a:r>
              <a:rPr sz="1600" b="1" spc="5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75" dirty="0">
                <a:solidFill>
                  <a:srgbClr val="404040"/>
                </a:solidFill>
                <a:latin typeface="Verdana"/>
                <a:cs typeface="Verdana"/>
              </a:rPr>
              <a:t>“</a:t>
            </a:r>
            <a:r>
              <a:rPr sz="1600" b="1" spc="4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CC0099"/>
                </a:solidFill>
                <a:latin typeface="Arial Black"/>
                <a:cs typeface="Arial Black"/>
              </a:rPr>
              <a:t>Valoración</a:t>
            </a:r>
            <a:r>
              <a:rPr sz="1600" spc="445" dirty="0">
                <a:solidFill>
                  <a:srgbClr val="CC009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CC0099"/>
                </a:solidFill>
                <a:latin typeface="Arial Black"/>
                <a:cs typeface="Arial Black"/>
              </a:rPr>
              <a:t>de</a:t>
            </a:r>
            <a:r>
              <a:rPr sz="1600" spc="445" dirty="0">
                <a:solidFill>
                  <a:srgbClr val="CC009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CC0099"/>
                </a:solidFill>
                <a:latin typeface="Arial Black"/>
                <a:cs typeface="Arial Black"/>
              </a:rPr>
              <a:t>necesidad</a:t>
            </a:r>
            <a:r>
              <a:rPr sz="1600" spc="450" dirty="0">
                <a:solidFill>
                  <a:srgbClr val="CC009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CC0099"/>
                </a:solidFill>
                <a:latin typeface="Arial Black"/>
                <a:cs typeface="Arial Black"/>
              </a:rPr>
              <a:t>de</a:t>
            </a:r>
            <a:r>
              <a:rPr sz="1600" spc="440" dirty="0">
                <a:solidFill>
                  <a:srgbClr val="CC0099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CC0099"/>
                </a:solidFill>
                <a:latin typeface="Arial Black"/>
                <a:cs typeface="Arial Black"/>
              </a:rPr>
              <a:t>atención</a:t>
            </a:r>
            <a:endParaRPr sz="1600">
              <a:latin typeface="Arial Black"/>
              <a:cs typeface="Arial Black"/>
            </a:endParaRPr>
          </a:p>
          <a:p>
            <a:pPr marL="469900">
              <a:lnSpc>
                <a:spcPts val="1825"/>
              </a:lnSpc>
            </a:pPr>
            <a:r>
              <a:rPr sz="1600" dirty="0">
                <a:solidFill>
                  <a:srgbClr val="CC0099"/>
                </a:solidFill>
                <a:latin typeface="Arial Black"/>
                <a:cs typeface="Arial Black"/>
              </a:rPr>
              <a:t>temprana” </a:t>
            </a:r>
            <a:r>
              <a:rPr sz="1600" spc="-5" dirty="0">
                <a:solidFill>
                  <a:srgbClr val="CC0099"/>
                </a:solidFill>
                <a:latin typeface="Arial Black"/>
                <a:cs typeface="Arial Black"/>
              </a:rPr>
              <a:t>y </a:t>
            </a:r>
            <a:r>
              <a:rPr sz="1600" spc="-10" dirty="0">
                <a:solidFill>
                  <a:srgbClr val="CC0099"/>
                </a:solidFill>
                <a:latin typeface="Arial Black"/>
                <a:cs typeface="Arial Black"/>
              </a:rPr>
              <a:t>“Reconocimiento </a:t>
            </a:r>
            <a:r>
              <a:rPr sz="1600" spc="-5" dirty="0">
                <a:solidFill>
                  <a:srgbClr val="CC0099"/>
                </a:solidFill>
                <a:latin typeface="Arial Black"/>
                <a:cs typeface="Arial Black"/>
              </a:rPr>
              <a:t>de</a:t>
            </a:r>
            <a:r>
              <a:rPr sz="1600" spc="-10" dirty="0">
                <a:solidFill>
                  <a:srgbClr val="CC0099"/>
                </a:solidFill>
                <a:latin typeface="Arial Black"/>
                <a:cs typeface="Arial Black"/>
              </a:rPr>
              <a:t> </a:t>
            </a:r>
            <a:r>
              <a:rPr sz="1600" spc="-15" dirty="0">
                <a:solidFill>
                  <a:srgbClr val="CC0099"/>
                </a:solidFill>
                <a:latin typeface="Arial Black"/>
                <a:cs typeface="Arial Black"/>
              </a:rPr>
              <a:t>discapacidad</a:t>
            </a:r>
            <a:r>
              <a:rPr sz="1600" b="1" spc="-15" dirty="0">
                <a:solidFill>
                  <a:srgbClr val="CC0099"/>
                </a:solidFill>
                <a:latin typeface="Verdana"/>
                <a:cs typeface="Verdana"/>
              </a:rPr>
              <a:t>”</a:t>
            </a:r>
            <a:endParaRPr sz="1600">
              <a:latin typeface="Verdana"/>
              <a:cs typeface="Verdana"/>
            </a:endParaRPr>
          </a:p>
          <a:p>
            <a:pPr marL="355600" marR="5080" indent="-342900" algn="just">
              <a:lnSpc>
                <a:spcPct val="90900"/>
              </a:lnSpc>
              <a:spcBef>
                <a:spcPts val="990"/>
              </a:spcBef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32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6F2F9F"/>
                </a:solidFill>
                <a:latin typeface="Arial Black"/>
                <a:cs typeface="Arial Black"/>
              </a:rPr>
              <a:t>Valoración</a:t>
            </a:r>
            <a:r>
              <a:rPr sz="1600" spc="509" dirty="0">
                <a:solidFill>
                  <a:srgbClr val="6F2F9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6F2F9F"/>
                </a:solidFill>
                <a:latin typeface="Arial Black"/>
                <a:cs typeface="Arial Black"/>
              </a:rPr>
              <a:t>de</a:t>
            </a:r>
            <a:r>
              <a:rPr sz="1600" spc="1055" dirty="0">
                <a:solidFill>
                  <a:srgbClr val="6F2F9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6F2F9F"/>
                </a:solidFill>
                <a:latin typeface="Arial Black"/>
                <a:cs typeface="Arial Black"/>
              </a:rPr>
              <a:t>situación de </a:t>
            </a:r>
            <a:r>
              <a:rPr sz="1600" spc="25" dirty="0">
                <a:solidFill>
                  <a:srgbClr val="6F2F9F"/>
                </a:solidFill>
                <a:latin typeface="Arial Black"/>
                <a:cs typeface="Arial Black"/>
              </a:rPr>
              <a:t>dependencia</a:t>
            </a:r>
            <a:r>
              <a:rPr sz="1600" b="1" spc="25" dirty="0">
                <a:solidFill>
                  <a:srgbClr val="404040"/>
                </a:solidFill>
                <a:latin typeface="Tahoma"/>
                <a:cs typeface="Tahoma"/>
              </a:rPr>
              <a:t>.(</a:t>
            </a:r>
            <a:r>
              <a:rPr sz="1600" spc="25" dirty="0">
                <a:solidFill>
                  <a:srgbClr val="882C1D"/>
                </a:solidFill>
                <a:latin typeface="Tahoma"/>
                <a:cs typeface="Tahoma"/>
              </a:rPr>
              <a:t>Consejería  </a:t>
            </a:r>
            <a:r>
              <a:rPr sz="1600" spc="195" dirty="0">
                <a:solidFill>
                  <a:srgbClr val="882C1D"/>
                </a:solidFill>
                <a:latin typeface="Tahoma"/>
                <a:cs typeface="Tahoma"/>
              </a:rPr>
              <a:t>de </a:t>
            </a:r>
            <a:r>
              <a:rPr sz="1600" spc="50" dirty="0">
                <a:solidFill>
                  <a:srgbClr val="882C1D"/>
                </a:solidFill>
                <a:latin typeface="Tahoma"/>
                <a:cs typeface="Tahoma"/>
              </a:rPr>
              <a:t>Familia, </a:t>
            </a:r>
            <a:r>
              <a:rPr sz="1600" spc="100" dirty="0">
                <a:solidFill>
                  <a:srgbClr val="882C1D"/>
                </a:solidFill>
                <a:latin typeface="Tahoma"/>
                <a:cs typeface="Tahoma"/>
              </a:rPr>
              <a:t>Juventud </a:t>
            </a:r>
            <a:r>
              <a:rPr sz="1600" spc="-49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882C1D"/>
                </a:solidFill>
                <a:latin typeface="Tahoma"/>
                <a:cs typeface="Tahoma"/>
              </a:rPr>
              <a:t>y </a:t>
            </a:r>
            <a:r>
              <a:rPr sz="1600" spc="80" dirty="0">
                <a:solidFill>
                  <a:srgbClr val="882C1D"/>
                </a:solidFill>
                <a:latin typeface="Tahoma"/>
                <a:cs typeface="Tahoma"/>
              </a:rPr>
              <a:t>Política </a:t>
            </a:r>
            <a:r>
              <a:rPr sz="1600" spc="55" dirty="0">
                <a:solidFill>
                  <a:srgbClr val="882C1D"/>
                </a:solidFill>
                <a:latin typeface="Tahoma"/>
                <a:cs typeface="Tahoma"/>
              </a:rPr>
              <a:t>Socia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). </a:t>
            </a:r>
            <a:r>
              <a:rPr sz="1600" b="1" i="1" spc="-160" dirty="0">
                <a:solidFill>
                  <a:srgbClr val="404040"/>
                </a:solidFill>
                <a:latin typeface="Verdana"/>
                <a:cs typeface="Verdana"/>
              </a:rPr>
              <a:t>Ley </a:t>
            </a:r>
            <a:r>
              <a:rPr sz="1600" b="1" i="1" spc="-5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600" b="1" i="1" spc="-140" dirty="0">
                <a:solidFill>
                  <a:srgbClr val="404040"/>
                </a:solidFill>
                <a:latin typeface="Verdana"/>
                <a:cs typeface="Verdana"/>
              </a:rPr>
              <a:t>Promoción 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la </a:t>
            </a:r>
            <a:r>
              <a:rPr sz="1600" b="1" i="1" spc="-135" dirty="0">
                <a:solidFill>
                  <a:srgbClr val="404040"/>
                </a:solidFill>
                <a:latin typeface="Verdana"/>
                <a:cs typeface="Verdana"/>
              </a:rPr>
              <a:t>Autonomía </a:t>
            </a:r>
            <a:r>
              <a:rPr sz="1600" b="1" i="1" spc="-165" dirty="0">
                <a:solidFill>
                  <a:srgbClr val="404040"/>
                </a:solidFill>
                <a:latin typeface="Verdana"/>
                <a:cs typeface="Verdana"/>
              </a:rPr>
              <a:t>Personal </a:t>
            </a:r>
            <a:r>
              <a:rPr sz="1600" b="1" i="1" spc="-114" dirty="0">
                <a:solidFill>
                  <a:srgbClr val="404040"/>
                </a:solidFill>
                <a:latin typeface="Verdana"/>
                <a:cs typeface="Verdana"/>
              </a:rPr>
              <a:t>y </a:t>
            </a:r>
            <a:r>
              <a:rPr sz="1600" b="1" i="1" spc="-110" dirty="0">
                <a:solidFill>
                  <a:srgbClr val="404040"/>
                </a:solidFill>
                <a:latin typeface="Verdana"/>
                <a:cs typeface="Verdana"/>
              </a:rPr>
              <a:t>Atención </a:t>
            </a:r>
            <a:r>
              <a:rPr sz="1600" b="1" i="1" spc="-15" dirty="0">
                <a:solidFill>
                  <a:srgbClr val="404040"/>
                </a:solidFill>
                <a:latin typeface="Verdana"/>
                <a:cs typeface="Verdana"/>
              </a:rPr>
              <a:t>a 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las </a:t>
            </a:r>
            <a:r>
              <a:rPr sz="1600" b="1" i="1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personas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14" dirty="0">
                <a:solidFill>
                  <a:srgbClr val="404040"/>
                </a:solidFill>
                <a:latin typeface="Verdana"/>
                <a:cs typeface="Verdana"/>
              </a:rPr>
              <a:t>en</a:t>
            </a:r>
            <a:r>
              <a:rPr sz="1600" b="1" i="1" spc="-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35" dirty="0">
                <a:solidFill>
                  <a:srgbClr val="404040"/>
                </a:solidFill>
                <a:latin typeface="Verdana"/>
                <a:cs typeface="Verdana"/>
              </a:rPr>
              <a:t>situación</a:t>
            </a:r>
            <a:r>
              <a:rPr sz="1600" b="1" i="1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sz="1600" b="1" i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95" dirty="0">
                <a:solidFill>
                  <a:srgbClr val="404040"/>
                </a:solidFill>
                <a:latin typeface="Verdana"/>
                <a:cs typeface="Verdana"/>
              </a:rPr>
              <a:t>Dependencia”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85" dirty="0">
                <a:solidFill>
                  <a:srgbClr val="404040"/>
                </a:solidFill>
                <a:latin typeface="Verdana"/>
                <a:cs typeface="Verdana"/>
              </a:rPr>
              <a:t>(LAAD).</a:t>
            </a:r>
            <a:r>
              <a:rPr sz="1600" b="1" i="1" spc="-1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Valoración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del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6F2F9F"/>
                </a:solidFill>
                <a:latin typeface="Tahoma"/>
                <a:cs typeface="Tahoma"/>
              </a:rPr>
              <a:t>grado</a:t>
            </a:r>
            <a:r>
              <a:rPr sz="1600" b="1" spc="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6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autonomía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4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necesidad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20" dirty="0">
                <a:solidFill>
                  <a:srgbClr val="404040"/>
                </a:solidFill>
                <a:latin typeface="Tahoma"/>
                <a:cs typeface="Tahoma"/>
              </a:rPr>
              <a:t>apoyo,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F2F9F"/>
                </a:solidFill>
                <a:latin typeface="Tahoma"/>
                <a:cs typeface="Tahoma"/>
              </a:rPr>
              <a:t>prestaciones</a:t>
            </a:r>
            <a:r>
              <a:rPr sz="1600" b="1" spc="1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correspondientes.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8270" y="6647180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1936" y="6461758"/>
            <a:ext cx="835151" cy="2987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56747" y="1376172"/>
            <a:ext cx="1310640" cy="158038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37357" y="436244"/>
            <a:ext cx="57162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5" dirty="0">
                <a:solidFill>
                  <a:srgbClr val="C00000"/>
                </a:solidFill>
              </a:rPr>
              <a:t>¿</a:t>
            </a:r>
            <a:r>
              <a:rPr sz="2800" spc="-680" dirty="0">
                <a:solidFill>
                  <a:srgbClr val="C00000"/>
                </a:solidFill>
              </a:rPr>
              <a:t>Q</a:t>
            </a:r>
            <a:r>
              <a:rPr sz="2800" spc="-625" dirty="0">
                <a:solidFill>
                  <a:srgbClr val="C00000"/>
                </a:solidFill>
              </a:rPr>
              <a:t>u</a:t>
            </a:r>
            <a:r>
              <a:rPr sz="2800" spc="-575" dirty="0">
                <a:solidFill>
                  <a:srgbClr val="C00000"/>
                </a:solidFill>
              </a:rPr>
              <a:t>é</a:t>
            </a:r>
            <a:r>
              <a:rPr sz="2800" spc="-250" dirty="0">
                <a:solidFill>
                  <a:srgbClr val="C00000"/>
                </a:solidFill>
              </a:rPr>
              <a:t> </a:t>
            </a:r>
            <a:r>
              <a:rPr sz="2800" spc="-575" dirty="0">
                <a:solidFill>
                  <a:srgbClr val="C00000"/>
                </a:solidFill>
              </a:rPr>
              <a:t>e</a:t>
            </a:r>
            <a:r>
              <a:rPr sz="2800" spc="-635" dirty="0">
                <a:solidFill>
                  <a:srgbClr val="C00000"/>
                </a:solidFill>
              </a:rPr>
              <a:t>n</a:t>
            </a:r>
            <a:r>
              <a:rPr sz="2800" spc="-525" dirty="0">
                <a:solidFill>
                  <a:srgbClr val="C00000"/>
                </a:solidFill>
              </a:rPr>
              <a:t>fermedades</a:t>
            </a:r>
            <a:r>
              <a:rPr sz="2800" spc="-195" dirty="0">
                <a:solidFill>
                  <a:srgbClr val="C00000"/>
                </a:solidFill>
              </a:rPr>
              <a:t> </a:t>
            </a:r>
            <a:r>
              <a:rPr sz="2800" spc="-475" dirty="0">
                <a:solidFill>
                  <a:srgbClr val="C00000"/>
                </a:solidFill>
              </a:rPr>
              <a:t>gra</a:t>
            </a:r>
            <a:r>
              <a:rPr sz="2800" spc="-470" dirty="0">
                <a:solidFill>
                  <a:srgbClr val="C00000"/>
                </a:solidFill>
              </a:rPr>
              <a:t>v</a:t>
            </a:r>
            <a:r>
              <a:rPr sz="2800" spc="-450" dirty="0">
                <a:solidFill>
                  <a:srgbClr val="C00000"/>
                </a:solidFill>
              </a:rPr>
              <a:t>es</a:t>
            </a:r>
            <a:r>
              <a:rPr sz="2800" spc="-265" dirty="0">
                <a:solidFill>
                  <a:srgbClr val="C00000"/>
                </a:solidFill>
              </a:rPr>
              <a:t> </a:t>
            </a:r>
            <a:r>
              <a:rPr sz="2800" spc="-440" dirty="0">
                <a:solidFill>
                  <a:srgbClr val="C00000"/>
                </a:solidFill>
              </a:rPr>
              <a:t>s</a:t>
            </a:r>
            <a:r>
              <a:rPr sz="2800" spc="-515" dirty="0">
                <a:solidFill>
                  <a:srgbClr val="C00000"/>
                </a:solidFill>
              </a:rPr>
              <a:t>o</a:t>
            </a:r>
            <a:r>
              <a:rPr sz="2800" spc="-650" dirty="0">
                <a:solidFill>
                  <a:srgbClr val="C00000"/>
                </a:solidFill>
              </a:rPr>
              <a:t>n</a:t>
            </a:r>
            <a:r>
              <a:rPr sz="2800" spc="-240" dirty="0">
                <a:solidFill>
                  <a:srgbClr val="C00000"/>
                </a:solidFill>
              </a:rPr>
              <a:t> </a:t>
            </a:r>
            <a:r>
              <a:rPr sz="2800" spc="-409" dirty="0">
                <a:solidFill>
                  <a:srgbClr val="C00000"/>
                </a:solidFill>
              </a:rPr>
              <a:t>las</a:t>
            </a:r>
            <a:r>
              <a:rPr sz="2800" spc="-245" dirty="0">
                <a:solidFill>
                  <a:srgbClr val="C00000"/>
                </a:solidFill>
              </a:rPr>
              <a:t> </a:t>
            </a:r>
            <a:r>
              <a:rPr sz="2800" spc="-625" dirty="0">
                <a:solidFill>
                  <a:srgbClr val="C00000"/>
                </a:solidFill>
              </a:rPr>
              <a:t>qu</a:t>
            </a:r>
            <a:r>
              <a:rPr sz="2800" spc="-580" dirty="0">
                <a:solidFill>
                  <a:srgbClr val="C00000"/>
                </a:solidFill>
              </a:rPr>
              <a:t>e</a:t>
            </a:r>
            <a:r>
              <a:rPr sz="2800" spc="-250" dirty="0">
                <a:solidFill>
                  <a:srgbClr val="C00000"/>
                </a:solidFill>
              </a:rPr>
              <a:t> </a:t>
            </a:r>
            <a:r>
              <a:rPr sz="2800" spc="-535" dirty="0">
                <a:solidFill>
                  <a:srgbClr val="C00000"/>
                </a:solidFill>
              </a:rPr>
              <a:t>cu</a:t>
            </a:r>
            <a:r>
              <a:rPr sz="2800" spc="-590" dirty="0">
                <a:solidFill>
                  <a:srgbClr val="C00000"/>
                </a:solidFill>
              </a:rPr>
              <a:t>b</a:t>
            </a:r>
            <a:r>
              <a:rPr sz="2800" spc="-380" dirty="0">
                <a:solidFill>
                  <a:srgbClr val="C00000"/>
                </a:solidFill>
              </a:rPr>
              <a:t>re?</a:t>
            </a:r>
            <a:endParaRPr sz="280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8839" y="1053083"/>
            <a:ext cx="8638031" cy="508254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148839" y="1053083"/>
            <a:ext cx="8638540" cy="508254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R="337820" algn="ctr">
              <a:lnSpc>
                <a:spcPct val="100000"/>
              </a:lnSpc>
              <a:spcBef>
                <a:spcPts val="885"/>
              </a:spcBef>
              <a:tabLst>
                <a:tab pos="34226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5" dirty="0">
                <a:latin typeface="Verdana"/>
                <a:cs typeface="Verdana"/>
              </a:rPr>
              <a:t>LISTADO</a:t>
            </a:r>
            <a:r>
              <a:rPr sz="1800" b="1" spc="-3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DE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spc="-5" dirty="0">
                <a:latin typeface="Verdana"/>
                <a:cs typeface="Verdana"/>
              </a:rPr>
              <a:t>ENFERMEDADES</a:t>
            </a:r>
            <a:r>
              <a:rPr sz="1800" b="1" spc="-15" dirty="0">
                <a:latin typeface="Verdana"/>
                <a:cs typeface="Verdana"/>
              </a:rPr>
              <a:t> </a:t>
            </a:r>
            <a:r>
              <a:rPr sz="1800" b="1" spc="-5" dirty="0">
                <a:latin typeface="Verdana"/>
                <a:cs typeface="Verdana"/>
              </a:rPr>
              <a:t>GRAVES</a:t>
            </a:r>
            <a:endParaRPr sz="18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spcBef>
                <a:spcPts val="750"/>
              </a:spcBef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dirty="0">
                <a:latin typeface="Verdana"/>
                <a:cs typeface="Verdana"/>
              </a:rPr>
              <a:t>I.</a:t>
            </a:r>
            <a:r>
              <a:rPr sz="1400" i="1" spc="-55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Oncología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II.</a:t>
            </a:r>
            <a:r>
              <a:rPr sz="1400" i="1" spc="-35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Hematología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III.</a:t>
            </a:r>
            <a:r>
              <a:rPr sz="1400" i="1" spc="-2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Errores</a:t>
            </a:r>
            <a:r>
              <a:rPr sz="1400" i="1" spc="-2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innatos</a:t>
            </a:r>
            <a:r>
              <a:rPr sz="1400" i="1" spc="-2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del</a:t>
            </a:r>
            <a:r>
              <a:rPr sz="1400" i="1" spc="-15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metabolismo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dirty="0">
                <a:latin typeface="Verdana"/>
                <a:cs typeface="Verdana"/>
              </a:rPr>
              <a:t>IV.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Alergia</a:t>
            </a:r>
            <a:r>
              <a:rPr sz="1400" i="1" spc="-3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e</a:t>
            </a:r>
            <a:r>
              <a:rPr sz="1400" i="1" spc="-15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inmunología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dirty="0">
                <a:latin typeface="Verdana"/>
                <a:cs typeface="Verdana"/>
              </a:rPr>
              <a:t>V.</a:t>
            </a:r>
            <a:r>
              <a:rPr sz="1400" i="1" spc="-6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Psiquiatría</a:t>
            </a:r>
            <a:endParaRPr sz="1400">
              <a:latin typeface="Verdana"/>
              <a:cs typeface="Verdana"/>
            </a:endParaRPr>
          </a:p>
          <a:p>
            <a:pPr marL="433705">
              <a:lnSpc>
                <a:spcPct val="100000"/>
              </a:lnSpc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17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latin typeface="Verdana"/>
                <a:cs typeface="Verdana"/>
              </a:rPr>
              <a:t>31.</a:t>
            </a:r>
            <a:r>
              <a:rPr sz="1400" b="1" spc="-10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Trastornos</a:t>
            </a:r>
            <a:r>
              <a:rPr sz="1400" b="1" spc="-1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de</a:t>
            </a:r>
            <a:r>
              <a:rPr sz="1400" b="1" spc="-2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la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conducta</a:t>
            </a:r>
            <a:r>
              <a:rPr sz="1400" b="1" spc="-1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alimentaria.</a:t>
            </a:r>
            <a:endParaRPr sz="1400">
              <a:latin typeface="Verdana"/>
              <a:cs typeface="Verdana"/>
            </a:endParaRPr>
          </a:p>
          <a:p>
            <a:pPr marL="433705">
              <a:lnSpc>
                <a:spcPct val="100000"/>
              </a:lnSpc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17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latin typeface="Verdana"/>
                <a:cs typeface="Verdana"/>
              </a:rPr>
              <a:t>32. Trastorno</a:t>
            </a:r>
            <a:r>
              <a:rPr sz="1400" b="1" spc="-1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de</a:t>
            </a:r>
            <a:r>
              <a:rPr sz="1400" b="1" spc="-20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conducta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grave.</a:t>
            </a:r>
            <a:endParaRPr sz="1400">
              <a:latin typeface="Verdana"/>
              <a:cs typeface="Verdana"/>
            </a:endParaRPr>
          </a:p>
          <a:p>
            <a:pPr marL="433705">
              <a:lnSpc>
                <a:spcPct val="100000"/>
              </a:lnSpc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17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latin typeface="Verdana"/>
                <a:cs typeface="Verdana"/>
              </a:rPr>
              <a:t>33. Trastorno</a:t>
            </a:r>
            <a:r>
              <a:rPr sz="1400" b="1" spc="-10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depresivo</a:t>
            </a:r>
            <a:r>
              <a:rPr sz="1400" b="1" spc="-3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mayor.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dirty="0">
                <a:latin typeface="Verdana"/>
                <a:cs typeface="Verdana"/>
              </a:rPr>
              <a:t>VI.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Neurología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dirty="0">
                <a:latin typeface="Verdana"/>
                <a:cs typeface="Verdana"/>
              </a:rPr>
              <a:t>VII.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Cardiología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VIII.</a:t>
            </a:r>
            <a:r>
              <a:rPr sz="1400" i="1" spc="-3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Aparato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respiratorio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dirty="0">
                <a:latin typeface="Verdana"/>
                <a:cs typeface="Verdana"/>
              </a:rPr>
              <a:t>IX.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Aparato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digestivo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X.</a:t>
            </a:r>
            <a:r>
              <a:rPr sz="1400" i="1" spc="-3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Nefrología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XI.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Reumatología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XII.</a:t>
            </a:r>
            <a:r>
              <a:rPr sz="1400" i="1" spc="-5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Cirugía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XIII.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Cuidados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paliativos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XIV.</a:t>
            </a:r>
            <a:r>
              <a:rPr sz="1400" i="1" spc="-5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Neonatología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XV.</a:t>
            </a:r>
            <a:r>
              <a:rPr sz="1400" i="1" spc="-2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Enfermedades</a:t>
            </a:r>
            <a:r>
              <a:rPr sz="1400" i="1" spc="-45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infecciosas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XVI.</a:t>
            </a:r>
            <a:r>
              <a:rPr sz="1400" i="1" spc="-45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Endocrinología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i="1" spc="-5" dirty="0">
                <a:latin typeface="Verdana"/>
                <a:cs typeface="Verdana"/>
              </a:rPr>
              <a:t>XVII.</a:t>
            </a:r>
            <a:r>
              <a:rPr sz="1400" i="1" spc="-1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Trastornos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de</a:t>
            </a:r>
            <a:r>
              <a:rPr sz="1400" i="1" dirty="0">
                <a:latin typeface="Verdana"/>
                <a:cs typeface="Verdana"/>
              </a:rPr>
              <a:t> </a:t>
            </a:r>
            <a:r>
              <a:rPr sz="1400" i="1" spc="-5" dirty="0">
                <a:latin typeface="Verdana"/>
                <a:cs typeface="Verdana"/>
              </a:rPr>
              <a:t>base</a:t>
            </a:r>
            <a:r>
              <a:rPr sz="1400" i="1" spc="-2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genética</a:t>
            </a:r>
            <a:endParaRPr sz="1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spcBef>
                <a:spcPts val="60"/>
              </a:spcBef>
            </a:pPr>
            <a:r>
              <a:rPr sz="1500" b="1" i="1" u="heavy" spc="-1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(Listado</a:t>
            </a:r>
            <a:r>
              <a:rPr sz="1500" b="1" i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500" b="1" i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completo</a:t>
            </a:r>
            <a:r>
              <a:rPr sz="1500" b="1" i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500" b="1" i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actualizado</a:t>
            </a:r>
            <a:r>
              <a:rPr sz="1500" b="1" i="1" u="heavy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500" b="1" i="1" u="heavy" spc="-20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8-2-2019)</a:t>
            </a:r>
            <a:r>
              <a:rPr sz="1500" b="1" i="1" spc="-90" dirty="0">
                <a:solidFill>
                  <a:srgbClr val="FCAB2A"/>
                </a:solidFill>
                <a:latin typeface="Verdana"/>
                <a:cs typeface="Verdana"/>
                <a:hlinkClick r:id="rId6"/>
              </a:rPr>
              <a:t> </a:t>
            </a:r>
            <a:r>
              <a:rPr sz="1500" b="1" i="1" spc="-250" dirty="0">
                <a:solidFill>
                  <a:srgbClr val="00AF50"/>
                </a:solidFill>
                <a:latin typeface="Verdana"/>
                <a:cs typeface="Verdana"/>
              </a:rPr>
              <a:t>(</a:t>
            </a:r>
            <a:r>
              <a:rPr sz="1500" b="1" i="1" spc="-9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500" b="1" i="1" spc="-200" dirty="0">
                <a:solidFill>
                  <a:srgbClr val="00AF50"/>
                </a:solidFill>
                <a:latin typeface="Verdana"/>
                <a:cs typeface="Verdana"/>
              </a:rPr>
              <a:t>CONSULTAR)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6067" y="6195059"/>
            <a:ext cx="842771" cy="37185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80260" y="624840"/>
            <a:ext cx="8129270" cy="646430"/>
          </a:xfrm>
          <a:prstGeom prst="rect">
            <a:avLst/>
          </a:prstGeom>
          <a:solidFill>
            <a:srgbClr val="FAE7C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2500" spc="-530" dirty="0">
                <a:solidFill>
                  <a:srgbClr val="C00000"/>
                </a:solidFill>
              </a:rPr>
              <a:t>4</a:t>
            </a:r>
            <a:r>
              <a:rPr sz="2500" spc="-260" dirty="0">
                <a:solidFill>
                  <a:srgbClr val="C00000"/>
                </a:solidFill>
              </a:rPr>
              <a:t>.</a:t>
            </a:r>
            <a:r>
              <a:rPr sz="2500" spc="-220" dirty="0">
                <a:solidFill>
                  <a:srgbClr val="C00000"/>
                </a:solidFill>
              </a:rPr>
              <a:t> </a:t>
            </a:r>
            <a:r>
              <a:rPr sz="2500" spc="-660" dirty="0">
                <a:solidFill>
                  <a:srgbClr val="C00000"/>
                </a:solidFill>
              </a:rPr>
              <a:t>IN</a:t>
            </a:r>
            <a:r>
              <a:rPr sz="2500" spc="-780" dirty="0">
                <a:solidFill>
                  <a:srgbClr val="C00000"/>
                </a:solidFill>
              </a:rPr>
              <a:t>G</a:t>
            </a:r>
            <a:r>
              <a:rPr sz="2500" spc="-600" dirty="0">
                <a:solidFill>
                  <a:srgbClr val="C00000"/>
                </a:solidFill>
              </a:rPr>
              <a:t>RESO</a:t>
            </a:r>
            <a:r>
              <a:rPr sz="2500" spc="-245" dirty="0">
                <a:solidFill>
                  <a:srgbClr val="C00000"/>
                </a:solidFill>
              </a:rPr>
              <a:t> </a:t>
            </a:r>
            <a:r>
              <a:rPr sz="2500" spc="-810" dirty="0">
                <a:solidFill>
                  <a:srgbClr val="C00000"/>
                </a:solidFill>
              </a:rPr>
              <a:t>MÍN</a:t>
            </a:r>
            <a:r>
              <a:rPr sz="2500" spc="-545" dirty="0">
                <a:solidFill>
                  <a:srgbClr val="C00000"/>
                </a:solidFill>
              </a:rPr>
              <a:t>I</a:t>
            </a:r>
            <a:r>
              <a:rPr sz="2500" spc="-860" dirty="0">
                <a:solidFill>
                  <a:srgbClr val="C00000"/>
                </a:solidFill>
              </a:rPr>
              <a:t>M</a:t>
            </a:r>
            <a:r>
              <a:rPr sz="2500" spc="-735" dirty="0">
                <a:solidFill>
                  <a:srgbClr val="C00000"/>
                </a:solidFill>
              </a:rPr>
              <a:t>O</a:t>
            </a:r>
            <a:r>
              <a:rPr sz="2500" spc="-215" dirty="0">
                <a:solidFill>
                  <a:srgbClr val="C00000"/>
                </a:solidFill>
              </a:rPr>
              <a:t> </a:t>
            </a:r>
            <a:r>
              <a:rPr sz="2500" spc="-590" dirty="0">
                <a:solidFill>
                  <a:srgbClr val="C00000"/>
                </a:solidFill>
              </a:rPr>
              <a:t>V</a:t>
            </a:r>
            <a:r>
              <a:rPr sz="2500" spc="-550" dirty="0">
                <a:solidFill>
                  <a:srgbClr val="C00000"/>
                </a:solidFill>
              </a:rPr>
              <a:t>I</a:t>
            </a:r>
            <a:r>
              <a:rPr sz="2500" spc="-685" dirty="0">
                <a:solidFill>
                  <a:srgbClr val="C00000"/>
                </a:solidFill>
              </a:rPr>
              <a:t>T</a:t>
            </a:r>
            <a:r>
              <a:rPr sz="2500" spc="-555" dirty="0">
                <a:solidFill>
                  <a:srgbClr val="C00000"/>
                </a:solidFill>
              </a:rPr>
              <a:t>AL</a:t>
            </a:r>
            <a:endParaRPr sz="2500"/>
          </a:p>
        </p:txBody>
      </p:sp>
      <p:sp>
        <p:nvSpPr>
          <p:cNvPr id="10" name="object 10"/>
          <p:cNvSpPr/>
          <p:nvPr/>
        </p:nvSpPr>
        <p:spPr>
          <a:xfrm>
            <a:off x="2080260" y="1905000"/>
            <a:ext cx="8129270" cy="4084320"/>
          </a:xfrm>
          <a:custGeom>
            <a:avLst/>
            <a:gdLst/>
            <a:ahLst/>
            <a:cxnLst/>
            <a:rect l="l" t="t" r="r" b="b"/>
            <a:pathLst>
              <a:path w="8129270" h="4084320">
                <a:moveTo>
                  <a:pt x="8129016" y="0"/>
                </a:moveTo>
                <a:lnTo>
                  <a:pt x="0" y="0"/>
                </a:lnTo>
                <a:lnTo>
                  <a:pt x="0" y="4084320"/>
                </a:lnTo>
                <a:lnTo>
                  <a:pt x="8129016" y="4084320"/>
                </a:lnTo>
                <a:lnTo>
                  <a:pt x="8129016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59635" y="1934083"/>
            <a:ext cx="7973695" cy="3679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solidFill>
                  <a:srgbClr val="333333"/>
                </a:solidFill>
                <a:latin typeface="Tahoma"/>
                <a:cs typeface="Tahoma"/>
              </a:rPr>
              <a:t>El </a:t>
            </a:r>
            <a:r>
              <a:rPr sz="1800" b="1" spc="-95" dirty="0">
                <a:solidFill>
                  <a:srgbClr val="333333"/>
                </a:solidFill>
                <a:latin typeface="Tahoma"/>
                <a:cs typeface="Tahoma"/>
              </a:rPr>
              <a:t>Ingreso </a:t>
            </a:r>
            <a:r>
              <a:rPr sz="1800" b="1" spc="-45" dirty="0">
                <a:solidFill>
                  <a:srgbClr val="333333"/>
                </a:solidFill>
                <a:latin typeface="Tahoma"/>
                <a:cs typeface="Tahoma"/>
              </a:rPr>
              <a:t>Mínimo </a:t>
            </a:r>
            <a:r>
              <a:rPr sz="1800" b="1" spc="-60" dirty="0">
                <a:solidFill>
                  <a:srgbClr val="333333"/>
                </a:solidFill>
                <a:latin typeface="Tahoma"/>
                <a:cs typeface="Tahoma"/>
              </a:rPr>
              <a:t>Vital </a:t>
            </a:r>
            <a:r>
              <a:rPr sz="1800" spc="50" dirty="0">
                <a:solidFill>
                  <a:srgbClr val="333333"/>
                </a:solidFill>
                <a:latin typeface="Tahoma"/>
                <a:cs typeface="Tahoma"/>
              </a:rPr>
              <a:t>es </a:t>
            </a:r>
            <a:r>
              <a:rPr sz="1800" spc="150" dirty="0">
                <a:solidFill>
                  <a:srgbClr val="333333"/>
                </a:solidFill>
                <a:latin typeface="Tahoma"/>
                <a:cs typeface="Tahoma"/>
              </a:rPr>
              <a:t>una </a:t>
            </a:r>
            <a:r>
              <a:rPr sz="1800" spc="105" dirty="0">
                <a:solidFill>
                  <a:srgbClr val="333333"/>
                </a:solidFill>
                <a:latin typeface="Tahoma"/>
                <a:cs typeface="Tahoma"/>
              </a:rPr>
              <a:t>prestación </a:t>
            </a:r>
            <a:r>
              <a:rPr sz="1800" spc="90" dirty="0">
                <a:solidFill>
                  <a:srgbClr val="333333"/>
                </a:solidFill>
                <a:latin typeface="Tahoma"/>
                <a:cs typeface="Tahoma"/>
              </a:rPr>
              <a:t>dirigida </a:t>
            </a:r>
            <a:r>
              <a:rPr sz="1800" spc="280" dirty="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sz="1800" spc="70" dirty="0">
                <a:solidFill>
                  <a:srgbClr val="333333"/>
                </a:solidFill>
                <a:latin typeface="Tahoma"/>
                <a:cs typeface="Tahoma"/>
              </a:rPr>
              <a:t>prevenir </a:t>
            </a:r>
            <a:r>
              <a:rPr sz="1800" spc="80" dirty="0">
                <a:solidFill>
                  <a:srgbClr val="333333"/>
                </a:solidFill>
                <a:latin typeface="Tahoma"/>
                <a:cs typeface="Tahoma"/>
              </a:rPr>
              <a:t>el </a:t>
            </a:r>
            <a:r>
              <a:rPr sz="1800" spc="55" dirty="0">
                <a:solidFill>
                  <a:srgbClr val="333333"/>
                </a:solidFill>
                <a:latin typeface="Tahoma"/>
                <a:cs typeface="Tahoma"/>
              </a:rPr>
              <a:t>riesgo </a:t>
            </a:r>
            <a:r>
              <a:rPr sz="1800" spc="6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29" dirty="0">
                <a:solidFill>
                  <a:srgbClr val="333333"/>
                </a:solidFill>
                <a:latin typeface="Tahoma"/>
                <a:cs typeface="Tahoma"/>
              </a:rPr>
              <a:t>de</a:t>
            </a:r>
            <a:r>
              <a:rPr sz="1800" spc="-6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40" dirty="0">
                <a:solidFill>
                  <a:srgbClr val="333333"/>
                </a:solidFill>
                <a:latin typeface="Tahoma"/>
                <a:cs typeface="Tahoma"/>
              </a:rPr>
              <a:t>pobreza</a:t>
            </a:r>
            <a:r>
              <a:rPr sz="1800" spc="-5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333333"/>
                </a:solidFill>
                <a:latin typeface="Tahoma"/>
                <a:cs typeface="Tahoma"/>
              </a:rPr>
              <a:t>y</a:t>
            </a:r>
            <a:r>
              <a:rPr sz="1800" spc="-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333333"/>
                </a:solidFill>
                <a:latin typeface="Tahoma"/>
                <a:cs typeface="Tahoma"/>
              </a:rPr>
              <a:t>exclusión</a:t>
            </a:r>
            <a:r>
              <a:rPr sz="1800" spc="-6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333333"/>
                </a:solidFill>
                <a:latin typeface="Tahoma"/>
                <a:cs typeface="Tahoma"/>
              </a:rPr>
              <a:t>social.</a:t>
            </a:r>
            <a:r>
              <a:rPr sz="1800" spc="-7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33"/>
                </a:solidFill>
                <a:latin typeface="Roboto"/>
                <a:cs typeface="Roboto"/>
              </a:rPr>
              <a:t>Se</a:t>
            </a:r>
            <a:r>
              <a:rPr sz="1800" spc="3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Roboto"/>
                <a:cs typeface="Roboto"/>
              </a:rPr>
              <a:t>establece</a:t>
            </a:r>
            <a:r>
              <a:rPr sz="1800" spc="3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Roboto"/>
                <a:cs typeface="Roboto"/>
              </a:rPr>
              <a:t>un</a:t>
            </a:r>
            <a:r>
              <a:rPr sz="1800" spc="3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Roboto"/>
                <a:cs typeface="Roboto"/>
              </a:rPr>
              <a:t>complemento</a:t>
            </a:r>
            <a:r>
              <a:rPr sz="1800" spc="1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Roboto"/>
                <a:cs typeface="Roboto"/>
              </a:rPr>
              <a:t>de</a:t>
            </a:r>
            <a:r>
              <a:rPr sz="18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35" dirty="0">
                <a:solidFill>
                  <a:srgbClr val="333333"/>
                </a:solidFill>
                <a:latin typeface="Roboto"/>
                <a:cs typeface="Roboto"/>
              </a:rPr>
              <a:t>ayuda</a:t>
            </a:r>
            <a:r>
              <a:rPr sz="18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15" dirty="0">
                <a:solidFill>
                  <a:srgbClr val="333333"/>
                </a:solidFill>
                <a:latin typeface="Roboto"/>
                <a:cs typeface="Roboto"/>
              </a:rPr>
              <a:t>paía </a:t>
            </a:r>
            <a:r>
              <a:rPr sz="1800" spc="-434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Roboto"/>
                <a:cs typeface="Roboto"/>
              </a:rPr>
              <a:t>la </a:t>
            </a:r>
            <a:r>
              <a:rPr sz="1800" spc="-15" dirty="0">
                <a:solidFill>
                  <a:srgbClr val="333333"/>
                </a:solidFill>
                <a:latin typeface="Roboto"/>
                <a:cs typeface="Roboto"/>
              </a:rPr>
              <a:t>infancia </a:t>
            </a:r>
            <a:r>
              <a:rPr sz="1800" spc="30" dirty="0">
                <a:solidFill>
                  <a:srgbClr val="333333"/>
                </a:solidFill>
                <a:latin typeface="Roboto"/>
                <a:cs typeface="Roboto"/>
              </a:rPr>
              <a:t>paía </a:t>
            </a:r>
            <a:r>
              <a:rPr sz="1800" spc="-15" dirty="0">
                <a:solidFill>
                  <a:srgbClr val="333333"/>
                </a:solidFill>
                <a:latin typeface="Roboto"/>
                <a:cs typeface="Roboto"/>
              </a:rPr>
              <a:t>aquellas </a:t>
            </a:r>
            <a:r>
              <a:rPr sz="1800" spc="-20" dirty="0">
                <a:solidFill>
                  <a:srgbClr val="333333"/>
                </a:solidFill>
                <a:latin typeface="Roboto"/>
                <a:cs typeface="Roboto"/>
              </a:rPr>
              <a:t>unidades </a:t>
            </a:r>
            <a:r>
              <a:rPr sz="1800" dirty="0">
                <a:solidFill>
                  <a:srgbClr val="333333"/>
                </a:solidFill>
                <a:latin typeface="Roboto"/>
                <a:cs typeface="Roboto"/>
              </a:rPr>
              <a:t>de </a:t>
            </a:r>
            <a:r>
              <a:rPr sz="1800" spc="-20" dirty="0">
                <a:solidFill>
                  <a:srgbClr val="333333"/>
                </a:solidFill>
                <a:latin typeface="Roboto"/>
                <a:cs typeface="Roboto"/>
              </a:rPr>
              <a:t>convivencia </a:t>
            </a:r>
            <a:r>
              <a:rPr sz="1800" spc="-15" dirty="0">
                <a:solidFill>
                  <a:srgbClr val="333333"/>
                </a:solidFill>
                <a:latin typeface="Roboto"/>
                <a:cs typeface="Roboto"/>
              </a:rPr>
              <a:t>que </a:t>
            </a:r>
            <a:r>
              <a:rPr sz="1800" spc="-30" dirty="0">
                <a:solidFill>
                  <a:srgbClr val="333333"/>
                </a:solidFill>
                <a:latin typeface="Roboto"/>
                <a:cs typeface="Roboto"/>
              </a:rPr>
              <a:t>incluyan </a:t>
            </a:r>
            <a:r>
              <a:rPr sz="1800" spc="15" dirty="0">
                <a:solidFill>
                  <a:srgbClr val="333333"/>
                </a:solidFill>
                <a:latin typeface="Roboto"/>
                <a:cs typeface="Roboto"/>
              </a:rPr>
              <a:t>menoíes </a:t>
            </a:r>
            <a:r>
              <a:rPr sz="1800" dirty="0">
                <a:solidFill>
                  <a:srgbClr val="333333"/>
                </a:solidFill>
                <a:latin typeface="Roboto"/>
                <a:cs typeface="Roboto"/>
              </a:rPr>
              <a:t>de </a:t>
            </a:r>
            <a:r>
              <a:rPr sz="18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Roboto"/>
                <a:cs typeface="Roboto"/>
              </a:rPr>
              <a:t>edad </a:t>
            </a:r>
            <a:r>
              <a:rPr sz="1800" spc="20" dirty="0">
                <a:solidFill>
                  <a:srgbClr val="333333"/>
                </a:solidFill>
                <a:latin typeface="Roboto"/>
                <a:cs typeface="Roboto"/>
              </a:rPr>
              <a:t>entíe </a:t>
            </a:r>
            <a:r>
              <a:rPr sz="1800" spc="-30" dirty="0">
                <a:solidFill>
                  <a:srgbClr val="333333"/>
                </a:solidFill>
                <a:latin typeface="Roboto"/>
                <a:cs typeface="Roboto"/>
              </a:rPr>
              <a:t>sus </a:t>
            </a:r>
            <a:r>
              <a:rPr sz="1800" spc="10" dirty="0">
                <a:solidFill>
                  <a:srgbClr val="333333"/>
                </a:solidFill>
                <a:latin typeface="Roboto"/>
                <a:cs typeface="Roboto"/>
              </a:rPr>
              <a:t>miembíos, </a:t>
            </a:r>
            <a:r>
              <a:rPr sz="1800" spc="-15" dirty="0">
                <a:solidFill>
                  <a:srgbClr val="333333"/>
                </a:solidFill>
                <a:latin typeface="Roboto"/>
                <a:cs typeface="Roboto"/>
              </a:rPr>
              <a:t>que </a:t>
            </a:r>
            <a:r>
              <a:rPr sz="1800" spc="70" dirty="0">
                <a:solidFill>
                  <a:srgbClr val="333333"/>
                </a:solidFill>
                <a:latin typeface="Tahoma"/>
                <a:cs typeface="Tahoma"/>
              </a:rPr>
              <a:t>será </a:t>
            </a:r>
            <a:r>
              <a:rPr sz="1800" spc="135" dirty="0">
                <a:solidFill>
                  <a:srgbClr val="333333"/>
                </a:solidFill>
                <a:latin typeface="Tahoma"/>
                <a:cs typeface="Tahoma"/>
              </a:rPr>
              <a:t>incompatible </a:t>
            </a:r>
            <a:r>
              <a:rPr sz="1800" spc="204" dirty="0">
                <a:solidFill>
                  <a:srgbClr val="333333"/>
                </a:solidFill>
                <a:latin typeface="Tahoma"/>
                <a:cs typeface="Tahoma"/>
              </a:rPr>
              <a:t>con </a:t>
            </a:r>
            <a:r>
              <a:rPr sz="1800" spc="120" dirty="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sz="1800" spc="105" dirty="0">
                <a:solidFill>
                  <a:srgbClr val="333333"/>
                </a:solidFill>
                <a:latin typeface="Tahoma"/>
                <a:cs typeface="Tahoma"/>
              </a:rPr>
              <a:t>prestación </a:t>
            </a:r>
            <a:r>
              <a:rPr sz="1800" spc="100" dirty="0">
                <a:solidFill>
                  <a:srgbClr val="333333"/>
                </a:solidFill>
                <a:latin typeface="Tahoma"/>
                <a:cs typeface="Tahoma"/>
              </a:rPr>
              <a:t>por </a:t>
            </a:r>
            <a:r>
              <a:rPr sz="1800" spc="10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333333"/>
                </a:solidFill>
                <a:latin typeface="Tahoma"/>
                <a:cs typeface="Tahoma"/>
              </a:rPr>
              <a:t>hijo</a:t>
            </a:r>
            <a:r>
              <a:rPr sz="1800" spc="9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333333"/>
                </a:solidFill>
                <a:latin typeface="Tahoma"/>
                <a:cs typeface="Tahoma"/>
              </a:rPr>
              <a:t>o</a:t>
            </a:r>
            <a:r>
              <a:rPr sz="1800" spc="9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333333"/>
                </a:solidFill>
                <a:latin typeface="Tahoma"/>
                <a:cs typeface="Tahoma"/>
              </a:rPr>
              <a:t>menor</a:t>
            </a:r>
            <a:r>
              <a:rPr sz="1800" spc="1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333333"/>
                </a:solidFill>
                <a:latin typeface="Tahoma"/>
                <a:cs typeface="Tahoma"/>
              </a:rPr>
              <a:t>acogido</a:t>
            </a:r>
            <a:r>
              <a:rPr sz="1800" spc="1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80" dirty="0">
                <a:solidFill>
                  <a:srgbClr val="333333"/>
                </a:solidFill>
                <a:latin typeface="Tahoma"/>
                <a:cs typeface="Tahoma"/>
              </a:rPr>
              <a:t>a</a:t>
            </a:r>
            <a:r>
              <a:rPr sz="1800" spc="1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40" dirty="0">
                <a:solidFill>
                  <a:srgbClr val="333333"/>
                </a:solidFill>
                <a:latin typeface="Tahoma"/>
                <a:cs typeface="Tahoma"/>
              </a:rPr>
              <a:t>cargo,</a:t>
            </a:r>
            <a:r>
              <a:rPr sz="1800" spc="9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Tahoma"/>
                <a:cs typeface="Tahoma"/>
              </a:rPr>
              <a:t>sin</a:t>
            </a:r>
            <a:r>
              <a:rPr sz="1800" spc="10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85" dirty="0">
                <a:solidFill>
                  <a:srgbClr val="333333"/>
                </a:solidFill>
                <a:latin typeface="Tahoma"/>
                <a:cs typeface="Tahoma"/>
              </a:rPr>
              <a:t>discapacidad</a:t>
            </a:r>
            <a:r>
              <a:rPr sz="1800" spc="1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333333"/>
                </a:solidFill>
                <a:latin typeface="Tahoma"/>
                <a:cs typeface="Tahoma"/>
              </a:rPr>
              <a:t>o</a:t>
            </a:r>
            <a:r>
              <a:rPr sz="1800" spc="8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04" dirty="0">
                <a:solidFill>
                  <a:srgbClr val="333333"/>
                </a:solidFill>
                <a:latin typeface="Tahoma"/>
                <a:cs typeface="Tahoma"/>
              </a:rPr>
              <a:t>con</a:t>
            </a:r>
            <a:r>
              <a:rPr sz="1800" spc="1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80" dirty="0">
                <a:solidFill>
                  <a:srgbClr val="333333"/>
                </a:solidFill>
                <a:latin typeface="Tahoma"/>
                <a:cs typeface="Tahoma"/>
              </a:rPr>
              <a:t>discapacidad </a:t>
            </a:r>
            <a:r>
              <a:rPr sz="1800" spc="-5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333333"/>
                </a:solidFill>
                <a:latin typeface="Tahoma"/>
                <a:cs typeface="Tahoma"/>
              </a:rPr>
              <a:t>igual</a:t>
            </a:r>
            <a:r>
              <a:rPr sz="1800" spc="-7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200" dirty="0">
                <a:solidFill>
                  <a:srgbClr val="333333"/>
                </a:solidFill>
                <a:latin typeface="Tahoma"/>
                <a:cs typeface="Tahoma"/>
              </a:rPr>
              <a:t>o</a:t>
            </a:r>
            <a:r>
              <a:rPr sz="1800" spc="-7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333333"/>
                </a:solidFill>
                <a:latin typeface="Tahoma"/>
                <a:cs typeface="Tahoma"/>
              </a:rPr>
              <a:t>superior</a:t>
            </a:r>
            <a:r>
              <a:rPr sz="1800" spc="-6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333333"/>
                </a:solidFill>
                <a:latin typeface="Tahoma"/>
                <a:cs typeface="Tahoma"/>
              </a:rPr>
              <a:t>al</a:t>
            </a:r>
            <a:r>
              <a:rPr sz="1800" spc="-6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333333"/>
                </a:solidFill>
                <a:latin typeface="Tahoma"/>
                <a:cs typeface="Tahoma"/>
              </a:rPr>
              <a:t>33</a:t>
            </a:r>
            <a:r>
              <a:rPr sz="1800" spc="-6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800" spc="-210" dirty="0">
                <a:solidFill>
                  <a:srgbClr val="333333"/>
                </a:solidFill>
                <a:latin typeface="Tahoma"/>
                <a:cs typeface="Tahoma"/>
              </a:rPr>
              <a:t>%.</a:t>
            </a:r>
            <a:endParaRPr sz="1800">
              <a:latin typeface="Tahoma"/>
              <a:cs typeface="Tahoma"/>
            </a:endParaRPr>
          </a:p>
          <a:p>
            <a:pPr marL="12700" marR="1668145" algn="just">
              <a:lnSpc>
                <a:spcPts val="3170"/>
              </a:lnSpc>
              <a:spcBef>
                <a:spcPts val="259"/>
              </a:spcBef>
            </a:pP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spc="4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1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22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800" spc="21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800" spc="210" dirty="0">
                <a:solidFill>
                  <a:srgbClr val="404040"/>
                </a:solidFill>
                <a:latin typeface="Tahoma"/>
                <a:cs typeface="Tahoma"/>
              </a:rPr>
              <a:t>é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fo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20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30" dirty="0">
                <a:solidFill>
                  <a:srgbClr val="404040"/>
                </a:solidFill>
                <a:latin typeface="Tahoma"/>
                <a:cs typeface="Tahoma"/>
              </a:rPr>
              <a:t>fo</a:t>
            </a:r>
            <a:r>
              <a:rPr sz="1800" spc="1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220" dirty="0">
                <a:solidFill>
                  <a:srgbClr val="404040"/>
                </a:solidFill>
                <a:latin typeface="Tahoma"/>
                <a:cs typeface="Tahoma"/>
              </a:rPr>
              <a:t>mac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ón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40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404040"/>
                </a:solidFill>
                <a:latin typeface="Tahoma"/>
                <a:cs typeface="Tahoma"/>
              </a:rPr>
              <a:t>90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.  </a:t>
            </a:r>
            <a:r>
              <a:rPr sz="1800" b="1" u="heavy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INFORMACION</a:t>
            </a:r>
            <a:r>
              <a:rPr sz="18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8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GENERAL</a:t>
            </a:r>
            <a:r>
              <a:rPr sz="18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8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Y</a:t>
            </a:r>
            <a:r>
              <a:rPr sz="18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800" b="1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BENEFICIARIOS:</a:t>
            </a:r>
            <a:r>
              <a:rPr sz="18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800" b="1" spc="-135" dirty="0">
                <a:solidFill>
                  <a:srgbClr val="12ED55"/>
                </a:solidFill>
                <a:latin typeface="Tahoma"/>
                <a:cs typeface="Tahoma"/>
              </a:rPr>
              <a:t>(</a:t>
            </a:r>
            <a:r>
              <a:rPr sz="1800" b="1" spc="-40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12ED55"/>
                </a:solidFill>
                <a:latin typeface="Tahoma"/>
                <a:cs typeface="Tahoma"/>
              </a:rPr>
              <a:t>CONSULTAR)</a:t>
            </a:r>
            <a:endParaRPr sz="18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800" spc="20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Titulares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unidad</a:t>
            </a: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convivencias</a:t>
            </a:r>
            <a:endParaRPr sz="18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800" spc="18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Beneficiarios</a:t>
            </a:r>
            <a:r>
              <a:rPr sz="1800" spc="-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individuales</a:t>
            </a:r>
            <a:endParaRPr sz="18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010"/>
              </a:spcBef>
            </a:pPr>
            <a:r>
              <a:rPr sz="18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MÁS</a:t>
            </a:r>
            <a:r>
              <a:rPr sz="18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8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INFORMACIÓN:</a:t>
            </a:r>
            <a:r>
              <a:rPr sz="1800" b="1" spc="475" dirty="0">
                <a:solidFill>
                  <a:srgbClr val="FCAB2A"/>
                </a:solidFill>
                <a:latin typeface="Tahoma"/>
                <a:cs typeface="Tahoma"/>
                <a:hlinkClick r:id="rId6"/>
              </a:rPr>
              <a:t> </a:t>
            </a:r>
            <a:r>
              <a:rPr sz="1800" b="1" spc="-105" dirty="0">
                <a:solidFill>
                  <a:srgbClr val="637152"/>
                </a:solidFill>
                <a:latin typeface="Tahoma"/>
                <a:cs typeface="Tahoma"/>
              </a:rPr>
              <a:t>(CONSULTAR)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91216" y="4855464"/>
            <a:ext cx="1700783" cy="12801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44" y="6195059"/>
            <a:ext cx="841247" cy="3718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63071" y="510540"/>
            <a:ext cx="957072" cy="87325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668270" y="6228558"/>
            <a:ext cx="4326890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2323" y="624840"/>
            <a:ext cx="8912352" cy="12801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997075" marR="3312160">
              <a:lnSpc>
                <a:spcPct val="100000"/>
              </a:lnSpc>
              <a:spcBef>
                <a:spcPts val="334"/>
              </a:spcBef>
            </a:pPr>
            <a:r>
              <a:rPr spc="-835" dirty="0">
                <a:solidFill>
                  <a:srgbClr val="C00000"/>
                </a:solidFill>
              </a:rPr>
              <a:t>SEGUIMIENTO</a:t>
            </a:r>
            <a:r>
              <a:rPr spc="-830" dirty="0">
                <a:solidFill>
                  <a:srgbClr val="C00000"/>
                </a:solidFill>
              </a:rPr>
              <a:t> </a:t>
            </a:r>
            <a:r>
              <a:rPr spc="-730" dirty="0">
                <a:solidFill>
                  <a:srgbClr val="C00000"/>
                </a:solidFill>
              </a:rPr>
              <a:t>Y</a:t>
            </a:r>
            <a:r>
              <a:rPr spc="-725" dirty="0">
                <a:solidFill>
                  <a:srgbClr val="C00000"/>
                </a:solidFill>
              </a:rPr>
              <a:t> </a:t>
            </a:r>
            <a:r>
              <a:rPr spc="-805" dirty="0">
                <a:solidFill>
                  <a:srgbClr val="C00000"/>
                </a:solidFill>
              </a:rPr>
              <a:t>REGISTRO</a:t>
            </a:r>
            <a:r>
              <a:rPr spc="-800" dirty="0">
                <a:solidFill>
                  <a:srgbClr val="C00000"/>
                </a:solidFill>
              </a:rPr>
              <a:t> </a:t>
            </a:r>
            <a:r>
              <a:rPr spc="-835" dirty="0">
                <a:solidFill>
                  <a:srgbClr val="C00000"/>
                </a:solidFill>
              </a:rPr>
              <a:t>DOCUMENTOS </a:t>
            </a:r>
            <a:r>
              <a:rPr spc="-925" dirty="0">
                <a:solidFill>
                  <a:srgbClr val="C00000"/>
                </a:solidFill>
              </a:rPr>
              <a:t> </a:t>
            </a:r>
            <a:r>
              <a:rPr spc="-745" dirty="0">
                <a:solidFill>
                  <a:srgbClr val="C00000"/>
                </a:solidFill>
              </a:rPr>
              <a:t>PRESTACIONES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4872" y="2621279"/>
            <a:ext cx="1287779" cy="13822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90231" y="2125979"/>
            <a:ext cx="4314444" cy="377799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190231" y="2125979"/>
            <a:ext cx="4314825" cy="3778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800" b="1" spc="-130" dirty="0">
                <a:solidFill>
                  <a:srgbClr val="404040"/>
                </a:solidFill>
                <a:latin typeface="Tahoma"/>
                <a:cs typeface="Tahoma"/>
              </a:rPr>
              <a:t>SEGURIDA</a:t>
            </a:r>
            <a:r>
              <a:rPr sz="1800" b="1" spc="-14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404040"/>
                </a:solidFill>
                <a:latin typeface="Tahoma"/>
                <a:cs typeface="Tahoma"/>
              </a:rPr>
              <a:t>SOCIAL</a:t>
            </a:r>
            <a:endParaRPr sz="180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1010"/>
              </a:spcBef>
              <a:tabLst>
                <a:tab pos="435609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  <a:hlinkClick r:id="rId7"/>
              </a:rPr>
              <a:t>🠶	</a:t>
            </a:r>
            <a:r>
              <a:rPr sz="1800" b="1" u="heavy" spc="-3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T</a:t>
            </a:r>
            <a:r>
              <a:rPr sz="1800" b="1" u="heavy" spc="-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U</a:t>
            </a:r>
            <a:r>
              <a:rPr sz="18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8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SEGURIDA</a:t>
            </a:r>
            <a:r>
              <a:rPr sz="1800" b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D</a:t>
            </a:r>
            <a:r>
              <a:rPr sz="18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8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SOCIAL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68270" y="6235395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3624" y="6129528"/>
            <a:ext cx="841248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911852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1072" y="512063"/>
            <a:ext cx="8915400" cy="1767839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243204" rIns="0" bIns="0" rtlCol="0">
            <a:spAutoFit/>
          </a:bodyPr>
          <a:lstStyle/>
          <a:p>
            <a:pPr marL="90805" marR="921385" algn="just">
              <a:lnSpc>
                <a:spcPct val="98600"/>
              </a:lnSpc>
              <a:spcBef>
                <a:spcPts val="1914"/>
              </a:spcBef>
            </a:pPr>
            <a:r>
              <a:rPr sz="2800" spc="-50" dirty="0">
                <a:solidFill>
                  <a:srgbClr val="626D57"/>
                </a:solidFill>
              </a:rPr>
              <a:t>PROMOCIÓN </a:t>
            </a:r>
            <a:r>
              <a:rPr sz="2800" spc="-220" dirty="0">
                <a:solidFill>
                  <a:srgbClr val="626D57"/>
                </a:solidFill>
              </a:rPr>
              <a:t>DE</a:t>
            </a:r>
            <a:r>
              <a:rPr sz="2800" spc="-215" dirty="0">
                <a:solidFill>
                  <a:srgbClr val="626D57"/>
                </a:solidFill>
              </a:rPr>
              <a:t> </a:t>
            </a:r>
            <a:r>
              <a:rPr sz="2800" spc="-110" dirty="0">
                <a:solidFill>
                  <a:srgbClr val="626D57"/>
                </a:solidFill>
              </a:rPr>
              <a:t>LA </a:t>
            </a:r>
            <a:r>
              <a:rPr sz="2800" spc="-85" dirty="0">
                <a:solidFill>
                  <a:srgbClr val="626D57"/>
                </a:solidFill>
              </a:rPr>
              <a:t>AUTONOMÍA </a:t>
            </a:r>
            <a:r>
              <a:rPr sz="2800" spc="-180" dirty="0">
                <a:solidFill>
                  <a:srgbClr val="626D57"/>
                </a:solidFill>
              </a:rPr>
              <a:t>PERSONAL </a:t>
            </a:r>
            <a:r>
              <a:rPr sz="2800" spc="-145" dirty="0">
                <a:solidFill>
                  <a:srgbClr val="626D57"/>
                </a:solidFill>
              </a:rPr>
              <a:t>Y </a:t>
            </a:r>
            <a:r>
              <a:rPr sz="2800" spc="-140" dirty="0">
                <a:solidFill>
                  <a:srgbClr val="626D57"/>
                </a:solidFill>
              </a:rPr>
              <a:t> </a:t>
            </a:r>
            <a:r>
              <a:rPr sz="2800" spc="-180" dirty="0">
                <a:solidFill>
                  <a:srgbClr val="626D57"/>
                </a:solidFill>
              </a:rPr>
              <a:t>ATE</a:t>
            </a:r>
            <a:r>
              <a:rPr sz="2800" spc="-229" dirty="0">
                <a:solidFill>
                  <a:srgbClr val="626D57"/>
                </a:solidFill>
              </a:rPr>
              <a:t>N</a:t>
            </a:r>
            <a:r>
              <a:rPr sz="2800" spc="-40" dirty="0">
                <a:solidFill>
                  <a:srgbClr val="626D57"/>
                </a:solidFill>
              </a:rPr>
              <a:t>CIÓN</a:t>
            </a:r>
            <a:r>
              <a:rPr sz="2800" spc="5" dirty="0">
                <a:solidFill>
                  <a:srgbClr val="626D57"/>
                </a:solidFill>
              </a:rPr>
              <a:t> </a:t>
            </a:r>
            <a:r>
              <a:rPr sz="2800" spc="150" dirty="0">
                <a:solidFill>
                  <a:srgbClr val="626D57"/>
                </a:solidFill>
              </a:rPr>
              <a:t>A</a:t>
            </a:r>
            <a:r>
              <a:rPr sz="2800" spc="-40" dirty="0">
                <a:solidFill>
                  <a:srgbClr val="626D57"/>
                </a:solidFill>
              </a:rPr>
              <a:t> </a:t>
            </a:r>
            <a:r>
              <a:rPr sz="2800" spc="-370" dirty="0">
                <a:solidFill>
                  <a:srgbClr val="626D57"/>
                </a:solidFill>
              </a:rPr>
              <a:t>L</a:t>
            </a:r>
            <a:r>
              <a:rPr sz="2800" spc="-85" dirty="0">
                <a:solidFill>
                  <a:srgbClr val="626D57"/>
                </a:solidFill>
              </a:rPr>
              <a:t>AS</a:t>
            </a:r>
            <a:r>
              <a:rPr sz="2800" spc="-25" dirty="0">
                <a:solidFill>
                  <a:srgbClr val="626D57"/>
                </a:solidFill>
              </a:rPr>
              <a:t> </a:t>
            </a:r>
            <a:r>
              <a:rPr sz="2800" spc="-310" dirty="0">
                <a:solidFill>
                  <a:srgbClr val="626D57"/>
                </a:solidFill>
              </a:rPr>
              <a:t>PE</a:t>
            </a:r>
            <a:r>
              <a:rPr sz="2800" spc="-360" dirty="0">
                <a:solidFill>
                  <a:srgbClr val="626D57"/>
                </a:solidFill>
              </a:rPr>
              <a:t>R</a:t>
            </a:r>
            <a:r>
              <a:rPr sz="2800" spc="-85" dirty="0">
                <a:solidFill>
                  <a:srgbClr val="626D57"/>
                </a:solidFill>
              </a:rPr>
              <a:t>SONA</a:t>
            </a:r>
            <a:r>
              <a:rPr sz="2800" spc="-70" dirty="0">
                <a:solidFill>
                  <a:srgbClr val="626D57"/>
                </a:solidFill>
              </a:rPr>
              <a:t>S</a:t>
            </a:r>
            <a:r>
              <a:rPr sz="2800" dirty="0">
                <a:solidFill>
                  <a:srgbClr val="626D57"/>
                </a:solidFill>
              </a:rPr>
              <a:t> </a:t>
            </a:r>
            <a:r>
              <a:rPr sz="2800" spc="-60" dirty="0">
                <a:solidFill>
                  <a:srgbClr val="626D57"/>
                </a:solidFill>
              </a:rPr>
              <a:t> </a:t>
            </a:r>
            <a:r>
              <a:rPr sz="2800" spc="-165" dirty="0">
                <a:solidFill>
                  <a:srgbClr val="626D57"/>
                </a:solidFill>
              </a:rPr>
              <a:t>E</a:t>
            </a:r>
            <a:r>
              <a:rPr sz="2800" spc="-200" dirty="0">
                <a:solidFill>
                  <a:srgbClr val="626D57"/>
                </a:solidFill>
              </a:rPr>
              <a:t>N</a:t>
            </a:r>
            <a:r>
              <a:rPr sz="2800" spc="-40" dirty="0">
                <a:solidFill>
                  <a:srgbClr val="626D57"/>
                </a:solidFill>
              </a:rPr>
              <a:t> </a:t>
            </a:r>
            <a:r>
              <a:rPr sz="2800" spc="-195" dirty="0">
                <a:solidFill>
                  <a:srgbClr val="626D57"/>
                </a:solidFill>
              </a:rPr>
              <a:t>SITUACIÓ</a:t>
            </a:r>
            <a:r>
              <a:rPr sz="2800" spc="-229" dirty="0">
                <a:solidFill>
                  <a:srgbClr val="626D57"/>
                </a:solidFill>
              </a:rPr>
              <a:t>N</a:t>
            </a:r>
            <a:r>
              <a:rPr sz="2800" spc="-5" dirty="0">
                <a:solidFill>
                  <a:srgbClr val="626D57"/>
                </a:solidFill>
              </a:rPr>
              <a:t> </a:t>
            </a:r>
            <a:r>
              <a:rPr sz="2800" spc="-160" dirty="0">
                <a:solidFill>
                  <a:srgbClr val="626D57"/>
                </a:solidFill>
              </a:rPr>
              <a:t>DE  DEPENDENCIA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1872995" y="4021835"/>
            <a:ext cx="9631680" cy="1280160"/>
          </a:xfrm>
          <a:custGeom>
            <a:avLst/>
            <a:gdLst/>
            <a:ahLst/>
            <a:cxnLst/>
            <a:rect l="l" t="t" r="r" b="b"/>
            <a:pathLst>
              <a:path w="9631680" h="1280160">
                <a:moveTo>
                  <a:pt x="9631680" y="0"/>
                </a:moveTo>
                <a:lnTo>
                  <a:pt x="0" y="0"/>
                </a:lnTo>
                <a:lnTo>
                  <a:pt x="0" y="1280160"/>
                </a:lnTo>
                <a:lnTo>
                  <a:pt x="9631680" y="1280160"/>
                </a:lnTo>
                <a:lnTo>
                  <a:pt x="9631680" y="0"/>
                </a:lnTo>
                <a:close/>
              </a:path>
            </a:pathLst>
          </a:custGeom>
          <a:solidFill>
            <a:srgbClr val="F5D4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72995" y="4021835"/>
            <a:ext cx="9631680" cy="1280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spc="-114" dirty="0">
                <a:latin typeface="Tahoma"/>
                <a:cs typeface="Tahoma"/>
              </a:rPr>
              <a:t>En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-25" dirty="0">
                <a:latin typeface="Tahoma"/>
                <a:cs typeface="Tahoma"/>
              </a:rPr>
              <a:t>e</a:t>
            </a:r>
            <a:r>
              <a:rPr sz="1600" b="1" spc="-10" dirty="0">
                <a:latin typeface="Tahoma"/>
                <a:cs typeface="Tahoma"/>
              </a:rPr>
              <a:t>l </a:t>
            </a:r>
            <a:r>
              <a:rPr sz="1600" b="1" spc="20" dirty="0">
                <a:latin typeface="Tahoma"/>
                <a:cs typeface="Tahoma"/>
              </a:rPr>
              <a:t>marco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55" dirty="0">
                <a:latin typeface="Tahoma"/>
                <a:cs typeface="Tahoma"/>
              </a:rPr>
              <a:t>de</a:t>
            </a:r>
            <a:r>
              <a:rPr sz="1600" b="1" spc="-5" dirty="0">
                <a:latin typeface="Tahoma"/>
                <a:cs typeface="Tahoma"/>
              </a:rPr>
              <a:t> la</a:t>
            </a:r>
            <a:r>
              <a:rPr sz="1600" b="1" spc="-15" dirty="0">
                <a:latin typeface="Tahoma"/>
                <a:cs typeface="Tahoma"/>
              </a:rPr>
              <a:t> </a:t>
            </a:r>
            <a:r>
              <a:rPr sz="1600" b="1" spc="-45" dirty="0">
                <a:latin typeface="Tahoma"/>
                <a:cs typeface="Tahoma"/>
              </a:rPr>
              <a:t>Ley</a:t>
            </a:r>
            <a:r>
              <a:rPr sz="1600" b="1" spc="-30" dirty="0">
                <a:latin typeface="Tahoma"/>
                <a:cs typeface="Tahoma"/>
              </a:rPr>
              <a:t> </a:t>
            </a:r>
            <a:r>
              <a:rPr sz="1600" b="1" spc="-135" dirty="0">
                <a:latin typeface="Tahoma"/>
                <a:cs typeface="Tahoma"/>
              </a:rPr>
              <a:t>39</a:t>
            </a:r>
            <a:r>
              <a:rPr sz="1600" b="1" spc="-150" dirty="0">
                <a:latin typeface="Tahoma"/>
                <a:cs typeface="Tahoma"/>
              </a:rPr>
              <a:t>/</a:t>
            </a:r>
            <a:r>
              <a:rPr sz="1600" b="1" spc="-175" dirty="0">
                <a:latin typeface="Tahoma"/>
                <a:cs typeface="Tahoma"/>
              </a:rPr>
              <a:t>2</a:t>
            </a:r>
            <a:r>
              <a:rPr sz="1600" b="1" spc="-125" dirty="0">
                <a:latin typeface="Tahoma"/>
                <a:cs typeface="Tahoma"/>
              </a:rPr>
              <a:t>00</a:t>
            </a:r>
            <a:r>
              <a:rPr sz="1600" b="1" spc="-135" dirty="0">
                <a:latin typeface="Tahoma"/>
                <a:cs typeface="Tahoma"/>
              </a:rPr>
              <a:t>6</a:t>
            </a:r>
            <a:r>
              <a:rPr sz="1600" b="1" spc="-55" dirty="0">
                <a:latin typeface="Tahoma"/>
                <a:cs typeface="Tahoma"/>
              </a:rPr>
              <a:t>,</a:t>
            </a:r>
            <a:r>
              <a:rPr sz="1600" b="1" spc="40" dirty="0">
                <a:latin typeface="Tahoma"/>
                <a:cs typeface="Tahoma"/>
              </a:rPr>
              <a:t> </a:t>
            </a:r>
            <a:r>
              <a:rPr sz="1600" b="1" spc="55" dirty="0">
                <a:latin typeface="Tahoma"/>
                <a:cs typeface="Tahoma"/>
              </a:rPr>
              <a:t>de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-135" dirty="0">
                <a:latin typeface="Tahoma"/>
                <a:cs typeface="Tahoma"/>
              </a:rPr>
              <a:t>1</a:t>
            </a:r>
            <a:r>
              <a:rPr sz="1600" b="1" spc="-125" dirty="0">
                <a:latin typeface="Tahoma"/>
                <a:cs typeface="Tahoma"/>
              </a:rPr>
              <a:t>4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55" dirty="0">
                <a:latin typeface="Tahoma"/>
                <a:cs typeface="Tahoma"/>
              </a:rPr>
              <a:t>de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5" dirty="0">
                <a:latin typeface="Tahoma"/>
                <a:cs typeface="Tahoma"/>
              </a:rPr>
              <a:t>dicie</a:t>
            </a:r>
            <a:r>
              <a:rPr sz="1600" b="1" spc="10" dirty="0">
                <a:latin typeface="Tahoma"/>
                <a:cs typeface="Tahoma"/>
              </a:rPr>
              <a:t>m</a:t>
            </a:r>
            <a:r>
              <a:rPr sz="1600" b="1" spc="-90" dirty="0">
                <a:latin typeface="Tahoma"/>
                <a:cs typeface="Tahoma"/>
              </a:rPr>
              <a:t>b</a:t>
            </a:r>
            <a:r>
              <a:rPr sz="1600" b="1" spc="-60" dirty="0">
                <a:latin typeface="Tahoma"/>
                <a:cs typeface="Tahoma"/>
              </a:rPr>
              <a:t>r</a:t>
            </a:r>
            <a:r>
              <a:rPr sz="1600" b="1" spc="70" dirty="0"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487680" marR="485775" algn="ctr">
              <a:lnSpc>
                <a:spcPct val="100000"/>
              </a:lnSpc>
              <a:spcBef>
                <a:spcPts val="505"/>
              </a:spcBef>
            </a:pPr>
            <a:r>
              <a:rPr sz="1600" b="1" spc="-165" dirty="0">
                <a:solidFill>
                  <a:srgbClr val="A00E3B"/>
                </a:solidFill>
                <a:latin typeface="Verdana"/>
                <a:cs typeface="Verdana"/>
              </a:rPr>
              <a:t>“Ley</a:t>
            </a:r>
            <a:r>
              <a:rPr sz="1600" b="1" spc="-11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60" dirty="0">
                <a:solidFill>
                  <a:srgbClr val="A00E3B"/>
                </a:solidFill>
                <a:latin typeface="Verdana"/>
                <a:cs typeface="Verdana"/>
              </a:rPr>
              <a:t>de</a:t>
            </a:r>
            <a:r>
              <a:rPr sz="1600" b="1" spc="-9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45" dirty="0">
                <a:solidFill>
                  <a:srgbClr val="A00E3B"/>
                </a:solidFill>
                <a:latin typeface="Verdana"/>
                <a:cs typeface="Verdana"/>
              </a:rPr>
              <a:t>Promoción</a:t>
            </a:r>
            <a:r>
              <a:rPr sz="1600" b="1" spc="-5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60" dirty="0">
                <a:solidFill>
                  <a:srgbClr val="A00E3B"/>
                </a:solidFill>
                <a:latin typeface="Verdana"/>
                <a:cs typeface="Verdana"/>
              </a:rPr>
              <a:t>de</a:t>
            </a:r>
            <a:r>
              <a:rPr sz="1600" b="1" spc="-90" dirty="0">
                <a:solidFill>
                  <a:srgbClr val="A00E3B"/>
                </a:solidFill>
                <a:latin typeface="Verdana"/>
                <a:cs typeface="Verdana"/>
              </a:rPr>
              <a:t> la</a:t>
            </a:r>
            <a:r>
              <a:rPr sz="1600" b="1" spc="-8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40" dirty="0">
                <a:solidFill>
                  <a:srgbClr val="A00E3B"/>
                </a:solidFill>
                <a:latin typeface="Verdana"/>
                <a:cs typeface="Verdana"/>
              </a:rPr>
              <a:t>Autonomía</a:t>
            </a:r>
            <a:r>
              <a:rPr sz="1600" b="1" spc="-6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65" dirty="0">
                <a:solidFill>
                  <a:srgbClr val="A00E3B"/>
                </a:solidFill>
                <a:latin typeface="Verdana"/>
                <a:cs typeface="Verdana"/>
              </a:rPr>
              <a:t>Personal</a:t>
            </a:r>
            <a:r>
              <a:rPr sz="1600" b="1" spc="-7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20" dirty="0">
                <a:solidFill>
                  <a:srgbClr val="A00E3B"/>
                </a:solidFill>
                <a:latin typeface="Verdana"/>
                <a:cs typeface="Verdana"/>
              </a:rPr>
              <a:t>y</a:t>
            </a:r>
            <a:r>
              <a:rPr sz="1600" b="1" spc="-9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14" dirty="0">
                <a:solidFill>
                  <a:srgbClr val="A00E3B"/>
                </a:solidFill>
                <a:latin typeface="Verdana"/>
                <a:cs typeface="Verdana"/>
              </a:rPr>
              <a:t>Atención</a:t>
            </a:r>
            <a:r>
              <a:rPr sz="1600" b="1" spc="-6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20" dirty="0">
                <a:solidFill>
                  <a:srgbClr val="A00E3B"/>
                </a:solidFill>
                <a:latin typeface="Verdana"/>
                <a:cs typeface="Verdana"/>
              </a:rPr>
              <a:t>a</a:t>
            </a:r>
            <a:r>
              <a:rPr sz="1600" b="1" spc="-9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45" dirty="0">
                <a:solidFill>
                  <a:srgbClr val="A00E3B"/>
                </a:solidFill>
                <a:latin typeface="Verdana"/>
                <a:cs typeface="Verdana"/>
              </a:rPr>
              <a:t>las</a:t>
            </a:r>
            <a:r>
              <a:rPr sz="1600" b="1" spc="-9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50" dirty="0">
                <a:solidFill>
                  <a:srgbClr val="A00E3B"/>
                </a:solidFill>
                <a:latin typeface="Verdana"/>
                <a:cs typeface="Verdana"/>
              </a:rPr>
              <a:t>personas</a:t>
            </a:r>
            <a:r>
              <a:rPr sz="1600" b="1" spc="-8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14" dirty="0">
                <a:solidFill>
                  <a:srgbClr val="A00E3B"/>
                </a:solidFill>
                <a:latin typeface="Verdana"/>
                <a:cs typeface="Verdana"/>
              </a:rPr>
              <a:t>en</a:t>
            </a:r>
            <a:r>
              <a:rPr sz="1600" b="1" spc="-9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35" dirty="0">
                <a:solidFill>
                  <a:srgbClr val="A00E3B"/>
                </a:solidFill>
                <a:latin typeface="Verdana"/>
                <a:cs typeface="Verdana"/>
              </a:rPr>
              <a:t>situación</a:t>
            </a:r>
            <a:r>
              <a:rPr sz="1600" b="1" spc="-7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60" dirty="0">
                <a:solidFill>
                  <a:srgbClr val="A00E3B"/>
                </a:solidFill>
                <a:latin typeface="Verdana"/>
                <a:cs typeface="Verdana"/>
              </a:rPr>
              <a:t>de </a:t>
            </a:r>
            <a:r>
              <a:rPr sz="1600" b="1" spc="-535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100" dirty="0">
                <a:solidFill>
                  <a:srgbClr val="A00E3B"/>
                </a:solidFill>
                <a:latin typeface="Verdana"/>
                <a:cs typeface="Verdana"/>
              </a:rPr>
              <a:t>Dependencia”</a:t>
            </a:r>
            <a:r>
              <a:rPr sz="1600" b="1" spc="-50" dirty="0">
                <a:solidFill>
                  <a:srgbClr val="A00E3B"/>
                </a:solidFill>
                <a:latin typeface="Verdana"/>
                <a:cs typeface="Verdana"/>
              </a:rPr>
              <a:t> </a:t>
            </a:r>
            <a:r>
              <a:rPr sz="1600" b="1" spc="-200" dirty="0">
                <a:solidFill>
                  <a:srgbClr val="A00E3B"/>
                </a:solidFill>
                <a:latin typeface="Verdana"/>
                <a:cs typeface="Verdana"/>
              </a:rPr>
              <a:t>(LAAD)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71469" y="6189675"/>
            <a:ext cx="60540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20" dirty="0">
                <a:solidFill>
                  <a:srgbClr val="1F1D0D"/>
                </a:solidFill>
                <a:latin typeface="Tahoma"/>
                <a:cs typeface="Tahoma"/>
              </a:rPr>
              <a:t>EQUI</a:t>
            </a:r>
            <a:r>
              <a:rPr sz="1400" b="1" spc="-114" dirty="0">
                <a:solidFill>
                  <a:srgbClr val="1F1D0D"/>
                </a:solidFill>
                <a:latin typeface="Tahoma"/>
                <a:cs typeface="Tahoma"/>
              </a:rPr>
              <a:t>P</a:t>
            </a:r>
            <a:r>
              <a:rPr sz="1400" b="1" spc="100" dirty="0">
                <a:solidFill>
                  <a:srgbClr val="1F1D0D"/>
                </a:solidFill>
                <a:latin typeface="Tahoma"/>
                <a:cs typeface="Tahoma"/>
              </a:rPr>
              <a:t>O</a:t>
            </a:r>
            <a:r>
              <a:rPr sz="1400" b="1" spc="-55" dirty="0">
                <a:solidFill>
                  <a:srgbClr val="1F1D0D"/>
                </a:solidFill>
                <a:latin typeface="Tahoma"/>
                <a:cs typeface="Tahoma"/>
              </a:rPr>
              <a:t> </a:t>
            </a:r>
            <a:r>
              <a:rPr sz="1400" b="1" spc="-140" dirty="0">
                <a:solidFill>
                  <a:srgbClr val="1F1D0D"/>
                </a:solidFill>
                <a:latin typeface="Tahoma"/>
                <a:cs typeface="Tahoma"/>
              </a:rPr>
              <a:t>ES</a:t>
            </a:r>
            <a:r>
              <a:rPr sz="1400" b="1" spc="-145" dirty="0">
                <a:solidFill>
                  <a:srgbClr val="1F1D0D"/>
                </a:solidFill>
                <a:latin typeface="Tahoma"/>
                <a:cs typeface="Tahoma"/>
              </a:rPr>
              <a:t>P</a:t>
            </a:r>
            <a:r>
              <a:rPr sz="1400" b="1" spc="-85" dirty="0">
                <a:solidFill>
                  <a:srgbClr val="1F1D0D"/>
                </a:solidFill>
                <a:latin typeface="Tahoma"/>
                <a:cs typeface="Tahoma"/>
              </a:rPr>
              <a:t>ECIFI</a:t>
            </a:r>
            <a:r>
              <a:rPr sz="1400" b="1" spc="-114" dirty="0">
                <a:solidFill>
                  <a:srgbClr val="1F1D0D"/>
                </a:solidFill>
                <a:latin typeface="Tahoma"/>
                <a:cs typeface="Tahoma"/>
              </a:rPr>
              <a:t>C</a:t>
            </a:r>
            <a:r>
              <a:rPr sz="1400" b="1" spc="100" dirty="0">
                <a:solidFill>
                  <a:srgbClr val="1F1D0D"/>
                </a:solidFill>
                <a:latin typeface="Tahoma"/>
                <a:cs typeface="Tahoma"/>
              </a:rPr>
              <a:t>O</a:t>
            </a:r>
            <a:r>
              <a:rPr sz="1400" b="1" spc="-55" dirty="0">
                <a:solidFill>
                  <a:srgbClr val="1F1D0D"/>
                </a:solidFill>
                <a:latin typeface="Tahoma"/>
                <a:cs typeface="Tahoma"/>
              </a:rPr>
              <a:t> </a:t>
            </a:r>
            <a:r>
              <a:rPr sz="1400" b="1" spc="80" dirty="0">
                <a:solidFill>
                  <a:srgbClr val="1F1D0D"/>
                </a:solidFill>
                <a:latin typeface="Tahoma"/>
                <a:cs typeface="Tahoma"/>
              </a:rPr>
              <a:t>A</a:t>
            </a:r>
            <a:r>
              <a:rPr sz="1400" b="1" spc="-195" dirty="0">
                <a:solidFill>
                  <a:srgbClr val="1F1D0D"/>
                </a:solidFill>
                <a:latin typeface="Tahoma"/>
                <a:cs typeface="Tahoma"/>
              </a:rPr>
              <a:t>L</a:t>
            </a:r>
            <a:r>
              <a:rPr sz="1400" b="1" spc="-130" dirty="0">
                <a:solidFill>
                  <a:srgbClr val="1F1D0D"/>
                </a:solidFill>
                <a:latin typeface="Tahoma"/>
                <a:cs typeface="Tahoma"/>
              </a:rPr>
              <a:t>TER</a:t>
            </a:r>
            <a:r>
              <a:rPr sz="1400" b="1" spc="-135" dirty="0">
                <a:solidFill>
                  <a:srgbClr val="1F1D0D"/>
                </a:solidFill>
                <a:latin typeface="Tahoma"/>
                <a:cs typeface="Tahoma"/>
              </a:rPr>
              <a:t>A</a:t>
            </a:r>
            <a:r>
              <a:rPr sz="1400" b="1" spc="-15" dirty="0">
                <a:solidFill>
                  <a:srgbClr val="1F1D0D"/>
                </a:solidFill>
                <a:latin typeface="Tahoma"/>
                <a:cs typeface="Tahoma"/>
              </a:rPr>
              <a:t>CIO</a:t>
            </a:r>
            <a:r>
              <a:rPr sz="1400" b="1" spc="-35" dirty="0">
                <a:solidFill>
                  <a:srgbClr val="1F1D0D"/>
                </a:solidFill>
                <a:latin typeface="Tahoma"/>
                <a:cs typeface="Tahoma"/>
              </a:rPr>
              <a:t>N</a:t>
            </a:r>
            <a:r>
              <a:rPr sz="1400" b="1" spc="-145" dirty="0">
                <a:solidFill>
                  <a:srgbClr val="1F1D0D"/>
                </a:solidFill>
                <a:latin typeface="Tahoma"/>
                <a:cs typeface="Tahoma"/>
              </a:rPr>
              <a:t>E</a:t>
            </a:r>
            <a:r>
              <a:rPr sz="1400" b="1" spc="-160" dirty="0">
                <a:solidFill>
                  <a:srgbClr val="1F1D0D"/>
                </a:solidFill>
                <a:latin typeface="Tahoma"/>
                <a:cs typeface="Tahoma"/>
              </a:rPr>
              <a:t>S</a:t>
            </a:r>
            <a:r>
              <a:rPr sz="1400" b="1" spc="-65" dirty="0">
                <a:solidFill>
                  <a:srgbClr val="1F1D0D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1F1D0D"/>
                </a:solidFill>
                <a:latin typeface="Tahoma"/>
                <a:cs typeface="Tahoma"/>
              </a:rPr>
              <a:t>GRAV</a:t>
            </a:r>
            <a:r>
              <a:rPr sz="1400" b="1" spc="-150" dirty="0">
                <a:solidFill>
                  <a:srgbClr val="1F1D0D"/>
                </a:solidFill>
                <a:latin typeface="Tahoma"/>
                <a:cs typeface="Tahoma"/>
              </a:rPr>
              <a:t>ES</a:t>
            </a:r>
            <a:r>
              <a:rPr sz="1400" b="1" spc="-50" dirty="0">
                <a:solidFill>
                  <a:srgbClr val="1F1D0D"/>
                </a:solidFill>
                <a:latin typeface="Tahoma"/>
                <a:cs typeface="Tahoma"/>
              </a:rPr>
              <a:t> </a:t>
            </a:r>
            <a:r>
              <a:rPr sz="1400" b="1" spc="-145" dirty="0">
                <a:solidFill>
                  <a:srgbClr val="1F1D0D"/>
                </a:solidFill>
                <a:latin typeface="Tahoma"/>
                <a:cs typeface="Tahoma"/>
              </a:rPr>
              <a:t>DE</a:t>
            </a:r>
            <a:r>
              <a:rPr sz="1400" b="1" spc="-120" dirty="0">
                <a:solidFill>
                  <a:srgbClr val="1F1D0D"/>
                </a:solidFill>
                <a:latin typeface="Tahoma"/>
                <a:cs typeface="Tahoma"/>
              </a:rPr>
              <a:t>L</a:t>
            </a:r>
            <a:r>
              <a:rPr sz="1400" b="1" spc="-45" dirty="0">
                <a:solidFill>
                  <a:srgbClr val="1F1D0D"/>
                </a:solidFill>
                <a:latin typeface="Tahoma"/>
                <a:cs typeface="Tahoma"/>
              </a:rPr>
              <a:t> </a:t>
            </a:r>
            <a:r>
              <a:rPr sz="1400" b="1" spc="-130" dirty="0">
                <a:solidFill>
                  <a:srgbClr val="1F1D0D"/>
                </a:solidFill>
                <a:latin typeface="Tahoma"/>
                <a:cs typeface="Tahoma"/>
              </a:rPr>
              <a:t>DE</a:t>
            </a:r>
            <a:r>
              <a:rPr sz="1400" b="1" spc="-120" dirty="0">
                <a:solidFill>
                  <a:srgbClr val="1F1D0D"/>
                </a:solidFill>
                <a:latin typeface="Tahoma"/>
                <a:cs typeface="Tahoma"/>
              </a:rPr>
              <a:t>S</a:t>
            </a:r>
            <a:r>
              <a:rPr sz="1400" b="1" spc="80" dirty="0">
                <a:solidFill>
                  <a:srgbClr val="1F1D0D"/>
                </a:solidFill>
                <a:latin typeface="Tahoma"/>
                <a:cs typeface="Tahoma"/>
              </a:rPr>
              <a:t>A</a:t>
            </a:r>
            <a:r>
              <a:rPr sz="1400" b="1" spc="-105" dirty="0">
                <a:solidFill>
                  <a:srgbClr val="1F1D0D"/>
                </a:solidFill>
                <a:latin typeface="Tahoma"/>
                <a:cs typeface="Tahoma"/>
              </a:rPr>
              <a:t>RR</a:t>
            </a:r>
            <a:r>
              <a:rPr sz="1400" b="1" spc="-120" dirty="0">
                <a:solidFill>
                  <a:srgbClr val="1F1D0D"/>
                </a:solidFill>
                <a:latin typeface="Tahoma"/>
                <a:cs typeface="Tahoma"/>
              </a:rPr>
              <a:t>O</a:t>
            </a:r>
            <a:r>
              <a:rPr sz="1400" b="1" spc="-195" dirty="0">
                <a:solidFill>
                  <a:srgbClr val="1F1D0D"/>
                </a:solidFill>
                <a:latin typeface="Tahoma"/>
                <a:cs typeface="Tahoma"/>
              </a:rPr>
              <a:t>LL</a:t>
            </a:r>
            <a:r>
              <a:rPr sz="1400" b="1" spc="25" dirty="0">
                <a:solidFill>
                  <a:srgbClr val="1F1D0D"/>
                </a:solidFill>
                <a:latin typeface="Tahoma"/>
                <a:cs typeface="Tahoma"/>
              </a:rPr>
              <a:t>O.</a:t>
            </a:r>
            <a:r>
              <a:rPr sz="1400" b="1" spc="-65" dirty="0">
                <a:solidFill>
                  <a:srgbClr val="1F1D0D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1F1D0D"/>
                </a:solidFill>
                <a:latin typeface="Tahoma"/>
                <a:cs typeface="Tahoma"/>
              </a:rPr>
              <a:t>MADR</a:t>
            </a:r>
            <a:r>
              <a:rPr sz="1400" b="1" spc="-185" dirty="0">
                <a:solidFill>
                  <a:srgbClr val="1F1D0D"/>
                </a:solidFill>
                <a:latin typeface="Tahoma"/>
                <a:cs typeface="Tahoma"/>
              </a:rPr>
              <a:t>ID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2864" y="4969764"/>
            <a:ext cx="1037844" cy="7452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68868" y="2627376"/>
            <a:ext cx="2253996" cy="109270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82723" y="6129528"/>
            <a:ext cx="841248" cy="3718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94916" y="673608"/>
            <a:ext cx="8912860" cy="1280160"/>
          </a:xfrm>
          <a:custGeom>
            <a:avLst/>
            <a:gdLst/>
            <a:ahLst/>
            <a:cxnLst/>
            <a:rect l="l" t="t" r="r" b="b"/>
            <a:pathLst>
              <a:path w="8912860" h="1280160">
                <a:moveTo>
                  <a:pt x="8912352" y="0"/>
                </a:moveTo>
                <a:lnTo>
                  <a:pt x="0" y="0"/>
                </a:lnTo>
                <a:lnTo>
                  <a:pt x="0" y="1280160"/>
                </a:lnTo>
                <a:lnTo>
                  <a:pt x="8912352" y="1280160"/>
                </a:lnTo>
                <a:lnTo>
                  <a:pt x="8912352" y="0"/>
                </a:lnTo>
                <a:close/>
              </a:path>
            </a:pathLst>
          </a:custGeom>
          <a:solidFill>
            <a:srgbClr val="F5D4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74291" y="700227"/>
            <a:ext cx="792734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50" dirty="0">
                <a:solidFill>
                  <a:srgbClr val="882C1D"/>
                </a:solidFill>
              </a:rPr>
              <a:t>PROMOCIÓN </a:t>
            </a:r>
            <a:r>
              <a:rPr sz="2800" spc="-220" dirty="0">
                <a:solidFill>
                  <a:srgbClr val="882C1D"/>
                </a:solidFill>
              </a:rPr>
              <a:t>DE</a:t>
            </a:r>
            <a:r>
              <a:rPr sz="2800" spc="-215" dirty="0">
                <a:solidFill>
                  <a:srgbClr val="882C1D"/>
                </a:solidFill>
              </a:rPr>
              <a:t> </a:t>
            </a:r>
            <a:r>
              <a:rPr sz="2800" spc="-110" dirty="0">
                <a:solidFill>
                  <a:srgbClr val="882C1D"/>
                </a:solidFill>
              </a:rPr>
              <a:t>LA </a:t>
            </a:r>
            <a:r>
              <a:rPr sz="2800" spc="-85" dirty="0">
                <a:solidFill>
                  <a:srgbClr val="882C1D"/>
                </a:solidFill>
              </a:rPr>
              <a:t>AUTONOMÍA </a:t>
            </a:r>
            <a:r>
              <a:rPr sz="2800" spc="-180" dirty="0">
                <a:solidFill>
                  <a:srgbClr val="882C1D"/>
                </a:solidFill>
              </a:rPr>
              <a:t>PERSONAL </a:t>
            </a:r>
            <a:r>
              <a:rPr sz="2800" spc="-145" dirty="0">
                <a:solidFill>
                  <a:srgbClr val="882C1D"/>
                </a:solidFill>
              </a:rPr>
              <a:t>Y </a:t>
            </a:r>
            <a:r>
              <a:rPr sz="2800" spc="-140" dirty="0">
                <a:solidFill>
                  <a:srgbClr val="882C1D"/>
                </a:solidFill>
              </a:rPr>
              <a:t> </a:t>
            </a:r>
            <a:r>
              <a:rPr sz="2800" spc="-114" dirty="0">
                <a:solidFill>
                  <a:srgbClr val="882C1D"/>
                </a:solidFill>
              </a:rPr>
              <a:t>ATENCIÓN</a:t>
            </a:r>
            <a:r>
              <a:rPr sz="2800" spc="10" dirty="0">
                <a:solidFill>
                  <a:srgbClr val="882C1D"/>
                </a:solidFill>
              </a:rPr>
              <a:t> </a:t>
            </a:r>
            <a:r>
              <a:rPr sz="2800" spc="150" dirty="0">
                <a:solidFill>
                  <a:srgbClr val="882C1D"/>
                </a:solidFill>
              </a:rPr>
              <a:t>A</a:t>
            </a:r>
            <a:r>
              <a:rPr sz="2800" spc="-40" dirty="0">
                <a:solidFill>
                  <a:srgbClr val="882C1D"/>
                </a:solidFill>
              </a:rPr>
              <a:t> </a:t>
            </a:r>
            <a:r>
              <a:rPr sz="2800" spc="-365" dirty="0">
                <a:solidFill>
                  <a:srgbClr val="882C1D"/>
                </a:solidFill>
              </a:rPr>
              <a:t>L</a:t>
            </a:r>
            <a:r>
              <a:rPr sz="2800" spc="-85" dirty="0">
                <a:solidFill>
                  <a:srgbClr val="882C1D"/>
                </a:solidFill>
              </a:rPr>
              <a:t>AS</a:t>
            </a:r>
            <a:r>
              <a:rPr sz="2800" spc="-20" dirty="0">
                <a:solidFill>
                  <a:srgbClr val="882C1D"/>
                </a:solidFill>
              </a:rPr>
              <a:t> </a:t>
            </a:r>
            <a:r>
              <a:rPr sz="2800" spc="-175" dirty="0">
                <a:solidFill>
                  <a:srgbClr val="882C1D"/>
                </a:solidFill>
              </a:rPr>
              <a:t>PERSONA</a:t>
            </a:r>
            <a:r>
              <a:rPr sz="2800" spc="-155" dirty="0">
                <a:solidFill>
                  <a:srgbClr val="882C1D"/>
                </a:solidFill>
              </a:rPr>
              <a:t>S</a:t>
            </a:r>
            <a:r>
              <a:rPr sz="2800" dirty="0">
                <a:solidFill>
                  <a:srgbClr val="882C1D"/>
                </a:solidFill>
              </a:rPr>
              <a:t> </a:t>
            </a:r>
            <a:r>
              <a:rPr sz="2800" spc="-55" dirty="0">
                <a:solidFill>
                  <a:srgbClr val="882C1D"/>
                </a:solidFill>
              </a:rPr>
              <a:t> </a:t>
            </a:r>
            <a:r>
              <a:rPr sz="2800" spc="-165" dirty="0">
                <a:solidFill>
                  <a:srgbClr val="882C1D"/>
                </a:solidFill>
              </a:rPr>
              <a:t>E</a:t>
            </a:r>
            <a:r>
              <a:rPr sz="2800" spc="-200" dirty="0">
                <a:solidFill>
                  <a:srgbClr val="882C1D"/>
                </a:solidFill>
              </a:rPr>
              <a:t>N</a:t>
            </a:r>
            <a:r>
              <a:rPr sz="2800" spc="-40" dirty="0">
                <a:solidFill>
                  <a:srgbClr val="882C1D"/>
                </a:solidFill>
              </a:rPr>
              <a:t> </a:t>
            </a:r>
            <a:r>
              <a:rPr sz="2800" spc="-470" dirty="0">
                <a:solidFill>
                  <a:srgbClr val="882C1D"/>
                </a:solidFill>
              </a:rPr>
              <a:t>SI</a:t>
            </a:r>
            <a:r>
              <a:rPr sz="2800" spc="-505" dirty="0">
                <a:solidFill>
                  <a:srgbClr val="882C1D"/>
                </a:solidFill>
              </a:rPr>
              <a:t>T</a:t>
            </a:r>
            <a:r>
              <a:rPr sz="2800" spc="-55" dirty="0">
                <a:solidFill>
                  <a:srgbClr val="882C1D"/>
                </a:solidFill>
              </a:rPr>
              <a:t>UACIÓN</a:t>
            </a:r>
            <a:r>
              <a:rPr sz="2800" spc="5" dirty="0">
                <a:solidFill>
                  <a:srgbClr val="882C1D"/>
                </a:solidFill>
              </a:rPr>
              <a:t> </a:t>
            </a:r>
            <a:r>
              <a:rPr sz="2800" spc="-160" dirty="0">
                <a:solidFill>
                  <a:srgbClr val="882C1D"/>
                </a:solidFill>
              </a:rPr>
              <a:t>DE  DEPENDENCIA</a:t>
            </a:r>
            <a:endParaRPr sz="2800"/>
          </a:p>
        </p:txBody>
      </p:sp>
      <p:grpSp>
        <p:nvGrpSpPr>
          <p:cNvPr id="9" name="object 9"/>
          <p:cNvGrpSpPr/>
          <p:nvPr/>
        </p:nvGrpSpPr>
        <p:grpSpPr>
          <a:xfrm>
            <a:off x="1973579" y="2345435"/>
            <a:ext cx="8933815" cy="3199130"/>
            <a:chOff x="1973579" y="2345435"/>
            <a:chExt cx="8933815" cy="31991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3579" y="2345435"/>
              <a:ext cx="8933688" cy="31988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84385" y="2353182"/>
              <a:ext cx="1130935" cy="184785"/>
            </a:xfrm>
            <a:custGeom>
              <a:avLst/>
              <a:gdLst/>
              <a:ahLst/>
              <a:cxnLst/>
              <a:rect l="l" t="t" r="r" b="b"/>
              <a:pathLst>
                <a:path w="1130934" h="184785">
                  <a:moveTo>
                    <a:pt x="1130795" y="0"/>
                  </a:moveTo>
                  <a:lnTo>
                    <a:pt x="457200" y="0"/>
                  </a:lnTo>
                  <a:lnTo>
                    <a:pt x="0" y="0"/>
                  </a:lnTo>
                  <a:lnTo>
                    <a:pt x="0" y="184404"/>
                  </a:lnTo>
                  <a:lnTo>
                    <a:pt x="457200" y="184404"/>
                  </a:lnTo>
                  <a:lnTo>
                    <a:pt x="1130795" y="184404"/>
                  </a:lnTo>
                  <a:lnTo>
                    <a:pt x="1130795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052066" y="2249296"/>
            <a:ext cx="8777605" cy="290258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8090534">
              <a:lnSpc>
                <a:spcPct val="100000"/>
              </a:lnSpc>
              <a:spcBef>
                <a:spcPts val="810"/>
              </a:spcBef>
            </a:pPr>
            <a:r>
              <a:rPr sz="1200" b="1" spc="-105" dirty="0">
                <a:solidFill>
                  <a:srgbClr val="404040"/>
                </a:solidFill>
                <a:latin typeface="Tahoma"/>
                <a:cs typeface="Tahoma"/>
              </a:rPr>
              <a:t>RESUMEN</a:t>
            </a:r>
            <a:endParaRPr sz="12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E78612"/>
              </a:buClr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200" b="1" spc="-50" dirty="0">
                <a:solidFill>
                  <a:srgbClr val="404040"/>
                </a:solidFill>
                <a:latin typeface="Tahoma"/>
                <a:cs typeface="Tahoma"/>
              </a:rPr>
              <a:t>INFORMACIÓN:</a:t>
            </a:r>
            <a:endParaRPr sz="1200">
              <a:latin typeface="Tahoma"/>
              <a:cs typeface="Tahoma"/>
            </a:endParaRPr>
          </a:p>
          <a:p>
            <a:pPr marL="756285" lvl="1" indent="-287020">
              <a:lnSpc>
                <a:spcPct val="100000"/>
              </a:lnSpc>
              <a:spcBef>
                <a:spcPts val="720"/>
              </a:spcBef>
              <a:buClr>
                <a:srgbClr val="E78612"/>
              </a:buClr>
              <a:buFont typeface="Wingdings"/>
              <a:buChar char=""/>
              <a:tabLst>
                <a:tab pos="756285" algn="l"/>
                <a:tab pos="756920" algn="l"/>
              </a:tabLst>
            </a:pPr>
            <a:r>
              <a:rPr sz="12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WEB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COMUNIDAD </a:t>
            </a:r>
            <a:r>
              <a:rPr sz="12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MADRID:</a:t>
            </a:r>
            <a:r>
              <a:rPr sz="12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GUÍA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PRÁCTICA</a:t>
            </a:r>
            <a:r>
              <a:rPr sz="12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SOBRE</a:t>
            </a:r>
            <a:r>
              <a:rPr sz="12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LA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DEPENDENCIA:</a:t>
            </a:r>
            <a:endParaRPr sz="1200">
              <a:latin typeface="Tahoma"/>
              <a:cs typeface="Tahoma"/>
            </a:endParaRPr>
          </a:p>
          <a:p>
            <a:pPr marL="512445">
              <a:lnSpc>
                <a:spcPct val="100000"/>
              </a:lnSpc>
              <a:spcBef>
                <a:spcPts val="705"/>
              </a:spcBef>
            </a:pPr>
            <a:r>
              <a:rPr sz="1200" b="1" spc="-90" dirty="0">
                <a:solidFill>
                  <a:srgbClr val="00AF50"/>
                </a:solidFill>
                <a:latin typeface="Tahoma"/>
                <a:cs typeface="Tahoma"/>
              </a:rPr>
              <a:t>(</a:t>
            </a:r>
            <a:r>
              <a:rPr sz="1200" b="1" spc="-1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00AF50"/>
                </a:solidFill>
                <a:latin typeface="Tahoma"/>
                <a:cs typeface="Tahoma"/>
              </a:rPr>
              <a:t>CONSULTAR)</a:t>
            </a:r>
            <a:r>
              <a:rPr sz="1200" b="1" spc="-2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spc="-120" dirty="0">
                <a:solidFill>
                  <a:srgbClr val="856336"/>
                </a:solidFill>
                <a:latin typeface="Verdana"/>
                <a:cs typeface="Verdana"/>
              </a:rPr>
              <a:t>Información</a:t>
            </a:r>
            <a:r>
              <a:rPr sz="1200" b="1" spc="-60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110" dirty="0">
                <a:solidFill>
                  <a:srgbClr val="856336"/>
                </a:solidFill>
                <a:latin typeface="Verdana"/>
                <a:cs typeface="Verdana"/>
              </a:rPr>
              <a:t>sobre</a:t>
            </a:r>
            <a:r>
              <a:rPr sz="1200" b="1" spc="-80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105" dirty="0">
                <a:solidFill>
                  <a:srgbClr val="856336"/>
                </a:solidFill>
                <a:latin typeface="Verdana"/>
                <a:cs typeface="Verdana"/>
              </a:rPr>
              <a:t>solicitud,</a:t>
            </a:r>
            <a:r>
              <a:rPr sz="1200" b="1" spc="-75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100" dirty="0">
                <a:solidFill>
                  <a:srgbClr val="856336"/>
                </a:solidFill>
                <a:latin typeface="Verdana"/>
                <a:cs typeface="Verdana"/>
              </a:rPr>
              <a:t>grados,</a:t>
            </a:r>
            <a:r>
              <a:rPr sz="1200" b="1" spc="-90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856336"/>
                </a:solidFill>
                <a:latin typeface="Verdana"/>
                <a:cs typeface="Verdana"/>
              </a:rPr>
              <a:t>cuantía</a:t>
            </a:r>
            <a:r>
              <a:rPr sz="1200" b="1" spc="-60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856336"/>
                </a:solidFill>
                <a:latin typeface="Verdana"/>
                <a:cs typeface="Verdana"/>
              </a:rPr>
              <a:t>de</a:t>
            </a:r>
            <a:r>
              <a:rPr sz="1200" b="1" spc="-65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110" dirty="0">
                <a:solidFill>
                  <a:srgbClr val="856336"/>
                </a:solidFill>
                <a:latin typeface="Verdana"/>
                <a:cs typeface="Verdana"/>
              </a:rPr>
              <a:t>las</a:t>
            </a:r>
            <a:r>
              <a:rPr sz="1200" b="1" spc="275" dirty="0">
                <a:solidFill>
                  <a:srgbClr val="856336"/>
                </a:solidFill>
                <a:latin typeface="Verdana"/>
                <a:cs typeface="Verdana"/>
              </a:rPr>
              <a:t> </a:t>
            </a:r>
            <a:r>
              <a:rPr sz="1200" b="1" spc="-100" dirty="0">
                <a:solidFill>
                  <a:srgbClr val="856336"/>
                </a:solidFill>
                <a:latin typeface="Verdana"/>
                <a:cs typeface="Verdana"/>
              </a:rPr>
              <a:t>prestaciones…</a:t>
            </a:r>
            <a:endParaRPr sz="1200">
              <a:latin typeface="Verdana"/>
              <a:cs typeface="Verdana"/>
            </a:endParaRPr>
          </a:p>
          <a:p>
            <a:pPr marL="756285" lvl="1" indent="-287020">
              <a:lnSpc>
                <a:spcPct val="100000"/>
              </a:lnSpc>
              <a:spcBef>
                <a:spcPts val="710"/>
              </a:spcBef>
              <a:buClr>
                <a:srgbClr val="E78612"/>
              </a:buClr>
              <a:buFont typeface="Wingdings"/>
              <a:buChar char=""/>
              <a:tabLst>
                <a:tab pos="756285" algn="l"/>
                <a:tab pos="756920" algn="l"/>
              </a:tabLst>
            </a:pPr>
            <a:r>
              <a:rPr sz="1200" spc="16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través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teléfono</a:t>
            </a: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85" dirty="0">
                <a:solidFill>
                  <a:srgbClr val="404040"/>
                </a:solidFill>
                <a:latin typeface="Tahoma"/>
                <a:cs typeface="Tahoma"/>
              </a:rPr>
              <a:t>012</a:t>
            </a:r>
            <a:r>
              <a:rPr sz="1200" spc="-8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  <a:p>
            <a:pPr marL="756285" marR="147955" lvl="1" indent="-287020">
              <a:lnSpc>
                <a:spcPct val="79400"/>
              </a:lnSpc>
              <a:spcBef>
                <a:spcPts val="1015"/>
              </a:spcBef>
              <a:buClr>
                <a:srgbClr val="E78612"/>
              </a:buClr>
              <a:buFont typeface="Wingdings"/>
              <a:buChar char=""/>
              <a:tabLst>
                <a:tab pos="756285" algn="l"/>
                <a:tab pos="756920" algn="l"/>
              </a:tabLst>
            </a:pPr>
            <a:r>
              <a:rPr sz="1200" b="1" spc="-70" dirty="0">
                <a:solidFill>
                  <a:srgbClr val="404040"/>
                </a:solidFill>
                <a:latin typeface="Tahoma"/>
                <a:cs typeface="Tahoma"/>
              </a:rPr>
              <a:t>Punto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4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información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especializada</a:t>
            </a:r>
            <a:r>
              <a:rPr sz="1200" b="1" spc="2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sobre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20" dirty="0">
                <a:solidFill>
                  <a:srgbClr val="404040"/>
                </a:solidFill>
                <a:latin typeface="Tahoma"/>
                <a:cs typeface="Tahoma"/>
              </a:rPr>
              <a:t>dependencia</a:t>
            </a:r>
            <a:r>
              <a:rPr sz="1200" b="1" spc="3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comunidad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Madrid.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cita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previa: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Agustín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Foxá,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31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28036</a:t>
            </a:r>
            <a:endParaRPr sz="12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E78612"/>
              </a:buClr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200" b="1" spc="-80" dirty="0">
                <a:solidFill>
                  <a:srgbClr val="404040"/>
                </a:solidFill>
                <a:latin typeface="Tahoma"/>
                <a:cs typeface="Tahoma"/>
              </a:rPr>
              <a:t>TRAMITACIÓN:</a:t>
            </a:r>
            <a:endParaRPr sz="1200">
              <a:latin typeface="Tahoma"/>
              <a:cs typeface="Tahoma"/>
            </a:endParaRPr>
          </a:p>
          <a:p>
            <a:pPr marL="518159">
              <a:lnSpc>
                <a:spcPct val="100000"/>
              </a:lnSpc>
              <a:spcBef>
                <a:spcPts val="685"/>
              </a:spcBef>
            </a:pPr>
            <a:r>
              <a:rPr sz="1200" b="1" u="heavy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SOLICITUD</a:t>
            </a:r>
            <a:r>
              <a:rPr sz="12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RECONOCIMIENTO</a:t>
            </a:r>
            <a:r>
              <a:rPr sz="12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SITUACIÓN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DEPENDENCIA:</a:t>
            </a:r>
            <a:r>
              <a:rPr sz="12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Comunidad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de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Madrid</a:t>
            </a:r>
            <a:r>
              <a:rPr sz="1200" b="1" spc="-25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00AF50"/>
                </a:solidFill>
                <a:latin typeface="Tahoma"/>
                <a:cs typeface="Tahoma"/>
              </a:rPr>
              <a:t>(</a:t>
            </a:r>
            <a:r>
              <a:rPr sz="1200" b="1" spc="-1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00AF50"/>
                </a:solidFill>
                <a:latin typeface="Tahoma"/>
                <a:cs typeface="Tahoma"/>
              </a:rPr>
              <a:t>CONSULTAR)</a:t>
            </a:r>
            <a:endParaRPr sz="1200">
              <a:latin typeface="Tahoma"/>
              <a:cs typeface="Tahoma"/>
            </a:endParaRPr>
          </a:p>
          <a:p>
            <a:pPr marL="978535" lvl="1" indent="-500380">
              <a:lnSpc>
                <a:spcPct val="100000"/>
              </a:lnSpc>
              <a:spcBef>
                <a:spcPts val="720"/>
              </a:spcBef>
              <a:buClr>
                <a:srgbClr val="E78612"/>
              </a:buClr>
              <a:buFont typeface="Wingdings"/>
              <a:buChar char=""/>
              <a:tabLst>
                <a:tab pos="978535" algn="l"/>
                <a:tab pos="979169" algn="l"/>
              </a:tabLst>
            </a:pPr>
            <a:r>
              <a:rPr sz="1200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Guia</a:t>
            </a:r>
            <a:r>
              <a:rPr sz="1200" u="sng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200" u="sng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procedimento</a:t>
            </a:r>
            <a:r>
              <a:rPr sz="1200" u="sng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200" u="sng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dependência</a:t>
            </a:r>
            <a:r>
              <a:rPr sz="1200" u="sng" spc="2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200" u="sng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DESCARApara</a:t>
            </a:r>
            <a:r>
              <a:rPr sz="1200" u="sng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200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descargar</a:t>
            </a:r>
            <a:r>
              <a:rPr sz="1200" u="sng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200" u="sng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e</a:t>
            </a:r>
            <a:r>
              <a:rPr sz="1200" u="sng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 </a:t>
            </a:r>
            <a:r>
              <a:rPr sz="1200" u="sng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6"/>
              </a:rPr>
              <a:t>imprimir</a:t>
            </a:r>
            <a:r>
              <a:rPr sz="1200" spc="-100" dirty="0">
                <a:solidFill>
                  <a:srgbClr val="FCAB2A"/>
                </a:solidFill>
                <a:latin typeface="Verdana"/>
                <a:cs typeface="Verdana"/>
                <a:hlinkClick r:id="rId6"/>
              </a:rPr>
              <a:t> </a:t>
            </a:r>
            <a:r>
              <a:rPr sz="1200" b="1" spc="-70" dirty="0">
                <a:solidFill>
                  <a:srgbClr val="00AF50"/>
                </a:solidFill>
                <a:latin typeface="Verdana"/>
                <a:cs typeface="Verdana"/>
              </a:rPr>
              <a:t>(DESCARGAR)</a:t>
            </a:r>
            <a:endParaRPr sz="1200">
              <a:latin typeface="Verdana"/>
              <a:cs typeface="Verdana"/>
            </a:endParaRPr>
          </a:p>
          <a:p>
            <a:pPr marL="935990" lvl="1" indent="-457834">
              <a:lnSpc>
                <a:spcPct val="100000"/>
              </a:lnSpc>
              <a:spcBef>
                <a:spcPts val="710"/>
              </a:spcBef>
              <a:buClr>
                <a:srgbClr val="E78612"/>
              </a:buClr>
              <a:buFont typeface="Wingdings"/>
              <a:buChar char=""/>
              <a:tabLst>
                <a:tab pos="935990" algn="l"/>
                <a:tab pos="936625" algn="l"/>
              </a:tabLst>
            </a:pPr>
            <a:r>
              <a:rPr sz="1200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Tríptico</a:t>
            </a:r>
            <a:r>
              <a:rPr sz="1200" u="sng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200" u="sng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para</a:t>
            </a:r>
            <a:r>
              <a:rPr sz="1200" u="sng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200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descargar</a:t>
            </a:r>
            <a:r>
              <a:rPr sz="1200" u="sng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200" u="sng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e</a:t>
            </a:r>
            <a:r>
              <a:rPr sz="1200" u="sng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 </a:t>
            </a:r>
            <a:r>
              <a:rPr sz="1200" u="sng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7"/>
              </a:rPr>
              <a:t>imprimir</a:t>
            </a:r>
            <a:r>
              <a:rPr sz="1200" spc="-114" dirty="0">
                <a:solidFill>
                  <a:srgbClr val="FCAB2A"/>
                </a:solidFill>
                <a:latin typeface="Verdana"/>
                <a:cs typeface="Verdana"/>
                <a:hlinkClick r:id="rId7"/>
              </a:rPr>
              <a:t> </a:t>
            </a:r>
            <a:r>
              <a:rPr sz="1200" b="1" spc="-70" dirty="0">
                <a:solidFill>
                  <a:srgbClr val="00AF50"/>
                </a:solidFill>
                <a:latin typeface="Verdana"/>
                <a:cs typeface="Verdana"/>
              </a:rPr>
              <a:t>(DESCARGAR)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66444" y="6220967"/>
            <a:ext cx="841247" cy="37185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164590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 marR="2559685">
              <a:lnSpc>
                <a:spcPct val="100000"/>
              </a:lnSpc>
              <a:spcBef>
                <a:spcPts val="300"/>
              </a:spcBef>
            </a:pPr>
            <a:r>
              <a:rPr sz="2800" spc="-60" dirty="0">
                <a:solidFill>
                  <a:srgbClr val="882C1D"/>
                </a:solidFill>
              </a:rPr>
              <a:t>RECO</a:t>
            </a:r>
            <a:r>
              <a:rPr sz="2800" spc="-75" dirty="0">
                <a:solidFill>
                  <a:srgbClr val="882C1D"/>
                </a:solidFill>
              </a:rPr>
              <a:t>N</a:t>
            </a:r>
            <a:r>
              <a:rPr sz="2800" spc="-140" dirty="0">
                <a:solidFill>
                  <a:srgbClr val="882C1D"/>
                </a:solidFill>
              </a:rPr>
              <a:t>OCIMIE</a:t>
            </a:r>
            <a:r>
              <a:rPr sz="2800" spc="-175" dirty="0">
                <a:solidFill>
                  <a:srgbClr val="882C1D"/>
                </a:solidFill>
              </a:rPr>
              <a:t>NTO</a:t>
            </a:r>
            <a:r>
              <a:rPr sz="2800" spc="5" dirty="0">
                <a:solidFill>
                  <a:srgbClr val="882C1D"/>
                </a:solidFill>
              </a:rPr>
              <a:t> </a:t>
            </a:r>
            <a:r>
              <a:rPr sz="2800" spc="-245" dirty="0">
                <a:solidFill>
                  <a:srgbClr val="882C1D"/>
                </a:solidFill>
              </a:rPr>
              <a:t>D</a:t>
            </a:r>
            <a:r>
              <a:rPr sz="2800" spc="-195" dirty="0">
                <a:solidFill>
                  <a:srgbClr val="882C1D"/>
                </a:solidFill>
              </a:rPr>
              <a:t>E</a:t>
            </a:r>
            <a:r>
              <a:rPr sz="2800" spc="-40" dirty="0">
                <a:solidFill>
                  <a:srgbClr val="882C1D"/>
                </a:solidFill>
              </a:rPr>
              <a:t> </a:t>
            </a:r>
            <a:r>
              <a:rPr sz="2800" spc="-310" dirty="0">
                <a:solidFill>
                  <a:srgbClr val="882C1D"/>
                </a:solidFill>
              </a:rPr>
              <a:t>SITU</a:t>
            </a:r>
            <a:r>
              <a:rPr sz="2800" spc="-355" dirty="0">
                <a:solidFill>
                  <a:srgbClr val="882C1D"/>
                </a:solidFill>
              </a:rPr>
              <a:t>A</a:t>
            </a:r>
            <a:r>
              <a:rPr sz="2800" spc="-40" dirty="0">
                <a:solidFill>
                  <a:srgbClr val="882C1D"/>
                </a:solidFill>
              </a:rPr>
              <a:t>CIÓN</a:t>
            </a:r>
            <a:r>
              <a:rPr sz="2800" spc="-5" dirty="0">
                <a:solidFill>
                  <a:srgbClr val="882C1D"/>
                </a:solidFill>
              </a:rPr>
              <a:t> </a:t>
            </a:r>
            <a:r>
              <a:rPr sz="2800" spc="-160" dirty="0">
                <a:solidFill>
                  <a:srgbClr val="882C1D"/>
                </a:solidFill>
              </a:rPr>
              <a:t>DE  DEPENDENCIA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2589276" y="2133600"/>
            <a:ext cx="8915400" cy="3778250"/>
          </a:xfrm>
          <a:custGeom>
            <a:avLst/>
            <a:gdLst/>
            <a:ahLst/>
            <a:cxnLst/>
            <a:rect l="l" t="t" r="r" b="b"/>
            <a:pathLst>
              <a:path w="8915400" h="3778250">
                <a:moveTo>
                  <a:pt x="8915400" y="0"/>
                </a:moveTo>
                <a:lnTo>
                  <a:pt x="0" y="0"/>
                </a:lnTo>
                <a:lnTo>
                  <a:pt x="0" y="3777996"/>
                </a:lnTo>
                <a:lnTo>
                  <a:pt x="8915400" y="3777996"/>
                </a:lnTo>
                <a:lnTo>
                  <a:pt x="8915400" y="0"/>
                </a:lnTo>
                <a:close/>
              </a:path>
            </a:pathLst>
          </a:custGeom>
          <a:solidFill>
            <a:srgbClr val="F5D4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68270" y="2376042"/>
            <a:ext cx="870267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15" dirty="0">
                <a:solidFill>
                  <a:srgbClr val="333333"/>
                </a:solidFill>
                <a:latin typeface="Verdana"/>
                <a:cs typeface="Verdana"/>
              </a:rPr>
              <a:t>La</a:t>
            </a:r>
            <a:r>
              <a:rPr sz="1800" spc="-15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50" dirty="0">
                <a:solidFill>
                  <a:srgbClr val="333333"/>
                </a:solidFill>
                <a:latin typeface="Verdana"/>
                <a:cs typeface="Verdana"/>
              </a:rPr>
              <a:t>dependencia</a:t>
            </a:r>
            <a:r>
              <a:rPr sz="1800" spc="-1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Verdana"/>
                <a:cs typeface="Verdana"/>
              </a:rPr>
              <a:t>es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333333"/>
                </a:solidFill>
                <a:latin typeface="Verdana"/>
                <a:cs typeface="Verdana"/>
              </a:rPr>
              <a:t>el</a:t>
            </a:r>
            <a:r>
              <a:rPr sz="1800" spc="-16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15" dirty="0">
                <a:solidFill>
                  <a:srgbClr val="333333"/>
                </a:solidFill>
                <a:latin typeface="Verdana"/>
                <a:cs typeface="Verdana"/>
              </a:rPr>
              <a:t>estado</a:t>
            </a:r>
            <a:r>
              <a:rPr sz="1800" spc="-17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5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800" spc="-15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333333"/>
                </a:solidFill>
                <a:latin typeface="Verdana"/>
                <a:cs typeface="Verdana"/>
              </a:rPr>
              <a:t>carácter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40" dirty="0">
                <a:solidFill>
                  <a:srgbClr val="333333"/>
                </a:solidFill>
                <a:latin typeface="Verdana"/>
                <a:cs typeface="Verdana"/>
              </a:rPr>
              <a:t>permanente</a:t>
            </a:r>
            <a:r>
              <a:rPr sz="1800" spc="-1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45" dirty="0">
                <a:solidFill>
                  <a:srgbClr val="333333"/>
                </a:solidFill>
                <a:latin typeface="Verdana"/>
                <a:cs typeface="Verdana"/>
              </a:rPr>
              <a:t>en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60" dirty="0">
                <a:solidFill>
                  <a:srgbClr val="333333"/>
                </a:solidFill>
                <a:latin typeface="Verdana"/>
                <a:cs typeface="Verdana"/>
              </a:rPr>
              <a:t>que</a:t>
            </a:r>
            <a:r>
              <a:rPr sz="1800" spc="-15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Verdana"/>
                <a:cs typeface="Verdana"/>
              </a:rPr>
              <a:t>se</a:t>
            </a:r>
            <a:r>
              <a:rPr sz="1800" spc="-15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35" dirty="0">
                <a:solidFill>
                  <a:srgbClr val="333333"/>
                </a:solidFill>
                <a:latin typeface="Verdana"/>
                <a:cs typeface="Verdana"/>
              </a:rPr>
              <a:t>encuentran </a:t>
            </a:r>
            <a:r>
              <a:rPr sz="1800" spc="-61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Verdana"/>
                <a:cs typeface="Verdana"/>
              </a:rPr>
              <a:t>las</a:t>
            </a:r>
            <a:r>
              <a:rPr sz="1800" spc="-16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333333"/>
                </a:solidFill>
                <a:latin typeface="Verdana"/>
                <a:cs typeface="Verdana"/>
              </a:rPr>
              <a:t>personas</a:t>
            </a:r>
            <a:r>
              <a:rPr sz="1800" spc="-1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Verdana"/>
                <a:cs typeface="Verdana"/>
              </a:rPr>
              <a:t>que,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333333"/>
                </a:solidFill>
                <a:latin typeface="Verdana"/>
                <a:cs typeface="Verdana"/>
              </a:rPr>
              <a:t>por</a:t>
            </a:r>
            <a:r>
              <a:rPr sz="1800" spc="-15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Verdana"/>
                <a:cs typeface="Verdana"/>
              </a:rPr>
              <a:t>razones</a:t>
            </a:r>
            <a:r>
              <a:rPr sz="1800" spc="-1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5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800" spc="-15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333333"/>
                </a:solidFill>
                <a:latin typeface="Verdana"/>
                <a:cs typeface="Verdana"/>
              </a:rPr>
              <a:t>edad,</a:t>
            </a:r>
            <a:r>
              <a:rPr sz="1800" spc="-16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40" dirty="0">
                <a:solidFill>
                  <a:srgbClr val="333333"/>
                </a:solidFill>
                <a:latin typeface="Verdana"/>
                <a:cs typeface="Verdana"/>
              </a:rPr>
              <a:t>enfermedad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35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800" spc="-1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Verdana"/>
                <a:cs typeface="Verdana"/>
              </a:rPr>
              <a:t>discapacidad: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5470" y="3782948"/>
            <a:ext cx="96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E78612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25470" y="3010026"/>
            <a:ext cx="8198484" cy="14947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99085" marR="5080" indent="-287020">
              <a:lnSpc>
                <a:spcPct val="90100"/>
              </a:lnSpc>
              <a:spcBef>
                <a:spcPts val="285"/>
              </a:spcBef>
              <a:buClr>
                <a:srgbClr val="E78612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15" dirty="0">
                <a:solidFill>
                  <a:srgbClr val="333333"/>
                </a:solidFill>
                <a:latin typeface="Verdana"/>
                <a:cs typeface="Verdana"/>
              </a:rPr>
              <a:t>Necesitan </a:t>
            </a:r>
            <a:r>
              <a:rPr sz="1600" spc="45" dirty="0">
                <a:solidFill>
                  <a:srgbClr val="333333"/>
                </a:solidFill>
                <a:latin typeface="Verdana"/>
                <a:cs typeface="Verdana"/>
              </a:rPr>
              <a:t>de </a:t>
            </a:r>
            <a:r>
              <a:rPr sz="1600" spc="-15" dirty="0">
                <a:solidFill>
                  <a:srgbClr val="333333"/>
                </a:solidFill>
                <a:latin typeface="Verdana"/>
                <a:cs typeface="Verdana"/>
              </a:rPr>
              <a:t>la </a:t>
            </a:r>
            <a:r>
              <a:rPr sz="1600" b="1" spc="-50" dirty="0">
                <a:solidFill>
                  <a:srgbClr val="333333"/>
                </a:solidFill>
                <a:latin typeface="Verdana"/>
                <a:cs typeface="Verdana"/>
              </a:rPr>
              <a:t>atención </a:t>
            </a:r>
            <a:r>
              <a:rPr sz="1600" b="1" spc="-35" dirty="0">
                <a:solidFill>
                  <a:srgbClr val="333333"/>
                </a:solidFill>
                <a:latin typeface="Verdana"/>
                <a:cs typeface="Verdana"/>
              </a:rPr>
              <a:t>de </a:t>
            </a:r>
            <a:r>
              <a:rPr sz="1600" b="1" spc="-70" dirty="0">
                <a:solidFill>
                  <a:srgbClr val="333333"/>
                </a:solidFill>
                <a:latin typeface="Verdana"/>
                <a:cs typeface="Verdana"/>
              </a:rPr>
              <a:t>otra persona </a:t>
            </a:r>
            <a:r>
              <a:rPr sz="1600" b="1" spc="-75" dirty="0">
                <a:solidFill>
                  <a:srgbClr val="333333"/>
                </a:solidFill>
                <a:latin typeface="Verdana"/>
                <a:cs typeface="Verdana"/>
              </a:rPr>
              <a:t>para </a:t>
            </a:r>
            <a:r>
              <a:rPr sz="1600" b="1" spc="-50" dirty="0">
                <a:solidFill>
                  <a:srgbClr val="333333"/>
                </a:solidFill>
                <a:latin typeface="Verdana"/>
                <a:cs typeface="Verdana"/>
              </a:rPr>
              <a:t>poder </a:t>
            </a:r>
            <a:r>
              <a:rPr sz="1600" b="1" spc="-85" dirty="0">
                <a:solidFill>
                  <a:srgbClr val="333333"/>
                </a:solidFill>
                <a:latin typeface="Verdana"/>
                <a:cs typeface="Verdana"/>
              </a:rPr>
              <a:t>realizar las </a:t>
            </a:r>
            <a:r>
              <a:rPr sz="1600" b="1" spc="-8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55" dirty="0">
                <a:solidFill>
                  <a:srgbClr val="333333"/>
                </a:solidFill>
                <a:latin typeface="Verdana"/>
                <a:cs typeface="Verdana"/>
              </a:rPr>
              <a:t>actividades</a:t>
            </a:r>
            <a:r>
              <a:rPr sz="1600" b="1" spc="-4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65" dirty="0">
                <a:solidFill>
                  <a:srgbClr val="333333"/>
                </a:solidFill>
                <a:latin typeface="Verdana"/>
                <a:cs typeface="Verdana"/>
              </a:rPr>
              <a:t>básicas</a:t>
            </a:r>
            <a:r>
              <a:rPr sz="1600" b="1" spc="-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3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600" b="1" spc="-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b="1" spc="-75" dirty="0">
                <a:solidFill>
                  <a:srgbClr val="333333"/>
                </a:solidFill>
                <a:latin typeface="Verdana"/>
                <a:cs typeface="Verdana"/>
              </a:rPr>
              <a:t>la </a:t>
            </a:r>
            <a:r>
              <a:rPr sz="1600" b="1" spc="-65" dirty="0">
                <a:solidFill>
                  <a:srgbClr val="333333"/>
                </a:solidFill>
                <a:latin typeface="Verdana"/>
                <a:cs typeface="Verdana"/>
              </a:rPr>
              <a:t>vida</a:t>
            </a:r>
            <a:r>
              <a:rPr sz="1600" b="1" spc="-75" dirty="0">
                <a:solidFill>
                  <a:srgbClr val="333333"/>
                </a:solidFill>
                <a:latin typeface="Verdana"/>
                <a:cs typeface="Verdana"/>
              </a:rPr>
              <a:t> diaria</a:t>
            </a:r>
            <a:r>
              <a:rPr sz="1600" b="1" spc="-4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60" dirty="0">
                <a:solidFill>
                  <a:srgbClr val="333333"/>
                </a:solidFill>
                <a:latin typeface="Verdana"/>
                <a:cs typeface="Verdana"/>
              </a:rPr>
              <a:t>como</a:t>
            </a:r>
            <a:r>
              <a:rPr sz="1600" spc="-14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Verdana"/>
                <a:cs typeface="Verdana"/>
              </a:rPr>
              <a:t>comer,</a:t>
            </a:r>
            <a:r>
              <a:rPr sz="1600" spc="-114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beber,</a:t>
            </a:r>
            <a:r>
              <a:rPr sz="1600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333333"/>
                </a:solidFill>
                <a:latin typeface="Verdana"/>
                <a:cs typeface="Verdana"/>
              </a:rPr>
              <a:t>vestirse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30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333333"/>
                </a:solidFill>
                <a:latin typeface="Verdana"/>
                <a:cs typeface="Verdana"/>
              </a:rPr>
              <a:t>moverse, </a:t>
            </a:r>
            <a:r>
              <a:rPr sz="1600" spc="-55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333333"/>
                </a:solidFill>
                <a:latin typeface="Verdana"/>
                <a:cs typeface="Verdana"/>
              </a:rPr>
              <a:t>entre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333333"/>
                </a:solidFill>
                <a:latin typeface="Verdana"/>
                <a:cs typeface="Verdana"/>
              </a:rPr>
              <a:t>otras.</a:t>
            </a:r>
            <a:endParaRPr sz="1600">
              <a:latin typeface="Verdana"/>
              <a:cs typeface="Verdana"/>
            </a:endParaRPr>
          </a:p>
          <a:p>
            <a:pPr marL="299085" marR="368935">
              <a:lnSpc>
                <a:spcPts val="1730"/>
              </a:lnSpc>
              <a:spcBef>
                <a:spcPts val="1030"/>
              </a:spcBef>
            </a:pPr>
            <a:r>
              <a:rPr sz="1600" b="1" spc="-60" dirty="0">
                <a:solidFill>
                  <a:srgbClr val="333333"/>
                </a:solidFill>
                <a:latin typeface="Verdana"/>
                <a:cs typeface="Verdana"/>
              </a:rPr>
              <a:t>Necesitan </a:t>
            </a:r>
            <a:r>
              <a:rPr sz="1600" b="1" spc="-70" dirty="0">
                <a:solidFill>
                  <a:srgbClr val="333333"/>
                </a:solidFill>
                <a:latin typeface="Verdana"/>
                <a:cs typeface="Verdana"/>
              </a:rPr>
              <a:t>apoyos </a:t>
            </a:r>
            <a:r>
              <a:rPr sz="1600" b="1" spc="-75" dirty="0">
                <a:solidFill>
                  <a:srgbClr val="333333"/>
                </a:solidFill>
                <a:latin typeface="Verdana"/>
                <a:cs typeface="Verdana"/>
              </a:rPr>
              <a:t>para </a:t>
            </a:r>
            <a:r>
              <a:rPr sz="1600" b="1" spc="-60" dirty="0">
                <a:solidFill>
                  <a:srgbClr val="333333"/>
                </a:solidFill>
                <a:latin typeface="Verdana"/>
                <a:cs typeface="Verdana"/>
              </a:rPr>
              <a:t>tener </a:t>
            </a:r>
            <a:r>
              <a:rPr sz="1600" b="1" spc="-55" dirty="0">
                <a:solidFill>
                  <a:srgbClr val="333333"/>
                </a:solidFill>
                <a:latin typeface="Verdana"/>
                <a:cs typeface="Verdana"/>
              </a:rPr>
              <a:t>una </a:t>
            </a:r>
            <a:r>
              <a:rPr sz="1600" b="1" spc="-65" dirty="0">
                <a:solidFill>
                  <a:srgbClr val="333333"/>
                </a:solidFill>
                <a:latin typeface="Verdana"/>
                <a:cs typeface="Verdana"/>
              </a:rPr>
              <a:t>vida </a:t>
            </a:r>
            <a:r>
              <a:rPr sz="1600" b="1" spc="-75" dirty="0">
                <a:solidFill>
                  <a:srgbClr val="333333"/>
                </a:solidFill>
                <a:latin typeface="Verdana"/>
                <a:cs typeface="Verdana"/>
              </a:rPr>
              <a:t>autónoma</a:t>
            </a:r>
            <a:r>
              <a:rPr sz="1600" spc="-75" dirty="0">
                <a:solidFill>
                  <a:srgbClr val="333333"/>
                </a:solidFill>
                <a:latin typeface="Verdana"/>
                <a:cs typeface="Verdana"/>
              </a:rPr>
              <a:t>, </a:t>
            </a:r>
            <a:r>
              <a:rPr sz="1600" spc="-25" dirty="0">
                <a:solidFill>
                  <a:srgbClr val="333333"/>
                </a:solidFill>
                <a:latin typeface="Verdana"/>
                <a:cs typeface="Verdana"/>
              </a:rPr>
              <a:t>es decir, </a:t>
            </a:r>
            <a:r>
              <a:rPr sz="1600" spc="-5" dirty="0">
                <a:solidFill>
                  <a:srgbClr val="333333"/>
                </a:solidFill>
                <a:latin typeface="Verdana"/>
                <a:cs typeface="Verdana"/>
              </a:rPr>
              <a:t>para </a:t>
            </a:r>
            <a:r>
              <a:rPr sz="1600" spc="20" dirty="0">
                <a:solidFill>
                  <a:srgbClr val="333333"/>
                </a:solidFill>
                <a:latin typeface="Verdana"/>
                <a:cs typeface="Verdana"/>
              </a:rPr>
              <a:t>tomar </a:t>
            </a:r>
            <a:r>
              <a:rPr sz="1600" spc="2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333333"/>
                </a:solidFill>
                <a:latin typeface="Verdana"/>
                <a:cs typeface="Verdana"/>
              </a:rPr>
              <a:t>decisiones</a:t>
            </a:r>
            <a:r>
              <a:rPr sz="1600" spc="-12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333333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333333"/>
                </a:solidFill>
                <a:latin typeface="Verdana"/>
                <a:cs typeface="Verdana"/>
              </a:rPr>
              <a:t>llevar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600" spc="-12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35" dirty="0">
                <a:solidFill>
                  <a:srgbClr val="333333"/>
                </a:solidFill>
                <a:latin typeface="Verdana"/>
                <a:cs typeface="Verdana"/>
              </a:rPr>
              <a:t>cabo</a:t>
            </a:r>
            <a:r>
              <a:rPr sz="1600" spc="-10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333333"/>
                </a:solidFill>
                <a:latin typeface="Verdana"/>
                <a:cs typeface="Verdana"/>
              </a:rPr>
              <a:t>distintas</a:t>
            </a:r>
            <a:r>
              <a:rPr sz="1600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actividades,</a:t>
            </a:r>
            <a:r>
              <a:rPr sz="1600" spc="-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333333"/>
                </a:solidFill>
                <a:latin typeface="Verdana"/>
                <a:cs typeface="Verdana"/>
              </a:rPr>
              <a:t>debido</a:t>
            </a:r>
            <a:r>
              <a:rPr sz="1600" spc="-12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600" spc="-13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35" dirty="0">
                <a:solidFill>
                  <a:srgbClr val="333333"/>
                </a:solidFill>
                <a:latin typeface="Verdana"/>
                <a:cs typeface="Verdana"/>
              </a:rPr>
              <a:t>una</a:t>
            </a:r>
            <a:r>
              <a:rPr sz="1600" spc="-12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333333"/>
                </a:solidFill>
                <a:latin typeface="Verdana"/>
                <a:cs typeface="Verdana"/>
              </a:rPr>
              <a:t>discapacidad </a:t>
            </a:r>
            <a:r>
              <a:rPr sz="1600" spc="-55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333333"/>
                </a:solidFill>
                <a:latin typeface="Verdana"/>
                <a:cs typeface="Verdana"/>
              </a:rPr>
              <a:t>intelectual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600" spc="-14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600" spc="-14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35" dirty="0">
                <a:solidFill>
                  <a:srgbClr val="333333"/>
                </a:solidFill>
                <a:latin typeface="Verdana"/>
                <a:cs typeface="Verdana"/>
              </a:rPr>
              <a:t>una</a:t>
            </a:r>
            <a:r>
              <a:rPr sz="1600" spc="-13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333333"/>
                </a:solidFill>
                <a:latin typeface="Verdana"/>
                <a:cs typeface="Verdana"/>
              </a:rPr>
              <a:t>enfermedad</a:t>
            </a:r>
            <a:r>
              <a:rPr sz="1600" spc="-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Verdana"/>
                <a:cs typeface="Verdana"/>
              </a:rPr>
              <a:t>mental.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68270" y="4920233"/>
            <a:ext cx="8496300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-55" dirty="0">
                <a:solidFill>
                  <a:srgbClr val="637152"/>
                </a:solidFill>
                <a:latin typeface="Tahoma"/>
                <a:cs typeface="Tahoma"/>
              </a:rPr>
              <a:t>El</a:t>
            </a:r>
            <a:r>
              <a:rPr sz="1800" spc="-6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80" dirty="0">
                <a:solidFill>
                  <a:srgbClr val="637152"/>
                </a:solidFill>
                <a:latin typeface="Tahoma"/>
                <a:cs typeface="Tahoma"/>
              </a:rPr>
              <a:t>RECONOCIMIENTO</a:t>
            </a:r>
            <a:r>
              <a:rPr sz="1800" b="1" spc="-2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637152"/>
                </a:solidFill>
                <a:latin typeface="Tahoma"/>
                <a:cs typeface="Tahoma"/>
              </a:rPr>
              <a:t>DE</a:t>
            </a:r>
            <a:r>
              <a:rPr sz="1800" b="1" spc="-2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637152"/>
                </a:solidFill>
                <a:latin typeface="Tahoma"/>
                <a:cs typeface="Tahoma"/>
              </a:rPr>
              <a:t>LA</a:t>
            </a:r>
            <a:r>
              <a:rPr sz="1800" b="1" spc="-2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637152"/>
                </a:solidFill>
                <a:latin typeface="Tahoma"/>
                <a:cs typeface="Tahoma"/>
              </a:rPr>
              <a:t>SITUACIÓN</a:t>
            </a:r>
            <a:r>
              <a:rPr sz="1800" b="1" spc="-3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637152"/>
                </a:solidFill>
                <a:latin typeface="Tahoma"/>
                <a:cs typeface="Tahoma"/>
              </a:rPr>
              <a:t>DE</a:t>
            </a:r>
            <a:r>
              <a:rPr sz="1800" b="1" spc="-2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105" dirty="0">
                <a:solidFill>
                  <a:srgbClr val="637152"/>
                </a:solidFill>
                <a:latin typeface="Tahoma"/>
                <a:cs typeface="Tahoma"/>
              </a:rPr>
              <a:t>DEPENDENCIA</a:t>
            </a:r>
            <a:r>
              <a:rPr sz="1800" b="1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80" dirty="0">
                <a:solidFill>
                  <a:srgbClr val="637152"/>
                </a:solidFill>
                <a:latin typeface="Tahoma"/>
                <a:cs typeface="Tahoma"/>
              </a:rPr>
              <a:t>da</a:t>
            </a:r>
            <a:r>
              <a:rPr sz="1800" b="1" spc="-3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80" dirty="0">
                <a:solidFill>
                  <a:srgbClr val="637152"/>
                </a:solidFill>
                <a:latin typeface="Tahoma"/>
                <a:cs typeface="Tahoma"/>
              </a:rPr>
              <a:t>acceso</a:t>
            </a:r>
            <a:r>
              <a:rPr sz="1800" b="1" spc="-3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110" dirty="0">
                <a:solidFill>
                  <a:srgbClr val="637152"/>
                </a:solidFill>
                <a:latin typeface="Tahoma"/>
                <a:cs typeface="Tahoma"/>
              </a:rPr>
              <a:t>a</a:t>
            </a:r>
            <a:r>
              <a:rPr sz="1800" b="1" spc="-4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637152"/>
                </a:solidFill>
                <a:latin typeface="Tahoma"/>
                <a:cs typeface="Tahoma"/>
              </a:rPr>
              <a:t>los</a:t>
            </a:r>
            <a:endParaRPr sz="1800">
              <a:latin typeface="Tahoma"/>
              <a:cs typeface="Tahoma"/>
            </a:endParaRPr>
          </a:p>
          <a:p>
            <a:pPr marL="355600" marR="5080">
              <a:lnSpc>
                <a:spcPts val="1939"/>
              </a:lnSpc>
              <a:spcBef>
                <a:spcPts val="140"/>
              </a:spcBef>
            </a:pPr>
            <a:r>
              <a:rPr sz="1800" b="1" spc="-45" dirty="0">
                <a:solidFill>
                  <a:srgbClr val="637152"/>
                </a:solidFill>
                <a:latin typeface="Tahoma"/>
                <a:cs typeface="Tahoma"/>
              </a:rPr>
              <a:t>servicios</a:t>
            </a:r>
            <a:r>
              <a:rPr sz="1800" b="1" spc="-3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637152"/>
                </a:solidFill>
                <a:latin typeface="Tahoma"/>
                <a:cs typeface="Tahoma"/>
              </a:rPr>
              <a:t>y</a:t>
            </a:r>
            <a:r>
              <a:rPr sz="1800" b="1" spc="-2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637152"/>
                </a:solidFill>
                <a:latin typeface="Tahoma"/>
                <a:cs typeface="Tahoma"/>
              </a:rPr>
              <a:t>prestaciones</a:t>
            </a:r>
            <a:r>
              <a:rPr sz="1800" b="1" spc="-4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30" dirty="0">
                <a:solidFill>
                  <a:srgbClr val="637152"/>
                </a:solidFill>
                <a:latin typeface="Tahoma"/>
                <a:cs typeface="Tahoma"/>
              </a:rPr>
              <a:t>del</a:t>
            </a:r>
            <a:r>
              <a:rPr sz="1800" spc="-6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85" dirty="0">
                <a:solidFill>
                  <a:srgbClr val="637152"/>
                </a:solidFill>
                <a:latin typeface="Tahoma"/>
                <a:cs typeface="Tahoma"/>
              </a:rPr>
              <a:t>Catálogo</a:t>
            </a:r>
            <a:r>
              <a:rPr sz="1800" spc="-8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30" dirty="0">
                <a:solidFill>
                  <a:srgbClr val="637152"/>
                </a:solidFill>
                <a:latin typeface="Tahoma"/>
                <a:cs typeface="Tahoma"/>
              </a:rPr>
              <a:t>del</a:t>
            </a:r>
            <a:r>
              <a:rPr sz="1800" spc="-6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637152"/>
                </a:solidFill>
                <a:latin typeface="Tahoma"/>
                <a:cs typeface="Tahoma"/>
              </a:rPr>
              <a:t>Sistema</a:t>
            </a:r>
            <a:r>
              <a:rPr sz="1800" spc="-6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70" dirty="0">
                <a:solidFill>
                  <a:srgbClr val="637152"/>
                </a:solidFill>
                <a:latin typeface="Tahoma"/>
                <a:cs typeface="Tahoma"/>
              </a:rPr>
              <a:t>para</a:t>
            </a:r>
            <a:r>
              <a:rPr sz="1800" spc="-7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637152"/>
                </a:solidFill>
                <a:latin typeface="Tahoma"/>
                <a:cs typeface="Tahoma"/>
              </a:rPr>
              <a:t>la</a:t>
            </a:r>
            <a:r>
              <a:rPr sz="1800" spc="-8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40" dirty="0">
                <a:solidFill>
                  <a:srgbClr val="637152"/>
                </a:solidFill>
                <a:latin typeface="Tahoma"/>
                <a:cs typeface="Tahoma"/>
              </a:rPr>
              <a:t>Autonomía</a:t>
            </a:r>
            <a:r>
              <a:rPr sz="1800" spc="-8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637152"/>
                </a:solidFill>
                <a:latin typeface="Tahoma"/>
                <a:cs typeface="Tahoma"/>
              </a:rPr>
              <a:t>y</a:t>
            </a:r>
            <a:r>
              <a:rPr sz="1800" spc="-6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637152"/>
                </a:solidFill>
                <a:latin typeface="Tahoma"/>
                <a:cs typeface="Tahoma"/>
              </a:rPr>
              <a:t>la </a:t>
            </a:r>
            <a:r>
              <a:rPr sz="1800" spc="-54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637152"/>
                </a:solidFill>
                <a:latin typeface="Tahoma"/>
                <a:cs typeface="Tahoma"/>
              </a:rPr>
              <a:t>Atención</a:t>
            </a:r>
            <a:r>
              <a:rPr sz="1800" spc="-8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280" dirty="0">
                <a:solidFill>
                  <a:srgbClr val="637152"/>
                </a:solidFill>
                <a:latin typeface="Tahoma"/>
                <a:cs typeface="Tahoma"/>
              </a:rPr>
              <a:t>a</a:t>
            </a:r>
            <a:r>
              <a:rPr sz="1800" spc="-7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637152"/>
                </a:solidFill>
                <a:latin typeface="Tahoma"/>
                <a:cs typeface="Tahoma"/>
              </a:rPr>
              <a:t>la</a:t>
            </a:r>
            <a:r>
              <a:rPr sz="1800" spc="-8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75" dirty="0">
                <a:solidFill>
                  <a:srgbClr val="637152"/>
                </a:solidFill>
                <a:latin typeface="Tahoma"/>
                <a:cs typeface="Tahoma"/>
              </a:rPr>
              <a:t>Dependencia</a:t>
            </a:r>
            <a:r>
              <a:rPr sz="1800" spc="-4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637152"/>
                </a:solidFill>
                <a:latin typeface="Tahoma"/>
                <a:cs typeface="Tahoma"/>
              </a:rPr>
              <a:t>de</a:t>
            </a:r>
            <a:r>
              <a:rPr sz="1800" spc="-6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637152"/>
                </a:solidFill>
                <a:latin typeface="Tahoma"/>
                <a:cs typeface="Tahoma"/>
              </a:rPr>
              <a:t>la</a:t>
            </a:r>
            <a:r>
              <a:rPr sz="1800" spc="-7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80" dirty="0">
                <a:solidFill>
                  <a:srgbClr val="637152"/>
                </a:solidFill>
                <a:latin typeface="Tahoma"/>
                <a:cs typeface="Tahoma"/>
              </a:rPr>
              <a:t>Comunidad</a:t>
            </a:r>
            <a:r>
              <a:rPr sz="1800" spc="-70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637152"/>
                </a:solidFill>
                <a:latin typeface="Tahoma"/>
                <a:cs typeface="Tahoma"/>
              </a:rPr>
              <a:t>de</a:t>
            </a:r>
            <a:r>
              <a:rPr sz="1800" spc="-55" dirty="0">
                <a:solidFill>
                  <a:srgbClr val="637152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637152"/>
                </a:solidFill>
                <a:latin typeface="Tahoma"/>
                <a:cs typeface="Tahoma"/>
              </a:rPr>
              <a:t>Madrid.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56282" y="347853"/>
            <a:ext cx="57435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20" dirty="0">
                <a:solidFill>
                  <a:srgbClr val="626D57"/>
                </a:solidFill>
              </a:rPr>
              <a:t>RECONOCIMIENT</a:t>
            </a:r>
            <a:r>
              <a:rPr sz="2800" spc="-130" dirty="0">
                <a:solidFill>
                  <a:srgbClr val="626D57"/>
                </a:solidFill>
              </a:rPr>
              <a:t>O</a:t>
            </a:r>
            <a:r>
              <a:rPr sz="2800" dirty="0">
                <a:solidFill>
                  <a:srgbClr val="626D57"/>
                </a:solidFill>
              </a:rPr>
              <a:t> </a:t>
            </a:r>
            <a:r>
              <a:rPr sz="2800" spc="-310" dirty="0">
                <a:solidFill>
                  <a:srgbClr val="626D57"/>
                </a:solidFill>
              </a:rPr>
              <a:t>SITU</a:t>
            </a:r>
            <a:r>
              <a:rPr sz="2800" spc="-350" dirty="0">
                <a:solidFill>
                  <a:srgbClr val="626D57"/>
                </a:solidFill>
              </a:rPr>
              <a:t>A</a:t>
            </a:r>
            <a:r>
              <a:rPr sz="2800" spc="-40" dirty="0">
                <a:solidFill>
                  <a:srgbClr val="626D57"/>
                </a:solidFill>
              </a:rPr>
              <a:t>CIÓN</a:t>
            </a:r>
            <a:r>
              <a:rPr sz="2800" spc="5" dirty="0">
                <a:solidFill>
                  <a:srgbClr val="626D57"/>
                </a:solidFill>
              </a:rPr>
              <a:t> </a:t>
            </a:r>
            <a:r>
              <a:rPr sz="2800" spc="-160" dirty="0">
                <a:solidFill>
                  <a:srgbClr val="626D57"/>
                </a:solidFill>
              </a:rPr>
              <a:t>DE  </a:t>
            </a:r>
            <a:r>
              <a:rPr sz="2800" spc="-245" dirty="0">
                <a:solidFill>
                  <a:srgbClr val="626D57"/>
                </a:solidFill>
              </a:rPr>
              <a:t>DEP</a:t>
            </a:r>
            <a:r>
              <a:rPr sz="2800" spc="-165" dirty="0">
                <a:solidFill>
                  <a:srgbClr val="626D57"/>
                </a:solidFill>
              </a:rPr>
              <a:t>E</a:t>
            </a:r>
            <a:r>
              <a:rPr sz="2800" spc="-215" dirty="0">
                <a:solidFill>
                  <a:srgbClr val="626D57"/>
                </a:solidFill>
              </a:rPr>
              <a:t>N</a:t>
            </a:r>
            <a:r>
              <a:rPr sz="2800" spc="-175" dirty="0">
                <a:solidFill>
                  <a:srgbClr val="626D57"/>
                </a:solidFill>
              </a:rPr>
              <a:t>DE</a:t>
            </a:r>
            <a:r>
              <a:rPr sz="2800" spc="-204" dirty="0">
                <a:solidFill>
                  <a:srgbClr val="626D57"/>
                </a:solidFill>
              </a:rPr>
              <a:t>N</a:t>
            </a:r>
            <a:r>
              <a:rPr sz="2800" spc="-35" dirty="0">
                <a:solidFill>
                  <a:srgbClr val="626D57"/>
                </a:solidFill>
              </a:rPr>
              <a:t>CIA</a:t>
            </a:r>
            <a:r>
              <a:rPr sz="2800" spc="5" dirty="0">
                <a:solidFill>
                  <a:srgbClr val="626D57"/>
                </a:solidFill>
              </a:rPr>
              <a:t> </a:t>
            </a:r>
            <a:r>
              <a:rPr sz="2800" spc="-235" dirty="0">
                <a:solidFill>
                  <a:srgbClr val="626D57"/>
                </a:solidFill>
              </a:rPr>
              <a:t>:</a:t>
            </a:r>
            <a:r>
              <a:rPr sz="2800" spc="-40" dirty="0">
                <a:solidFill>
                  <a:srgbClr val="626D57"/>
                </a:solidFill>
              </a:rPr>
              <a:t> </a:t>
            </a:r>
            <a:r>
              <a:rPr sz="2800" spc="-285" dirty="0">
                <a:solidFill>
                  <a:srgbClr val="626D57"/>
                </a:solidFill>
              </a:rPr>
              <a:t>REQUI</a:t>
            </a:r>
            <a:r>
              <a:rPr sz="2800" spc="-275" dirty="0">
                <a:solidFill>
                  <a:srgbClr val="626D57"/>
                </a:solidFill>
              </a:rPr>
              <a:t>S</a:t>
            </a:r>
            <a:r>
              <a:rPr sz="2800" spc="-310" dirty="0">
                <a:solidFill>
                  <a:srgbClr val="626D57"/>
                </a:solidFill>
              </a:rPr>
              <a:t>ITOS</a:t>
            </a:r>
            <a:endParaRPr sz="2800"/>
          </a:p>
        </p:txBody>
      </p:sp>
      <p:grpSp>
        <p:nvGrpSpPr>
          <p:cNvPr id="10" name="object 10"/>
          <p:cNvGrpSpPr/>
          <p:nvPr/>
        </p:nvGrpSpPr>
        <p:grpSpPr>
          <a:xfrm>
            <a:off x="2480754" y="1959864"/>
            <a:ext cx="7625080" cy="4150360"/>
            <a:chOff x="2480754" y="1959864"/>
            <a:chExt cx="7625080" cy="4150360"/>
          </a:xfrm>
        </p:grpSpPr>
        <p:sp>
          <p:nvSpPr>
            <p:cNvPr id="11" name="object 11"/>
            <p:cNvSpPr/>
            <p:nvPr/>
          </p:nvSpPr>
          <p:spPr>
            <a:xfrm>
              <a:off x="2485644" y="1959864"/>
              <a:ext cx="7620000" cy="4150360"/>
            </a:xfrm>
            <a:custGeom>
              <a:avLst/>
              <a:gdLst/>
              <a:ahLst/>
              <a:cxnLst/>
              <a:rect l="l" t="t" r="r" b="b"/>
              <a:pathLst>
                <a:path w="7620000" h="4150360">
                  <a:moveTo>
                    <a:pt x="7620000" y="0"/>
                  </a:moveTo>
                  <a:lnTo>
                    <a:pt x="0" y="0"/>
                  </a:lnTo>
                  <a:lnTo>
                    <a:pt x="0" y="4149852"/>
                  </a:lnTo>
                  <a:lnTo>
                    <a:pt x="7620000" y="4149852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ECDB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88692" y="3972560"/>
              <a:ext cx="1763395" cy="1059180"/>
            </a:xfrm>
            <a:custGeom>
              <a:avLst/>
              <a:gdLst/>
              <a:ahLst/>
              <a:cxnLst/>
              <a:rect l="l" t="t" r="r" b="b"/>
              <a:pathLst>
                <a:path w="1763395" h="1059179">
                  <a:moveTo>
                    <a:pt x="1763268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0" y="1059180"/>
                  </a:lnTo>
                  <a:lnTo>
                    <a:pt x="170688" y="1059180"/>
                  </a:lnTo>
                  <a:lnTo>
                    <a:pt x="170688" y="171450"/>
                  </a:lnTo>
                  <a:lnTo>
                    <a:pt x="1763268" y="171450"/>
                  </a:lnTo>
                  <a:lnTo>
                    <a:pt x="1763268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88692" y="3973068"/>
              <a:ext cx="1763395" cy="1059180"/>
            </a:xfrm>
            <a:custGeom>
              <a:avLst/>
              <a:gdLst/>
              <a:ahLst/>
              <a:cxnLst/>
              <a:rect l="l" t="t" r="r" b="b"/>
              <a:pathLst>
                <a:path w="1763395" h="1059179">
                  <a:moveTo>
                    <a:pt x="1763268" y="0"/>
                  </a:moveTo>
                  <a:lnTo>
                    <a:pt x="1763268" y="170687"/>
                  </a:lnTo>
                  <a:lnTo>
                    <a:pt x="170687" y="170687"/>
                  </a:lnTo>
                  <a:lnTo>
                    <a:pt x="170687" y="1059179"/>
                  </a:lnTo>
                  <a:lnTo>
                    <a:pt x="0" y="1059179"/>
                  </a:lnTo>
                  <a:lnTo>
                    <a:pt x="0" y="0"/>
                  </a:lnTo>
                  <a:lnTo>
                    <a:pt x="1763268" y="0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712466" y="4163059"/>
            <a:ext cx="1412875" cy="93853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59"/>
              </a:spcBef>
            </a:pPr>
            <a:r>
              <a:rPr sz="1600" spc="-5" dirty="0">
                <a:latin typeface="Calibri"/>
                <a:cs typeface="Calibri"/>
              </a:rPr>
              <a:t>Vía </a:t>
            </a:r>
            <a:r>
              <a:rPr sz="1600" spc="-10" dirty="0">
                <a:latin typeface="Calibri"/>
                <a:cs typeface="Calibri"/>
              </a:rPr>
              <a:t>electrónica </a:t>
            </a:r>
            <a:r>
              <a:rPr sz="1600" spc="-5" dirty="0">
                <a:latin typeface="Calibri"/>
                <a:cs typeface="Calibri"/>
              </a:rPr>
              <a:t>o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Presencial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:</a:t>
            </a:r>
            <a:r>
              <a:rPr sz="1600" spc="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través </a:t>
            </a:r>
            <a:r>
              <a:rPr sz="1600" spc="-5" dirty="0">
                <a:latin typeface="Calibri"/>
                <a:cs typeface="Calibri"/>
              </a:rPr>
              <a:t>Servicios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Sociales;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registro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12466" y="5056377"/>
            <a:ext cx="10318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publico;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etc.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48366" y="3482022"/>
            <a:ext cx="2261235" cy="1075055"/>
            <a:chOff x="3948366" y="3482022"/>
            <a:chExt cx="2261235" cy="1075055"/>
          </a:xfrm>
        </p:grpSpPr>
        <p:sp>
          <p:nvSpPr>
            <p:cNvPr id="17" name="object 17"/>
            <p:cNvSpPr/>
            <p:nvPr/>
          </p:nvSpPr>
          <p:spPr>
            <a:xfrm>
              <a:off x="3956303" y="3489959"/>
              <a:ext cx="300355" cy="302260"/>
            </a:xfrm>
            <a:custGeom>
              <a:avLst/>
              <a:gdLst/>
              <a:ahLst/>
              <a:cxnLst/>
              <a:rect l="l" t="t" r="r" b="b"/>
              <a:pathLst>
                <a:path w="300354" h="302260">
                  <a:moveTo>
                    <a:pt x="300228" y="0"/>
                  </a:moveTo>
                  <a:lnTo>
                    <a:pt x="0" y="301751"/>
                  </a:lnTo>
                  <a:lnTo>
                    <a:pt x="300228" y="301751"/>
                  </a:lnTo>
                  <a:lnTo>
                    <a:pt x="300228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56303" y="3489959"/>
              <a:ext cx="300355" cy="302260"/>
            </a:xfrm>
            <a:custGeom>
              <a:avLst/>
              <a:gdLst/>
              <a:ahLst/>
              <a:cxnLst/>
              <a:rect l="l" t="t" r="r" b="b"/>
              <a:pathLst>
                <a:path w="300354" h="302260">
                  <a:moveTo>
                    <a:pt x="0" y="301751"/>
                  </a:moveTo>
                  <a:lnTo>
                    <a:pt x="300228" y="0"/>
                  </a:lnTo>
                  <a:lnTo>
                    <a:pt x="300228" y="301751"/>
                  </a:lnTo>
                  <a:lnTo>
                    <a:pt x="0" y="301751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37888" y="3489959"/>
              <a:ext cx="1763395" cy="1059180"/>
            </a:xfrm>
            <a:custGeom>
              <a:avLst/>
              <a:gdLst/>
              <a:ahLst/>
              <a:cxnLst/>
              <a:rect l="l" t="t" r="r" b="b"/>
              <a:pathLst>
                <a:path w="1763395" h="1059179">
                  <a:moveTo>
                    <a:pt x="1763268" y="0"/>
                  </a:moveTo>
                  <a:lnTo>
                    <a:pt x="0" y="0"/>
                  </a:lnTo>
                  <a:lnTo>
                    <a:pt x="0" y="170180"/>
                  </a:lnTo>
                  <a:lnTo>
                    <a:pt x="0" y="1059180"/>
                  </a:lnTo>
                  <a:lnTo>
                    <a:pt x="170688" y="1059180"/>
                  </a:lnTo>
                  <a:lnTo>
                    <a:pt x="170688" y="170180"/>
                  </a:lnTo>
                  <a:lnTo>
                    <a:pt x="1763268" y="170180"/>
                  </a:lnTo>
                  <a:lnTo>
                    <a:pt x="1763268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37887" y="3489959"/>
              <a:ext cx="1763395" cy="1059180"/>
            </a:xfrm>
            <a:custGeom>
              <a:avLst/>
              <a:gdLst/>
              <a:ahLst/>
              <a:cxnLst/>
              <a:rect l="l" t="t" r="r" b="b"/>
              <a:pathLst>
                <a:path w="1763395" h="1059179">
                  <a:moveTo>
                    <a:pt x="1763267" y="0"/>
                  </a:moveTo>
                  <a:lnTo>
                    <a:pt x="1763267" y="170687"/>
                  </a:lnTo>
                  <a:lnTo>
                    <a:pt x="170687" y="170687"/>
                  </a:lnTo>
                  <a:lnTo>
                    <a:pt x="170687" y="1059179"/>
                  </a:lnTo>
                  <a:lnTo>
                    <a:pt x="0" y="1059179"/>
                  </a:lnTo>
                  <a:lnTo>
                    <a:pt x="0" y="0"/>
                  </a:lnTo>
                  <a:lnTo>
                    <a:pt x="1763267" y="0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662042" y="3680586"/>
            <a:ext cx="836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Residir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24451" y="3902786"/>
            <a:ext cx="17551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territorio </a:t>
            </a:r>
            <a:r>
              <a:rPr sz="1600" spc="-5" dirty="0">
                <a:latin typeface="Calibri"/>
                <a:cs typeface="Calibri"/>
              </a:rPr>
              <a:t>español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897562" y="3000438"/>
            <a:ext cx="2261235" cy="1075055"/>
            <a:chOff x="5897562" y="3000438"/>
            <a:chExt cx="2261235" cy="1075055"/>
          </a:xfrm>
        </p:grpSpPr>
        <p:sp>
          <p:nvSpPr>
            <p:cNvPr id="24" name="object 24"/>
            <p:cNvSpPr/>
            <p:nvPr/>
          </p:nvSpPr>
          <p:spPr>
            <a:xfrm>
              <a:off x="5905500" y="3008376"/>
              <a:ext cx="300355" cy="300355"/>
            </a:xfrm>
            <a:custGeom>
              <a:avLst/>
              <a:gdLst/>
              <a:ahLst/>
              <a:cxnLst/>
              <a:rect l="l" t="t" r="r" b="b"/>
              <a:pathLst>
                <a:path w="300354" h="300354">
                  <a:moveTo>
                    <a:pt x="300227" y="0"/>
                  </a:moveTo>
                  <a:lnTo>
                    <a:pt x="0" y="300227"/>
                  </a:lnTo>
                  <a:lnTo>
                    <a:pt x="300227" y="300227"/>
                  </a:lnTo>
                  <a:lnTo>
                    <a:pt x="300227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05500" y="3008376"/>
              <a:ext cx="300355" cy="300355"/>
            </a:xfrm>
            <a:custGeom>
              <a:avLst/>
              <a:gdLst/>
              <a:ahLst/>
              <a:cxnLst/>
              <a:rect l="l" t="t" r="r" b="b"/>
              <a:pathLst>
                <a:path w="300354" h="300354">
                  <a:moveTo>
                    <a:pt x="0" y="300227"/>
                  </a:moveTo>
                  <a:lnTo>
                    <a:pt x="300227" y="0"/>
                  </a:lnTo>
                  <a:lnTo>
                    <a:pt x="300227" y="300227"/>
                  </a:lnTo>
                  <a:lnTo>
                    <a:pt x="0" y="300227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87084" y="3008629"/>
              <a:ext cx="1763395" cy="1059180"/>
            </a:xfrm>
            <a:custGeom>
              <a:avLst/>
              <a:gdLst/>
              <a:ahLst/>
              <a:cxnLst/>
              <a:rect l="l" t="t" r="r" b="b"/>
              <a:pathLst>
                <a:path w="1763395" h="1059179">
                  <a:moveTo>
                    <a:pt x="1763268" y="0"/>
                  </a:moveTo>
                  <a:lnTo>
                    <a:pt x="0" y="0"/>
                  </a:lnTo>
                  <a:lnTo>
                    <a:pt x="0" y="170180"/>
                  </a:lnTo>
                  <a:lnTo>
                    <a:pt x="0" y="1059180"/>
                  </a:lnTo>
                  <a:lnTo>
                    <a:pt x="170688" y="1059180"/>
                  </a:lnTo>
                  <a:lnTo>
                    <a:pt x="170688" y="170180"/>
                  </a:lnTo>
                  <a:lnTo>
                    <a:pt x="1763268" y="170180"/>
                  </a:lnTo>
                  <a:lnTo>
                    <a:pt x="1763268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87083" y="3008376"/>
              <a:ext cx="1763395" cy="1059180"/>
            </a:xfrm>
            <a:custGeom>
              <a:avLst/>
              <a:gdLst/>
              <a:ahLst/>
              <a:cxnLst/>
              <a:rect l="l" t="t" r="r" b="b"/>
              <a:pathLst>
                <a:path w="1763395" h="1059179">
                  <a:moveTo>
                    <a:pt x="1763267" y="0"/>
                  </a:moveTo>
                  <a:lnTo>
                    <a:pt x="1763267" y="170687"/>
                  </a:lnTo>
                  <a:lnTo>
                    <a:pt x="170687" y="170687"/>
                  </a:lnTo>
                  <a:lnTo>
                    <a:pt x="170687" y="1059180"/>
                  </a:lnTo>
                  <a:lnTo>
                    <a:pt x="0" y="1059180"/>
                  </a:lnTo>
                  <a:lnTo>
                    <a:pt x="0" y="0"/>
                  </a:lnTo>
                  <a:lnTo>
                    <a:pt x="1763267" y="0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684644" y="3205098"/>
            <a:ext cx="165608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750"/>
              </a:lnSpc>
              <a:spcBef>
                <a:spcPts val="295"/>
              </a:spcBef>
            </a:pPr>
            <a:r>
              <a:rPr sz="1600" spc="-15" dirty="0">
                <a:latin typeface="Calibri"/>
                <a:cs typeface="Calibri"/>
              </a:rPr>
              <a:t>Durante </a:t>
            </a:r>
            <a:r>
              <a:rPr sz="1600" spc="-10" dirty="0">
                <a:latin typeface="Calibri"/>
                <a:cs typeface="Calibri"/>
              </a:rPr>
              <a:t>cinco </a:t>
            </a:r>
            <a:r>
              <a:rPr sz="1600" spc="-5" dirty="0">
                <a:latin typeface="Calibri"/>
                <a:cs typeface="Calibri"/>
              </a:rPr>
              <a:t>años,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84644" y="3651630"/>
            <a:ext cx="1389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inmediatamente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95021" y="3874134"/>
            <a:ext cx="3704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226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anteriores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684644" y="4098163"/>
            <a:ext cx="1094105" cy="7143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91300"/>
              </a:lnSpc>
              <a:spcBef>
                <a:spcPts val="260"/>
              </a:spcBef>
            </a:pPr>
            <a:r>
              <a:rPr sz="1600" spc="-15" dirty="0">
                <a:latin typeface="Calibri"/>
                <a:cs typeface="Calibri"/>
              </a:rPr>
              <a:t>fecha</a:t>
            </a:r>
            <a:r>
              <a:rPr sz="1600" spc="-10" dirty="0">
                <a:latin typeface="Calibri"/>
                <a:cs typeface="Calibri"/>
              </a:rPr>
              <a:t> de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spc="-35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20" dirty="0">
                <a:latin typeface="Calibri"/>
                <a:cs typeface="Calibri"/>
              </a:rPr>
              <a:t>n</a:t>
            </a:r>
            <a:r>
              <a:rPr sz="1600" spc="-25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ación  solicitud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846758" y="2517330"/>
            <a:ext cx="2261235" cy="1076960"/>
            <a:chOff x="7846758" y="2517330"/>
            <a:chExt cx="2261235" cy="1076960"/>
          </a:xfrm>
        </p:grpSpPr>
        <p:sp>
          <p:nvSpPr>
            <p:cNvPr id="33" name="object 33"/>
            <p:cNvSpPr/>
            <p:nvPr/>
          </p:nvSpPr>
          <p:spPr>
            <a:xfrm>
              <a:off x="7854695" y="2525267"/>
              <a:ext cx="300355" cy="302260"/>
            </a:xfrm>
            <a:custGeom>
              <a:avLst/>
              <a:gdLst/>
              <a:ahLst/>
              <a:cxnLst/>
              <a:rect l="l" t="t" r="r" b="b"/>
              <a:pathLst>
                <a:path w="300354" h="302260">
                  <a:moveTo>
                    <a:pt x="300227" y="0"/>
                  </a:moveTo>
                  <a:lnTo>
                    <a:pt x="0" y="301752"/>
                  </a:lnTo>
                  <a:lnTo>
                    <a:pt x="300227" y="301752"/>
                  </a:lnTo>
                  <a:lnTo>
                    <a:pt x="300227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854695" y="2525267"/>
              <a:ext cx="300355" cy="302260"/>
            </a:xfrm>
            <a:custGeom>
              <a:avLst/>
              <a:gdLst/>
              <a:ahLst/>
              <a:cxnLst/>
              <a:rect l="l" t="t" r="r" b="b"/>
              <a:pathLst>
                <a:path w="300354" h="302260">
                  <a:moveTo>
                    <a:pt x="0" y="301752"/>
                  </a:moveTo>
                  <a:lnTo>
                    <a:pt x="300227" y="0"/>
                  </a:lnTo>
                  <a:lnTo>
                    <a:pt x="300227" y="301752"/>
                  </a:lnTo>
                  <a:lnTo>
                    <a:pt x="0" y="301752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6280" y="2524759"/>
              <a:ext cx="1763395" cy="1061720"/>
            </a:xfrm>
            <a:custGeom>
              <a:avLst/>
              <a:gdLst/>
              <a:ahLst/>
              <a:cxnLst/>
              <a:rect l="l" t="t" r="r" b="b"/>
              <a:pathLst>
                <a:path w="1763395" h="1061720">
                  <a:moveTo>
                    <a:pt x="1763268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0" y="1061720"/>
                  </a:lnTo>
                  <a:lnTo>
                    <a:pt x="170942" y="1061720"/>
                  </a:lnTo>
                  <a:lnTo>
                    <a:pt x="170942" y="171450"/>
                  </a:lnTo>
                  <a:lnTo>
                    <a:pt x="1763268" y="171450"/>
                  </a:lnTo>
                  <a:lnTo>
                    <a:pt x="1763268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36279" y="2525267"/>
              <a:ext cx="1763395" cy="1061085"/>
            </a:xfrm>
            <a:custGeom>
              <a:avLst/>
              <a:gdLst/>
              <a:ahLst/>
              <a:cxnLst/>
              <a:rect l="l" t="t" r="r" b="b"/>
              <a:pathLst>
                <a:path w="1763395" h="1061085">
                  <a:moveTo>
                    <a:pt x="1763268" y="0"/>
                  </a:moveTo>
                  <a:lnTo>
                    <a:pt x="1763268" y="170942"/>
                  </a:lnTo>
                  <a:lnTo>
                    <a:pt x="170942" y="170942"/>
                  </a:lnTo>
                  <a:lnTo>
                    <a:pt x="170942" y="1060704"/>
                  </a:lnTo>
                  <a:lnTo>
                    <a:pt x="0" y="1060704"/>
                  </a:lnTo>
                  <a:lnTo>
                    <a:pt x="0" y="0"/>
                  </a:lnTo>
                  <a:lnTo>
                    <a:pt x="1763268" y="0"/>
                  </a:lnTo>
                  <a:close/>
                </a:path>
              </a:pathLst>
            </a:custGeom>
            <a:ln w="15875">
              <a:solidFill>
                <a:srgbClr val="E78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553068" y="2711323"/>
            <a:ext cx="1470660" cy="102171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45"/>
              </a:spcBef>
            </a:pPr>
            <a:r>
              <a:rPr sz="1400" spc="-15" dirty="0">
                <a:latin typeface="Calibri"/>
                <a:cs typeface="Calibri"/>
              </a:rPr>
              <a:t>Para </a:t>
            </a:r>
            <a:r>
              <a:rPr sz="1400" spc="-5" dirty="0">
                <a:latin typeface="Calibri"/>
                <a:cs typeface="Calibri"/>
              </a:rPr>
              <a:t>menores </a:t>
            </a:r>
            <a:r>
              <a:rPr sz="1400" spc="-10" dirty="0">
                <a:latin typeface="Calibri"/>
                <a:cs typeface="Calibri"/>
              </a:rPr>
              <a:t>cinco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años </a:t>
            </a:r>
            <a:r>
              <a:rPr sz="1400" dirty="0">
                <a:latin typeface="Calibri"/>
                <a:cs typeface="Calibri"/>
              </a:rPr>
              <a:t>el periodo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residencia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exigido </a:t>
            </a:r>
            <a:r>
              <a:rPr sz="1400" dirty="0">
                <a:latin typeface="Calibri"/>
                <a:cs typeface="Calibri"/>
              </a:rPr>
              <a:t> 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quien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ejerza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guarda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53068" y="3687902"/>
            <a:ext cx="6337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custodia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68270" y="6229299"/>
            <a:ext cx="4412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6444" y="6220967"/>
            <a:ext cx="841247" cy="3718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795655"/>
          </a:xfrm>
          <a:prstGeom prst="rect">
            <a:avLst/>
          </a:prstGeom>
          <a:solidFill>
            <a:srgbClr val="ECDBC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pc="-195" dirty="0">
                <a:solidFill>
                  <a:srgbClr val="882C1D"/>
                </a:solidFill>
              </a:rPr>
              <a:t>TRAMITACIÓN</a:t>
            </a:r>
            <a:r>
              <a:rPr spc="-55" dirty="0">
                <a:solidFill>
                  <a:srgbClr val="882C1D"/>
                </a:solidFill>
              </a:rPr>
              <a:t> </a:t>
            </a:r>
            <a:r>
              <a:rPr spc="-220" dirty="0">
                <a:solidFill>
                  <a:srgbClr val="882C1D"/>
                </a:solidFill>
              </a:rPr>
              <a:t>SITUACIÓN</a:t>
            </a:r>
            <a:r>
              <a:rPr spc="-60" dirty="0">
                <a:solidFill>
                  <a:srgbClr val="882C1D"/>
                </a:solidFill>
              </a:rPr>
              <a:t> </a:t>
            </a:r>
            <a:r>
              <a:rPr spc="-245" dirty="0">
                <a:solidFill>
                  <a:srgbClr val="882C1D"/>
                </a:solidFill>
              </a:rPr>
              <a:t>DE</a:t>
            </a:r>
            <a:r>
              <a:rPr spc="-35" dirty="0">
                <a:solidFill>
                  <a:srgbClr val="882C1D"/>
                </a:solidFill>
              </a:rPr>
              <a:t> </a:t>
            </a:r>
            <a:r>
              <a:rPr spc="-180" dirty="0">
                <a:solidFill>
                  <a:srgbClr val="882C1D"/>
                </a:solidFill>
              </a:rPr>
              <a:t>DEPENDENCIA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68270" y="6235395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9879" y="2133600"/>
            <a:ext cx="7499604" cy="377799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61594" rIns="0" bIns="0" rtlCol="0">
            <a:spAutoFit/>
          </a:bodyPr>
          <a:lstStyle/>
          <a:p>
            <a:pPr marL="92075" marR="3902710">
              <a:lnSpc>
                <a:spcPts val="3270"/>
              </a:lnSpc>
              <a:spcBef>
                <a:spcPts val="484"/>
              </a:spcBef>
            </a:pPr>
            <a:r>
              <a:rPr sz="2800" spc="105" dirty="0">
                <a:solidFill>
                  <a:srgbClr val="882C1D"/>
                </a:solidFill>
              </a:rPr>
              <a:t>V</a:t>
            </a:r>
            <a:r>
              <a:rPr sz="2800" spc="100" dirty="0">
                <a:solidFill>
                  <a:srgbClr val="882C1D"/>
                </a:solidFill>
              </a:rPr>
              <a:t>A</a:t>
            </a:r>
            <a:r>
              <a:rPr sz="2800" spc="-75" dirty="0">
                <a:solidFill>
                  <a:srgbClr val="882C1D"/>
                </a:solidFill>
              </a:rPr>
              <a:t>LORACIÓN</a:t>
            </a:r>
            <a:r>
              <a:rPr sz="2800" spc="5" dirty="0">
                <a:solidFill>
                  <a:srgbClr val="882C1D"/>
                </a:solidFill>
              </a:rPr>
              <a:t> </a:t>
            </a:r>
            <a:r>
              <a:rPr sz="2800" spc="-245" dirty="0">
                <a:solidFill>
                  <a:srgbClr val="882C1D"/>
                </a:solidFill>
              </a:rPr>
              <a:t>D</a:t>
            </a:r>
            <a:r>
              <a:rPr sz="2800" spc="-195" dirty="0">
                <a:solidFill>
                  <a:srgbClr val="882C1D"/>
                </a:solidFill>
              </a:rPr>
              <a:t>E</a:t>
            </a:r>
            <a:r>
              <a:rPr sz="2800" spc="-40" dirty="0">
                <a:solidFill>
                  <a:srgbClr val="882C1D"/>
                </a:solidFill>
              </a:rPr>
              <a:t> </a:t>
            </a:r>
            <a:r>
              <a:rPr sz="2800" spc="-80" dirty="0">
                <a:solidFill>
                  <a:srgbClr val="882C1D"/>
                </a:solidFill>
              </a:rPr>
              <a:t>LA  </a:t>
            </a:r>
            <a:r>
              <a:rPr sz="2800" spc="-310" dirty="0">
                <a:solidFill>
                  <a:srgbClr val="882C1D"/>
                </a:solidFill>
              </a:rPr>
              <a:t>SITU</a:t>
            </a:r>
            <a:r>
              <a:rPr sz="2800" spc="-350" dirty="0">
                <a:solidFill>
                  <a:srgbClr val="882C1D"/>
                </a:solidFill>
              </a:rPr>
              <a:t>A</a:t>
            </a:r>
            <a:r>
              <a:rPr sz="2800" spc="-40" dirty="0">
                <a:solidFill>
                  <a:srgbClr val="882C1D"/>
                </a:solidFill>
              </a:rPr>
              <a:t>CIÓN</a:t>
            </a:r>
            <a:r>
              <a:rPr sz="2800" spc="5" dirty="0">
                <a:solidFill>
                  <a:srgbClr val="882C1D"/>
                </a:solidFill>
              </a:rPr>
              <a:t> </a:t>
            </a:r>
            <a:r>
              <a:rPr sz="2800" spc="-245" dirty="0">
                <a:solidFill>
                  <a:srgbClr val="882C1D"/>
                </a:solidFill>
              </a:rPr>
              <a:t>D</a:t>
            </a:r>
            <a:r>
              <a:rPr sz="2800" spc="-195" dirty="0">
                <a:solidFill>
                  <a:srgbClr val="882C1D"/>
                </a:solidFill>
              </a:rPr>
              <a:t>E</a:t>
            </a:r>
            <a:r>
              <a:rPr sz="2800" spc="-40" dirty="0">
                <a:solidFill>
                  <a:srgbClr val="882C1D"/>
                </a:solidFill>
              </a:rPr>
              <a:t> </a:t>
            </a:r>
            <a:r>
              <a:rPr sz="2800" spc="-215" dirty="0">
                <a:solidFill>
                  <a:srgbClr val="882C1D"/>
                </a:solidFill>
              </a:rPr>
              <a:t>DEPE</a:t>
            </a:r>
            <a:r>
              <a:rPr sz="2800" spc="-254" dirty="0">
                <a:solidFill>
                  <a:srgbClr val="882C1D"/>
                </a:solidFill>
              </a:rPr>
              <a:t>N</a:t>
            </a:r>
            <a:r>
              <a:rPr sz="2800" spc="-110" dirty="0">
                <a:solidFill>
                  <a:srgbClr val="882C1D"/>
                </a:solidFill>
              </a:rPr>
              <a:t>DENCIA</a:t>
            </a:r>
            <a:endParaRPr sz="2800"/>
          </a:p>
        </p:txBody>
      </p:sp>
      <p:sp>
        <p:nvSpPr>
          <p:cNvPr id="10" name="object 10"/>
          <p:cNvSpPr txBox="1"/>
          <p:nvPr/>
        </p:nvSpPr>
        <p:spPr>
          <a:xfrm>
            <a:off x="2668270" y="6224117"/>
            <a:ext cx="45808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50" b="1" spc="-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6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50" b="1" spc="-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6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50" b="1" spc="-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30" dirty="0">
                <a:solidFill>
                  <a:srgbClr val="888888"/>
                </a:solidFill>
                <a:latin typeface="Tahoma"/>
                <a:cs typeface="Tahoma"/>
              </a:rPr>
              <a:t>GRAVES </a:t>
            </a:r>
            <a:r>
              <a:rPr sz="1050" b="1" spc="-100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5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6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50" b="1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50" b="1" spc="-70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0847" y="6129528"/>
            <a:ext cx="841247" cy="3718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42160" y="2133600"/>
            <a:ext cx="7531607" cy="377799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39695" y="624840"/>
            <a:ext cx="9364980" cy="1280160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 marR="490220">
              <a:lnSpc>
                <a:spcPct val="100000"/>
              </a:lnSpc>
              <a:spcBef>
                <a:spcPts val="300"/>
              </a:spcBef>
              <a:tabLst>
                <a:tab pos="3174365" algn="l"/>
              </a:tabLst>
            </a:pPr>
            <a:r>
              <a:rPr spc="-380" dirty="0">
                <a:solidFill>
                  <a:srgbClr val="882C1D"/>
                </a:solidFill>
              </a:rPr>
              <a:t>PR</a:t>
            </a:r>
            <a:r>
              <a:rPr spc="-330" dirty="0">
                <a:solidFill>
                  <a:srgbClr val="882C1D"/>
                </a:solidFill>
              </a:rPr>
              <a:t>E</a:t>
            </a:r>
            <a:r>
              <a:rPr spc="-140" dirty="0">
                <a:solidFill>
                  <a:srgbClr val="882C1D"/>
                </a:solidFill>
              </a:rPr>
              <a:t>STACIO</a:t>
            </a:r>
            <a:r>
              <a:rPr spc="-155" dirty="0">
                <a:solidFill>
                  <a:srgbClr val="882C1D"/>
                </a:solidFill>
              </a:rPr>
              <a:t>N</a:t>
            </a:r>
            <a:r>
              <a:rPr spc="-335" dirty="0">
                <a:solidFill>
                  <a:srgbClr val="882C1D"/>
                </a:solidFill>
              </a:rPr>
              <a:t>E</a:t>
            </a:r>
            <a:r>
              <a:rPr spc="-340" dirty="0">
                <a:solidFill>
                  <a:srgbClr val="882C1D"/>
                </a:solidFill>
              </a:rPr>
              <a:t>S</a:t>
            </a:r>
            <a:r>
              <a:rPr dirty="0">
                <a:solidFill>
                  <a:srgbClr val="882C1D"/>
                </a:solidFill>
              </a:rPr>
              <a:t>	</a:t>
            </a:r>
            <a:r>
              <a:rPr spc="-160" dirty="0">
                <a:solidFill>
                  <a:srgbClr val="882C1D"/>
                </a:solidFill>
              </a:rPr>
              <a:t>Y</a:t>
            </a:r>
            <a:r>
              <a:rPr spc="-35" dirty="0">
                <a:solidFill>
                  <a:srgbClr val="882C1D"/>
                </a:solidFill>
              </a:rPr>
              <a:t> </a:t>
            </a:r>
            <a:r>
              <a:rPr spc="-265" dirty="0">
                <a:solidFill>
                  <a:srgbClr val="882C1D"/>
                </a:solidFill>
              </a:rPr>
              <a:t>SER</a:t>
            </a:r>
            <a:r>
              <a:rPr spc="-260" dirty="0">
                <a:solidFill>
                  <a:srgbClr val="882C1D"/>
                </a:solidFill>
              </a:rPr>
              <a:t>V</a:t>
            </a:r>
            <a:r>
              <a:rPr spc="-225" dirty="0">
                <a:solidFill>
                  <a:srgbClr val="882C1D"/>
                </a:solidFill>
              </a:rPr>
              <a:t>ICIOS:</a:t>
            </a:r>
            <a:r>
              <a:rPr spc="-60" dirty="0">
                <a:solidFill>
                  <a:srgbClr val="882C1D"/>
                </a:solidFill>
              </a:rPr>
              <a:t> </a:t>
            </a:r>
            <a:r>
              <a:rPr spc="-125" dirty="0">
                <a:solidFill>
                  <a:srgbClr val="882C1D"/>
                </a:solidFill>
              </a:rPr>
              <a:t>Sistem</a:t>
            </a:r>
            <a:r>
              <a:rPr spc="-130" dirty="0">
                <a:solidFill>
                  <a:srgbClr val="882C1D"/>
                </a:solidFill>
              </a:rPr>
              <a:t>a</a:t>
            </a:r>
            <a:r>
              <a:rPr spc="-40" dirty="0">
                <a:solidFill>
                  <a:srgbClr val="882C1D"/>
                </a:solidFill>
              </a:rPr>
              <a:t> </a:t>
            </a:r>
            <a:r>
              <a:rPr spc="-30" dirty="0">
                <a:solidFill>
                  <a:srgbClr val="882C1D"/>
                </a:solidFill>
              </a:rPr>
              <a:t>pa</a:t>
            </a:r>
            <a:r>
              <a:rPr spc="-35" dirty="0">
                <a:solidFill>
                  <a:srgbClr val="882C1D"/>
                </a:solidFill>
              </a:rPr>
              <a:t>r</a:t>
            </a:r>
            <a:r>
              <a:rPr spc="200" dirty="0">
                <a:solidFill>
                  <a:srgbClr val="882C1D"/>
                </a:solidFill>
              </a:rPr>
              <a:t>a</a:t>
            </a:r>
            <a:r>
              <a:rPr spc="-35" dirty="0">
                <a:solidFill>
                  <a:srgbClr val="882C1D"/>
                </a:solidFill>
              </a:rPr>
              <a:t> </a:t>
            </a:r>
            <a:r>
              <a:rPr dirty="0">
                <a:solidFill>
                  <a:srgbClr val="882C1D"/>
                </a:solidFill>
              </a:rPr>
              <a:t>la  </a:t>
            </a:r>
            <a:r>
              <a:rPr spc="-40" dirty="0">
                <a:solidFill>
                  <a:srgbClr val="882C1D"/>
                </a:solidFill>
              </a:rPr>
              <a:t>Autonomía</a:t>
            </a:r>
            <a:r>
              <a:rPr spc="-50" dirty="0">
                <a:solidFill>
                  <a:srgbClr val="882C1D"/>
                </a:solidFill>
              </a:rPr>
              <a:t> </a:t>
            </a:r>
            <a:r>
              <a:rPr spc="15" dirty="0">
                <a:solidFill>
                  <a:srgbClr val="882C1D"/>
                </a:solidFill>
              </a:rPr>
              <a:t>y</a:t>
            </a:r>
            <a:r>
              <a:rPr spc="-45" dirty="0">
                <a:solidFill>
                  <a:srgbClr val="882C1D"/>
                </a:solidFill>
              </a:rPr>
              <a:t> </a:t>
            </a:r>
            <a:r>
              <a:rPr spc="-10" dirty="0">
                <a:solidFill>
                  <a:srgbClr val="882C1D"/>
                </a:solidFill>
              </a:rPr>
              <a:t>Atención</a:t>
            </a:r>
            <a:r>
              <a:rPr spc="-45" dirty="0">
                <a:solidFill>
                  <a:srgbClr val="882C1D"/>
                </a:solidFill>
              </a:rPr>
              <a:t> </a:t>
            </a:r>
            <a:r>
              <a:rPr spc="195" dirty="0">
                <a:solidFill>
                  <a:srgbClr val="882C1D"/>
                </a:solidFill>
              </a:rPr>
              <a:t>a</a:t>
            </a:r>
            <a:r>
              <a:rPr spc="-45" dirty="0">
                <a:solidFill>
                  <a:srgbClr val="882C1D"/>
                </a:solidFill>
              </a:rPr>
              <a:t> </a:t>
            </a:r>
            <a:r>
              <a:rPr dirty="0">
                <a:solidFill>
                  <a:srgbClr val="882C1D"/>
                </a:solidFill>
              </a:rPr>
              <a:t>la</a:t>
            </a:r>
            <a:r>
              <a:rPr spc="-45" dirty="0">
                <a:solidFill>
                  <a:srgbClr val="882C1D"/>
                </a:solidFill>
              </a:rPr>
              <a:t> </a:t>
            </a:r>
            <a:r>
              <a:rPr spc="50" dirty="0">
                <a:solidFill>
                  <a:srgbClr val="882C1D"/>
                </a:solidFill>
              </a:rPr>
              <a:t>Dependencia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139695" y="2133600"/>
            <a:ext cx="4419600" cy="3778250"/>
          </a:xfrm>
          <a:prstGeom prst="rect">
            <a:avLst/>
          </a:prstGeom>
          <a:solidFill>
            <a:srgbClr val="FAE7C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2400" b="1" spc="-30" dirty="0">
                <a:solidFill>
                  <a:srgbClr val="882C1D"/>
                </a:solidFill>
                <a:latin typeface="Calibri"/>
                <a:cs typeface="Calibri"/>
              </a:rPr>
              <a:t>PRESTACIONES</a:t>
            </a:r>
            <a:r>
              <a:rPr sz="2400" b="1" spc="-5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882C1D"/>
                </a:solidFill>
                <a:latin typeface="Calibri"/>
                <a:cs typeface="Calibri"/>
              </a:rPr>
              <a:t>ECONÓMICAS</a:t>
            </a:r>
            <a:endParaRPr sz="2400">
              <a:latin typeface="Calibri"/>
              <a:cs typeface="Calibri"/>
            </a:endParaRPr>
          </a:p>
          <a:p>
            <a:pPr marL="434340" marR="626745" indent="-343535">
              <a:lnSpc>
                <a:spcPct val="110000"/>
              </a:lnSpc>
              <a:spcBef>
                <a:spcPts val="600"/>
              </a:spcBef>
            </a:pPr>
            <a:r>
              <a:rPr sz="2400" spc="-2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400" spc="-7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P</a:t>
            </a:r>
            <a:r>
              <a:rPr sz="2400" spc="-40" dirty="0">
                <a:solidFill>
                  <a:srgbClr val="882C1D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882C1D"/>
                </a:solidFill>
                <a:latin typeface="Calibri"/>
                <a:cs typeface="Calibri"/>
              </a:rPr>
              <a:t>st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aci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on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mi</a:t>
            </a:r>
            <a:r>
              <a:rPr sz="2400" spc="-20" dirty="0">
                <a:solidFill>
                  <a:srgbClr val="882C1D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a  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vinculada</a:t>
            </a:r>
            <a:r>
              <a:rPr sz="2400" spc="-1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al</a:t>
            </a:r>
            <a:r>
              <a:rPr sz="2400" spc="-2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servicio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82C1D"/>
                </a:solidFill>
                <a:latin typeface="Calibri"/>
                <a:cs typeface="Calibri"/>
              </a:rPr>
              <a:t>(PEVS)</a:t>
            </a:r>
            <a:endParaRPr sz="2400">
              <a:latin typeface="Calibri"/>
              <a:cs typeface="Calibri"/>
            </a:endParaRPr>
          </a:p>
          <a:p>
            <a:pPr marL="434340" marR="128270" indent="-343535">
              <a:lnSpc>
                <a:spcPct val="110000"/>
              </a:lnSpc>
              <a:spcBef>
                <a:spcPts val="600"/>
              </a:spcBef>
            </a:pPr>
            <a:r>
              <a:rPr sz="2400" spc="-8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 </a:t>
            </a:r>
            <a:r>
              <a:rPr sz="2400" spc="-10" dirty="0">
                <a:solidFill>
                  <a:srgbClr val="882C1D"/>
                </a:solidFill>
                <a:latin typeface="Calibri"/>
                <a:cs typeface="Calibri"/>
              </a:rPr>
              <a:t>Prestación económica 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para </a:t>
            </a:r>
            <a:r>
              <a:rPr sz="2400" spc="-1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cuidados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en el </a:t>
            </a:r>
            <a:r>
              <a:rPr sz="2400" spc="-10" dirty="0">
                <a:solidFill>
                  <a:srgbClr val="882C1D"/>
                </a:solidFill>
                <a:latin typeface="Calibri"/>
                <a:cs typeface="Calibri"/>
              </a:rPr>
              <a:t>entorno familiar </a:t>
            </a:r>
            <a:r>
              <a:rPr sz="2400" spc="-53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(PECEF)</a:t>
            </a:r>
            <a:endParaRPr sz="2400">
              <a:latin typeface="Calibri"/>
              <a:cs typeface="Calibri"/>
            </a:endParaRPr>
          </a:p>
          <a:p>
            <a:pPr marL="434340" marR="742950" indent="-343535">
              <a:lnSpc>
                <a:spcPct val="110000"/>
              </a:lnSpc>
              <a:spcBef>
                <a:spcPts val="605"/>
              </a:spcBef>
            </a:pPr>
            <a:r>
              <a:rPr sz="2400" spc="-2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400" spc="-7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P</a:t>
            </a:r>
            <a:r>
              <a:rPr sz="2400" spc="-40" dirty="0">
                <a:solidFill>
                  <a:srgbClr val="882C1D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882C1D"/>
                </a:solidFill>
                <a:latin typeface="Calibri"/>
                <a:cs typeface="Calibri"/>
              </a:rPr>
              <a:t>st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aci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on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mi</a:t>
            </a:r>
            <a:r>
              <a:rPr sz="2400" spc="-20" dirty="0">
                <a:solidFill>
                  <a:srgbClr val="882C1D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882C1D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de  asistencia</a:t>
            </a:r>
            <a:r>
              <a:rPr sz="2400" spc="-6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82C1D"/>
                </a:solidFill>
                <a:latin typeface="Calibri"/>
                <a:cs typeface="Calibri"/>
              </a:rPr>
              <a:t>personal</a:t>
            </a:r>
            <a:r>
              <a:rPr sz="2400" spc="-5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882C1D"/>
                </a:solidFill>
                <a:latin typeface="Calibri"/>
                <a:cs typeface="Calibri"/>
              </a:rPr>
              <a:t>(PEAP)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51904" y="2125979"/>
            <a:ext cx="4653280" cy="3778250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2400" b="1" spc="-10" dirty="0">
                <a:solidFill>
                  <a:srgbClr val="882C1D"/>
                </a:solidFill>
                <a:latin typeface="Calibri"/>
                <a:cs typeface="Calibri"/>
              </a:rPr>
              <a:t>SERVICIOS:</a:t>
            </a:r>
            <a:endParaRPr sz="2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75"/>
              </a:spcBef>
            </a:pPr>
            <a:r>
              <a:rPr sz="20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000" spc="35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Atención</a:t>
            </a:r>
            <a:r>
              <a:rPr sz="2000" spc="-2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temprana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20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000" spc="35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Ayuda</a:t>
            </a:r>
            <a:r>
              <a:rPr sz="2000" spc="-4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domicilio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20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000" spc="34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882C1D"/>
                </a:solidFill>
                <a:latin typeface="Calibri"/>
                <a:cs typeface="Calibri"/>
              </a:rPr>
              <a:t>Teleasistencia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20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000" spc="38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Centros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para</a:t>
            </a:r>
            <a:r>
              <a:rPr sz="2000" spc="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personas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con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discapacidad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20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000" spc="38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Residencias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para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personas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mayores 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en</a:t>
            </a:r>
            <a:endParaRPr sz="2000">
              <a:latin typeface="Calibri"/>
              <a:cs typeface="Calibri"/>
            </a:endParaRPr>
          </a:p>
          <a:p>
            <a:pPr marL="43434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situación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de</a:t>
            </a:r>
            <a:r>
              <a:rPr sz="2000" spc="-25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dependencia</a:t>
            </a:r>
            <a:endParaRPr sz="2000">
              <a:latin typeface="Calibri"/>
              <a:cs typeface="Calibri"/>
            </a:endParaRPr>
          </a:p>
          <a:p>
            <a:pPr marL="434340" marR="280670" indent="-342900">
              <a:lnSpc>
                <a:spcPct val="120000"/>
              </a:lnSpc>
              <a:spcBef>
                <a:spcPts val="580"/>
              </a:spcBef>
            </a:pPr>
            <a:r>
              <a:rPr sz="2000" spc="-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20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Centros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día 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para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personas </a:t>
            </a:r>
            <a:r>
              <a:rPr sz="2000" spc="-15" dirty="0">
                <a:solidFill>
                  <a:srgbClr val="882C1D"/>
                </a:solidFill>
                <a:latin typeface="Calibri"/>
                <a:cs typeface="Calibri"/>
              </a:rPr>
              <a:t>mayores 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en</a:t>
            </a:r>
            <a:r>
              <a:rPr sz="2000" spc="-1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situación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de</a:t>
            </a:r>
            <a:r>
              <a:rPr sz="2000" dirty="0">
                <a:solidFill>
                  <a:srgbClr val="882C1D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82C1D"/>
                </a:solidFill>
                <a:latin typeface="Calibri"/>
                <a:cs typeface="Calibri"/>
              </a:rPr>
              <a:t>dependencia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68270" y="6229299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8447" y="6144767"/>
            <a:ext cx="841247" cy="3718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18535" y="1231264"/>
            <a:ext cx="2594610" cy="1373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100"/>
              </a:spcBef>
            </a:pPr>
            <a:r>
              <a:rPr sz="3600" spc="-225" dirty="0">
                <a:solidFill>
                  <a:srgbClr val="C00000"/>
                </a:solidFill>
              </a:rPr>
              <a:t>ÁMBITO </a:t>
            </a:r>
            <a:r>
              <a:rPr sz="3600" spc="-220" dirty="0">
                <a:solidFill>
                  <a:srgbClr val="C00000"/>
                </a:solidFill>
              </a:rPr>
              <a:t> </a:t>
            </a:r>
            <a:r>
              <a:rPr sz="3600" spc="-160" dirty="0">
                <a:solidFill>
                  <a:srgbClr val="C00000"/>
                </a:solidFill>
              </a:rPr>
              <a:t>EDUCATIVO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2589276" y="2769107"/>
            <a:ext cx="4343400" cy="2654935"/>
          </a:xfrm>
          <a:prstGeom prst="rect">
            <a:avLst/>
          </a:prstGeom>
          <a:solidFill>
            <a:srgbClr val="F5D4CF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0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40" dirty="0">
                <a:solidFill>
                  <a:srgbClr val="6F2F9F"/>
                </a:solidFill>
                <a:latin typeface="Tahoma"/>
                <a:cs typeface="Tahoma"/>
              </a:rPr>
              <a:t>SERVICIO</a:t>
            </a:r>
            <a:r>
              <a:rPr sz="1800" b="1" spc="-135" dirty="0">
                <a:solidFill>
                  <a:srgbClr val="6F2F9F"/>
                </a:solidFill>
                <a:latin typeface="Tahoma"/>
                <a:cs typeface="Tahoma"/>
              </a:rPr>
              <a:t>S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6F2F9F"/>
                </a:solidFill>
                <a:latin typeface="Tahoma"/>
                <a:cs typeface="Tahoma"/>
              </a:rPr>
              <a:t>D</a:t>
            </a:r>
            <a:r>
              <a:rPr sz="1800" b="1" spc="-125" dirty="0">
                <a:solidFill>
                  <a:srgbClr val="6F2F9F"/>
                </a:solidFill>
                <a:latin typeface="Tahoma"/>
                <a:cs typeface="Tahoma"/>
              </a:rPr>
              <a:t>E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6F2F9F"/>
                </a:solidFill>
                <a:latin typeface="Tahoma"/>
                <a:cs typeface="Tahoma"/>
              </a:rPr>
              <a:t>ORIENTACIÓN</a:t>
            </a:r>
            <a:endParaRPr sz="18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994"/>
              </a:spcBef>
              <a:tabLst>
                <a:tab pos="434340" algn="l"/>
              </a:tabLst>
            </a:pPr>
            <a:r>
              <a:rPr sz="1800" spc="-19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solidFill>
                  <a:srgbClr val="6F2F9F"/>
                </a:solidFill>
                <a:latin typeface="Tahoma"/>
                <a:cs typeface="Tahoma"/>
              </a:rPr>
              <a:t>APO</a:t>
            </a:r>
            <a:r>
              <a:rPr sz="1800" b="1" spc="-20" dirty="0">
                <a:solidFill>
                  <a:srgbClr val="6F2F9F"/>
                </a:solidFill>
                <a:latin typeface="Tahoma"/>
                <a:cs typeface="Tahoma"/>
              </a:rPr>
              <a:t>Y</a:t>
            </a:r>
            <a:r>
              <a:rPr sz="1800" b="1" spc="125" dirty="0">
                <a:solidFill>
                  <a:srgbClr val="6F2F9F"/>
                </a:solidFill>
                <a:latin typeface="Tahoma"/>
                <a:cs typeface="Tahoma"/>
              </a:rPr>
              <a:t>O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14" dirty="0">
                <a:solidFill>
                  <a:srgbClr val="6F2F9F"/>
                </a:solidFill>
                <a:latin typeface="Tahoma"/>
                <a:cs typeface="Tahoma"/>
              </a:rPr>
              <a:t>EN</a:t>
            </a:r>
            <a:r>
              <a:rPr sz="1800" b="1" spc="-2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95" dirty="0">
                <a:solidFill>
                  <a:srgbClr val="6F2F9F"/>
                </a:solidFill>
                <a:latin typeface="Tahoma"/>
                <a:cs typeface="Tahoma"/>
              </a:rPr>
              <a:t>CEN</a:t>
            </a:r>
            <a:r>
              <a:rPr sz="1800" b="1" spc="-90" dirty="0">
                <a:solidFill>
                  <a:srgbClr val="6F2F9F"/>
                </a:solidFill>
                <a:latin typeface="Tahoma"/>
                <a:cs typeface="Tahoma"/>
              </a:rPr>
              <a:t>T</a:t>
            </a:r>
            <a:r>
              <a:rPr sz="1800" b="1" spc="-125" dirty="0">
                <a:solidFill>
                  <a:srgbClr val="6F2F9F"/>
                </a:solidFill>
                <a:latin typeface="Tahoma"/>
                <a:cs typeface="Tahoma"/>
              </a:rPr>
              <a:t>RO</a:t>
            </a:r>
            <a:r>
              <a:rPr sz="1800" b="1" spc="-100" dirty="0">
                <a:solidFill>
                  <a:srgbClr val="6F2F9F"/>
                </a:solidFill>
                <a:latin typeface="Tahoma"/>
                <a:cs typeface="Tahoma"/>
              </a:rPr>
              <a:t>S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85" dirty="0">
                <a:solidFill>
                  <a:srgbClr val="6F2F9F"/>
                </a:solidFill>
                <a:latin typeface="Tahoma"/>
                <a:cs typeface="Tahoma"/>
              </a:rPr>
              <a:t>E</a:t>
            </a:r>
            <a:r>
              <a:rPr sz="1800" b="1" spc="-30" dirty="0">
                <a:solidFill>
                  <a:srgbClr val="6F2F9F"/>
                </a:solidFill>
                <a:latin typeface="Tahoma"/>
                <a:cs typeface="Tahoma"/>
              </a:rPr>
              <a:t>SCO</a:t>
            </a:r>
            <a:r>
              <a:rPr sz="1800" b="1" spc="-35" dirty="0">
                <a:solidFill>
                  <a:srgbClr val="6F2F9F"/>
                </a:solidFill>
                <a:latin typeface="Tahoma"/>
                <a:cs typeface="Tahoma"/>
              </a:rPr>
              <a:t>L</a:t>
            </a:r>
            <a:r>
              <a:rPr sz="1800" b="1" spc="-135" dirty="0">
                <a:solidFill>
                  <a:srgbClr val="6F2F9F"/>
                </a:solidFill>
                <a:latin typeface="Tahoma"/>
                <a:cs typeface="Tahoma"/>
              </a:rPr>
              <a:t>ARES</a:t>
            </a:r>
            <a:endParaRPr sz="18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1000"/>
              </a:spcBef>
              <a:tabLst>
                <a:tab pos="434340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10" dirty="0">
                <a:solidFill>
                  <a:srgbClr val="6F2F9F"/>
                </a:solidFill>
                <a:latin typeface="Tahoma"/>
                <a:cs typeface="Tahoma"/>
              </a:rPr>
              <a:t>EQUIP</a:t>
            </a:r>
            <a:r>
              <a:rPr sz="1800" b="1" spc="-125" dirty="0">
                <a:solidFill>
                  <a:srgbClr val="6F2F9F"/>
                </a:solidFill>
                <a:latin typeface="Tahoma"/>
                <a:cs typeface="Tahoma"/>
              </a:rPr>
              <a:t>O</a:t>
            </a:r>
            <a:r>
              <a:rPr sz="1800" b="1" spc="-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14" dirty="0">
                <a:solidFill>
                  <a:srgbClr val="6F2F9F"/>
                </a:solidFill>
                <a:latin typeface="Tahoma"/>
                <a:cs typeface="Tahoma"/>
              </a:rPr>
              <a:t>ESPECIFIC</a:t>
            </a:r>
            <a:r>
              <a:rPr sz="1800" b="1" spc="-140" dirty="0">
                <a:solidFill>
                  <a:srgbClr val="6F2F9F"/>
                </a:solidFill>
                <a:latin typeface="Tahoma"/>
                <a:cs typeface="Tahoma"/>
              </a:rPr>
              <a:t>O</a:t>
            </a:r>
            <a:r>
              <a:rPr sz="1800" b="1" spc="-4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55" dirty="0">
                <a:solidFill>
                  <a:srgbClr val="6F2F9F"/>
                </a:solidFill>
                <a:latin typeface="Tahoma"/>
                <a:cs typeface="Tahoma"/>
              </a:rPr>
              <a:t>AGD</a:t>
            </a:r>
            <a:endParaRPr sz="1800">
              <a:latin typeface="Tahoma"/>
              <a:cs typeface="Tahoma"/>
            </a:endParaRPr>
          </a:p>
          <a:p>
            <a:pPr marL="434340" marR="386080" indent="-342900">
              <a:lnSpc>
                <a:spcPct val="100000"/>
              </a:lnSpc>
              <a:spcBef>
                <a:spcPts val="1010"/>
              </a:spcBef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65" dirty="0">
                <a:solidFill>
                  <a:srgbClr val="6F2F9F"/>
                </a:solidFill>
                <a:latin typeface="Tahoma"/>
                <a:cs typeface="Tahoma"/>
              </a:rPr>
              <a:t>AYUDAS</a:t>
            </a:r>
            <a:r>
              <a:rPr sz="1800" b="1" spc="-6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6F2F9F"/>
                </a:solidFill>
                <a:latin typeface="Tahoma"/>
                <a:cs typeface="Tahoma"/>
              </a:rPr>
              <a:t>ALUMNO</a:t>
            </a:r>
            <a:r>
              <a:rPr sz="1800" b="1" spc="-4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14" dirty="0">
                <a:solidFill>
                  <a:srgbClr val="6F2F9F"/>
                </a:solidFill>
                <a:latin typeface="Tahoma"/>
                <a:cs typeface="Tahoma"/>
              </a:rPr>
              <a:t>NECESIDADES </a:t>
            </a:r>
            <a:r>
              <a:rPr sz="1800" b="1" spc="-509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6F2F9F"/>
                </a:solidFill>
                <a:latin typeface="Tahoma"/>
                <a:cs typeface="Tahoma"/>
              </a:rPr>
              <a:t>EDUCATIVAS</a:t>
            </a:r>
            <a:r>
              <a:rPr sz="1800" b="1" spc="-3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6F2F9F"/>
                </a:solidFill>
                <a:latin typeface="Tahoma"/>
                <a:cs typeface="Tahoma"/>
              </a:rPr>
              <a:t>ESPECIALES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68270" y="6235395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3875" y="6390132"/>
            <a:ext cx="835151" cy="29870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10050" y="314705"/>
            <a:ext cx="32524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u="heavy" spc="-30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PRESTACIONES</a:t>
            </a:r>
            <a:r>
              <a:rPr sz="2100" u="heavy" spc="-35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spc="-10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ECONÓMICAS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1832" y="927182"/>
            <a:ext cx="8251825" cy="253428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40"/>
              </a:spcBef>
            </a:pPr>
            <a:r>
              <a:rPr sz="1700" b="1" spc="-5" dirty="0">
                <a:solidFill>
                  <a:srgbClr val="AC640D"/>
                </a:solidFill>
                <a:latin typeface="Calibri"/>
                <a:cs typeface="Calibri"/>
              </a:rPr>
              <a:t>1</a:t>
            </a:r>
            <a:r>
              <a:rPr sz="1800" b="1" spc="-5" dirty="0">
                <a:solidFill>
                  <a:srgbClr val="AC640D"/>
                </a:solidFill>
                <a:latin typeface="Calibri"/>
                <a:cs typeface="Calibri"/>
              </a:rPr>
              <a:t>.-</a:t>
            </a:r>
            <a:r>
              <a:rPr sz="1800" b="1" dirty="0">
                <a:solidFill>
                  <a:srgbClr val="AC640D"/>
                </a:solidFill>
                <a:latin typeface="Calibri"/>
                <a:cs typeface="Calibri"/>
              </a:rPr>
              <a:t> </a:t>
            </a:r>
            <a:r>
              <a:rPr sz="1600" b="1" u="heavy" spc="1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Cuidados</a:t>
            </a:r>
            <a:r>
              <a:rPr sz="1600" b="1" u="heavy" spc="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en</a:t>
            </a:r>
            <a:r>
              <a:rPr sz="1600" b="1" u="heavy" spc="-1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el</a:t>
            </a:r>
            <a:r>
              <a:rPr sz="1600" b="1" u="heavy" spc="-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6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entorno</a:t>
            </a:r>
            <a:r>
              <a:rPr sz="1600" b="1" u="heavy" spc="-1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7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familiar</a:t>
            </a:r>
            <a:r>
              <a:rPr sz="1600" b="1" spc="-70" dirty="0">
                <a:solidFill>
                  <a:srgbClr val="AC640D"/>
                </a:solidFill>
                <a:latin typeface="Tahoma"/>
                <a:cs typeface="Tahoma"/>
              </a:rPr>
              <a:t>:</a:t>
            </a:r>
            <a:r>
              <a:rPr sz="1600" b="1" spc="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AC640D"/>
                </a:solidFill>
                <a:latin typeface="Tahoma"/>
                <a:cs typeface="Tahoma"/>
              </a:rPr>
              <a:t>PECEF</a:t>
            </a:r>
            <a:endParaRPr sz="1600">
              <a:latin typeface="Tahoma"/>
              <a:cs typeface="Tahoma"/>
            </a:endParaRPr>
          </a:p>
          <a:p>
            <a:pPr marL="12700" marR="5080" algn="just">
              <a:lnSpc>
                <a:spcPct val="100400"/>
              </a:lnSpc>
              <a:spcBef>
                <a:spcPts val="470"/>
              </a:spcBef>
            </a:pPr>
            <a:r>
              <a:rPr sz="1600" spc="135" dirty="0">
                <a:solidFill>
                  <a:srgbClr val="744309"/>
                </a:solidFill>
                <a:latin typeface="Tahoma"/>
                <a:cs typeface="Tahoma"/>
              </a:rPr>
              <a:t>Cuantía </a:t>
            </a:r>
            <a:r>
              <a:rPr sz="1600" spc="175" dirty="0">
                <a:solidFill>
                  <a:srgbClr val="744309"/>
                </a:solidFill>
                <a:latin typeface="Tahoma"/>
                <a:cs typeface="Tahoma"/>
              </a:rPr>
              <a:t>económica </a:t>
            </a:r>
            <a:r>
              <a:rPr sz="1600" spc="70" dirty="0">
                <a:solidFill>
                  <a:srgbClr val="744309"/>
                </a:solidFill>
                <a:latin typeface="Tahoma"/>
                <a:cs typeface="Tahoma"/>
              </a:rPr>
              <a:t>mensual,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asignada </a:t>
            </a:r>
            <a:r>
              <a:rPr sz="1600" spc="250" dirty="0">
                <a:solidFill>
                  <a:srgbClr val="744309"/>
                </a:solidFill>
                <a:latin typeface="Tahoma"/>
                <a:cs typeface="Tahoma"/>
              </a:rPr>
              <a:t>a </a:t>
            </a:r>
            <a:r>
              <a:rPr sz="1600" spc="95" dirty="0">
                <a:solidFill>
                  <a:srgbClr val="744309"/>
                </a:solidFill>
                <a:latin typeface="Tahoma"/>
                <a:cs typeface="Tahoma"/>
              </a:rPr>
              <a:t>aquellas </a:t>
            </a:r>
            <a:r>
              <a:rPr sz="1600" spc="70" dirty="0">
                <a:solidFill>
                  <a:srgbClr val="744309"/>
                </a:solidFill>
                <a:latin typeface="Tahoma"/>
                <a:cs typeface="Tahoma"/>
              </a:rPr>
              <a:t>personas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que 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por </a:t>
            </a:r>
            <a:r>
              <a:rPr sz="1600" spc="-10" dirty="0">
                <a:solidFill>
                  <a:srgbClr val="744309"/>
                </a:solidFill>
                <a:latin typeface="Tahoma"/>
                <a:cs typeface="Tahoma"/>
              </a:rPr>
              <a:t>su </a:t>
            </a:r>
            <a:r>
              <a:rPr sz="1600" spc="75" dirty="0">
                <a:solidFill>
                  <a:srgbClr val="744309"/>
                </a:solidFill>
                <a:latin typeface="Tahoma"/>
                <a:cs typeface="Tahoma"/>
              </a:rPr>
              <a:t>situación </a:t>
            </a:r>
            <a:r>
              <a:rPr sz="1600" spc="-484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 </a:t>
            </a:r>
            <a:r>
              <a:rPr sz="1600" spc="150" dirty="0">
                <a:solidFill>
                  <a:srgbClr val="744309"/>
                </a:solidFill>
                <a:latin typeface="Tahoma"/>
                <a:cs typeface="Tahoma"/>
              </a:rPr>
              <a:t>dependencia, </a:t>
            </a:r>
            <a:r>
              <a:rPr sz="1600" b="1" u="heavy" spc="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puedan </a:t>
            </a:r>
            <a:r>
              <a:rPr sz="1600" b="1" u="heavy" spc="-8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ser</a:t>
            </a:r>
            <a:r>
              <a:rPr sz="1600" b="1" u="heavy" spc="-7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atendidas </a:t>
            </a:r>
            <a:r>
              <a:rPr sz="1600" b="1" u="heavy" spc="-3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por </a:t>
            </a:r>
            <a:r>
              <a:rPr sz="1600" b="1" u="heavy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cuidadores </a:t>
            </a:r>
            <a:r>
              <a:rPr sz="1600" b="1" u="heavy" spc="-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no </a:t>
            </a:r>
            <a:r>
              <a:rPr sz="1600" b="1" u="heavy" spc="-4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profesionales </a:t>
            </a:r>
            <a:r>
              <a:rPr sz="1600" b="1" u="heavy" spc="5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de </a:t>
            </a:r>
            <a:r>
              <a:rPr sz="1600" b="1" u="heavy" spc="-8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su </a:t>
            </a:r>
            <a:r>
              <a:rPr sz="1600" b="1" spc="-7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b="1" u="heavy" spc="-5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entorno</a:t>
            </a:r>
            <a:r>
              <a:rPr sz="1600" spc="-55" dirty="0">
                <a:solidFill>
                  <a:srgbClr val="744309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2700" marR="7620" algn="just">
              <a:lnSpc>
                <a:spcPct val="100000"/>
              </a:lnSpc>
              <a:spcBef>
                <a:spcPts val="395"/>
              </a:spcBef>
            </a:pPr>
            <a:r>
              <a:rPr sz="1600" spc="-30" dirty="0">
                <a:solidFill>
                  <a:srgbClr val="744309"/>
                </a:solidFill>
                <a:latin typeface="Tahoma"/>
                <a:cs typeface="Tahoma"/>
              </a:rPr>
              <a:t>F</a:t>
            </a:r>
            <a:r>
              <a:rPr sz="1600" b="1" u="heavy" spc="-3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inalidad</a:t>
            </a:r>
            <a:r>
              <a:rPr sz="1600" spc="-30" dirty="0">
                <a:solidFill>
                  <a:srgbClr val="744309"/>
                </a:solidFill>
                <a:latin typeface="Tahoma"/>
                <a:cs typeface="Tahoma"/>
              </a:rPr>
              <a:t>:</a:t>
            </a:r>
            <a:r>
              <a:rPr sz="1600" spc="-4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b="1" u="heavy" spc="-4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mantener</a:t>
            </a:r>
            <a:r>
              <a:rPr sz="1600" b="1" u="heavy" spc="1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al</a:t>
            </a:r>
            <a:r>
              <a:rPr sz="1600" b="1" u="heavy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beneficiario</a:t>
            </a:r>
            <a:r>
              <a:rPr sz="1600" b="1" u="heavy" spc="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en</a:t>
            </a:r>
            <a:r>
              <a:rPr sz="1600" b="1" u="heavy" spc="-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9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su</a:t>
            </a:r>
            <a:r>
              <a:rPr sz="1600" b="1" u="heavy" spc="-1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domicilio</a:t>
            </a:r>
            <a:r>
              <a:rPr sz="1600" spc="-20" dirty="0">
                <a:solidFill>
                  <a:srgbClr val="744309"/>
                </a:solidFill>
                <a:latin typeface="Tahoma"/>
                <a:cs typeface="Tahoma"/>
              </a:rPr>
              <a:t>,</a:t>
            </a:r>
            <a:r>
              <a:rPr sz="1600" spc="-4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744309"/>
                </a:solidFill>
                <a:latin typeface="Tahoma"/>
                <a:cs typeface="Tahoma"/>
              </a:rPr>
              <a:t>siempre</a:t>
            </a:r>
            <a:r>
              <a:rPr sz="1600" spc="-4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que</a:t>
            </a:r>
            <a:r>
              <a:rPr sz="1600" spc="-3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744309"/>
                </a:solidFill>
                <a:latin typeface="Tahoma"/>
                <a:cs typeface="Tahoma"/>
              </a:rPr>
              <a:t>sea</a:t>
            </a:r>
            <a:r>
              <a:rPr sz="1600" spc="-3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744309"/>
                </a:solidFill>
                <a:latin typeface="Tahoma"/>
                <a:cs typeface="Tahoma"/>
              </a:rPr>
              <a:t>su</a:t>
            </a:r>
            <a:r>
              <a:rPr sz="1600" spc="-3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preferencia </a:t>
            </a:r>
            <a:r>
              <a:rPr sz="1600" spc="-484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744309"/>
                </a:solidFill>
                <a:latin typeface="Tahoma"/>
                <a:cs typeface="Tahoma"/>
              </a:rPr>
              <a:t>y</a:t>
            </a:r>
            <a:r>
              <a:rPr sz="1600" spc="-6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744309"/>
                </a:solidFill>
                <a:latin typeface="Tahoma"/>
                <a:cs typeface="Tahoma"/>
              </a:rPr>
              <a:t>se</a:t>
            </a:r>
            <a:r>
              <a:rPr sz="1600" spc="-6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den</a:t>
            </a:r>
            <a:r>
              <a:rPr sz="1600" spc="-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14" dirty="0">
                <a:solidFill>
                  <a:srgbClr val="744309"/>
                </a:solidFill>
                <a:latin typeface="Tahoma"/>
                <a:cs typeface="Tahoma"/>
              </a:rPr>
              <a:t>condiciones</a:t>
            </a:r>
            <a:r>
              <a:rPr sz="1600" spc="-1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80" dirty="0">
                <a:solidFill>
                  <a:srgbClr val="744309"/>
                </a:solidFill>
                <a:latin typeface="Tahoma"/>
                <a:cs typeface="Tahoma"/>
              </a:rPr>
              <a:t>adecuadas</a:t>
            </a:r>
            <a:r>
              <a:rPr sz="1600" spc="-4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</a:t>
            </a:r>
            <a:r>
              <a:rPr sz="1600" spc="-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35" dirty="0">
                <a:solidFill>
                  <a:srgbClr val="744309"/>
                </a:solidFill>
                <a:latin typeface="Tahoma"/>
                <a:cs typeface="Tahoma"/>
              </a:rPr>
              <a:t>convivencia</a:t>
            </a:r>
            <a:r>
              <a:rPr sz="1600" spc="-8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744309"/>
                </a:solidFill>
                <a:latin typeface="Tahoma"/>
                <a:cs typeface="Tahoma"/>
              </a:rPr>
              <a:t>y</a:t>
            </a:r>
            <a:r>
              <a:rPr sz="1600" spc="-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habitabilidad.</a:t>
            </a:r>
            <a:endParaRPr sz="1600">
              <a:latin typeface="Tahoma"/>
              <a:cs typeface="Tahoma"/>
            </a:endParaRPr>
          </a:p>
          <a:p>
            <a:pPr marL="12700" marR="6985" algn="just">
              <a:lnSpc>
                <a:spcPct val="100000"/>
              </a:lnSpc>
              <a:spcBef>
                <a:spcPts val="395"/>
              </a:spcBef>
            </a:pP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La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cuantía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está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fijada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en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función</a:t>
            </a:r>
            <a:r>
              <a:rPr sz="1600" spc="110" dirty="0">
                <a:solidFill>
                  <a:srgbClr val="744309"/>
                </a:solidFill>
                <a:latin typeface="Tahoma"/>
                <a:cs typeface="Tahoma"/>
              </a:rPr>
              <a:t> del</a:t>
            </a:r>
            <a:r>
              <a:rPr sz="1600" spc="12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744309"/>
                </a:solidFill>
                <a:latin typeface="Tahoma"/>
                <a:cs typeface="Tahoma"/>
              </a:rPr>
              <a:t>grado</a:t>
            </a:r>
            <a:r>
              <a:rPr sz="1600" spc="11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</a:t>
            </a:r>
            <a:r>
              <a:rPr sz="1600" spc="11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744309"/>
                </a:solidFill>
                <a:latin typeface="Tahoma"/>
                <a:cs typeface="Tahoma"/>
              </a:rPr>
              <a:t>dependencia</a:t>
            </a:r>
            <a:r>
              <a:rPr sz="1600" spc="114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744309"/>
                </a:solidFill>
                <a:latin typeface="Tahoma"/>
                <a:cs typeface="Tahoma"/>
              </a:rPr>
              <a:t>y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</a:t>
            </a:r>
            <a:r>
              <a:rPr sz="1600" spc="9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la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210" dirty="0">
                <a:solidFill>
                  <a:srgbClr val="744309"/>
                </a:solidFill>
                <a:latin typeface="Tahoma"/>
                <a:cs typeface="Tahoma"/>
              </a:rPr>
              <a:t>capacidad </a:t>
            </a:r>
            <a:r>
              <a:rPr sz="1600" spc="-484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70" dirty="0">
                <a:solidFill>
                  <a:srgbClr val="744309"/>
                </a:solidFill>
                <a:latin typeface="Tahoma"/>
                <a:cs typeface="Tahoma"/>
              </a:rPr>
              <a:t>económica</a:t>
            </a:r>
            <a:r>
              <a:rPr sz="1600" spc="-3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744309"/>
                </a:solidFill>
                <a:latin typeface="Tahoma"/>
                <a:cs typeface="Tahoma"/>
              </a:rPr>
              <a:t>del</a:t>
            </a:r>
            <a:r>
              <a:rPr sz="1600" spc="-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744309"/>
                </a:solidFill>
                <a:latin typeface="Tahoma"/>
                <a:cs typeface="Tahoma"/>
              </a:rPr>
              <a:t>beneficiario.</a:t>
            </a:r>
            <a:endParaRPr sz="16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409"/>
              </a:spcBef>
            </a:pPr>
            <a:r>
              <a:rPr sz="1600" b="1" i="1" spc="-290" dirty="0">
                <a:solidFill>
                  <a:srgbClr val="744309"/>
                </a:solidFill>
                <a:latin typeface="Verdana"/>
                <a:cs typeface="Verdana"/>
              </a:rPr>
              <a:t>P</a:t>
            </a:r>
            <a:r>
              <a:rPr sz="1600" b="1" i="1" spc="-285" dirty="0">
                <a:solidFill>
                  <a:srgbClr val="744309"/>
                </a:solidFill>
                <a:latin typeface="Verdana"/>
                <a:cs typeface="Verdana"/>
              </a:rPr>
              <a:t>r</a:t>
            </a:r>
            <a:r>
              <a:rPr sz="1600" b="1" i="1" spc="-204" dirty="0">
                <a:solidFill>
                  <a:srgbClr val="744309"/>
                </a:solidFill>
                <a:latin typeface="Verdana"/>
                <a:cs typeface="Verdana"/>
              </a:rPr>
              <a:t>es</a:t>
            </a:r>
            <a:r>
              <a:rPr sz="1600" b="1" i="1" spc="-145" dirty="0">
                <a:solidFill>
                  <a:srgbClr val="744309"/>
                </a:solidFill>
                <a:latin typeface="Verdana"/>
                <a:cs typeface="Verdana"/>
              </a:rPr>
              <a:t>t</a:t>
            </a:r>
            <a:r>
              <a:rPr sz="1600" b="1" i="1" spc="-75" dirty="0">
                <a:solidFill>
                  <a:srgbClr val="744309"/>
                </a:solidFill>
                <a:latin typeface="Verdana"/>
                <a:cs typeface="Verdana"/>
              </a:rPr>
              <a:t>ació</a:t>
            </a:r>
            <a:r>
              <a:rPr sz="1600" b="1" i="1" spc="-85" dirty="0">
                <a:solidFill>
                  <a:srgbClr val="744309"/>
                </a:solidFill>
                <a:latin typeface="Verdana"/>
                <a:cs typeface="Verdana"/>
              </a:rPr>
              <a:t>n</a:t>
            </a:r>
            <a:r>
              <a:rPr sz="1600" b="1" i="1" spc="-8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250" dirty="0">
                <a:solidFill>
                  <a:srgbClr val="744309"/>
                </a:solidFill>
                <a:latin typeface="Verdana"/>
                <a:cs typeface="Verdana"/>
              </a:rPr>
              <a:t>s</a:t>
            </a:r>
            <a:r>
              <a:rPr sz="1600" b="1" i="1" spc="-100" dirty="0">
                <a:solidFill>
                  <a:srgbClr val="744309"/>
                </a:solidFill>
                <a:latin typeface="Verdana"/>
                <a:cs typeface="Verdana"/>
              </a:rPr>
              <a:t>ól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o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00" dirty="0">
                <a:solidFill>
                  <a:srgbClr val="744309"/>
                </a:solidFill>
                <a:latin typeface="Verdana"/>
                <a:cs typeface="Verdana"/>
              </a:rPr>
              <a:t>compati</a:t>
            </a:r>
            <a:r>
              <a:rPr sz="1600" b="1" i="1" spc="-105" dirty="0">
                <a:solidFill>
                  <a:srgbClr val="744309"/>
                </a:solidFill>
                <a:latin typeface="Verdana"/>
                <a:cs typeface="Verdana"/>
              </a:rPr>
              <a:t>ble</a:t>
            </a:r>
            <a:r>
              <a:rPr sz="1600" b="1" i="1" spc="-6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65" dirty="0">
                <a:solidFill>
                  <a:srgbClr val="744309"/>
                </a:solidFill>
                <a:latin typeface="Verdana"/>
                <a:cs typeface="Verdana"/>
              </a:rPr>
              <a:t>con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teleas</a:t>
            </a:r>
            <a:r>
              <a:rPr sz="1600" b="1" i="1" spc="-155" dirty="0">
                <a:solidFill>
                  <a:srgbClr val="744309"/>
                </a:solidFill>
                <a:latin typeface="Verdana"/>
                <a:cs typeface="Verdana"/>
              </a:rPr>
              <a:t>i</a:t>
            </a:r>
            <a:r>
              <a:rPr sz="1600" b="1" i="1" spc="-260" dirty="0">
                <a:solidFill>
                  <a:srgbClr val="744309"/>
                </a:solidFill>
                <a:latin typeface="Verdana"/>
                <a:cs typeface="Verdana"/>
              </a:rPr>
              <a:t>s</a:t>
            </a:r>
            <a:r>
              <a:rPr sz="1600" b="1" i="1" spc="-100" dirty="0">
                <a:solidFill>
                  <a:srgbClr val="744309"/>
                </a:solidFill>
                <a:latin typeface="Verdana"/>
                <a:cs typeface="Verdana"/>
              </a:rPr>
              <a:t>tencia</a:t>
            </a:r>
            <a:r>
              <a:rPr sz="1600" b="1" i="1" spc="-6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20" dirty="0">
                <a:solidFill>
                  <a:srgbClr val="744309"/>
                </a:solidFill>
                <a:latin typeface="Verdana"/>
                <a:cs typeface="Verdana"/>
              </a:rPr>
              <a:t>y</a:t>
            </a:r>
            <a:r>
              <a:rPr sz="1600" b="1" i="1" spc="-10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85" dirty="0">
                <a:solidFill>
                  <a:srgbClr val="744309"/>
                </a:solidFill>
                <a:latin typeface="Verdana"/>
                <a:cs typeface="Verdana"/>
              </a:rPr>
              <a:t>ayud</a:t>
            </a:r>
            <a:r>
              <a:rPr sz="1600" b="1" i="1" spc="-80" dirty="0">
                <a:solidFill>
                  <a:srgbClr val="744309"/>
                </a:solidFill>
                <a:latin typeface="Verdana"/>
                <a:cs typeface="Verdana"/>
              </a:rPr>
              <a:t>a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20" dirty="0">
                <a:solidFill>
                  <a:srgbClr val="744309"/>
                </a:solidFill>
                <a:latin typeface="Verdana"/>
                <a:cs typeface="Verdana"/>
              </a:rPr>
              <a:t>a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14" dirty="0">
                <a:solidFill>
                  <a:srgbClr val="744309"/>
                </a:solidFill>
                <a:latin typeface="Verdana"/>
                <a:cs typeface="Verdana"/>
              </a:rPr>
              <a:t>domicili</a:t>
            </a:r>
            <a:r>
              <a:rPr sz="1600" b="1" i="1" spc="-135" dirty="0">
                <a:solidFill>
                  <a:srgbClr val="744309"/>
                </a:solidFill>
                <a:latin typeface="Verdana"/>
                <a:cs typeface="Verdana"/>
              </a:rPr>
              <a:t>o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40" dirty="0">
                <a:solidFill>
                  <a:srgbClr val="744309"/>
                </a:solidFill>
                <a:latin typeface="Verdana"/>
                <a:cs typeface="Verdana"/>
              </a:rPr>
              <a:t>n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o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65" dirty="0">
                <a:solidFill>
                  <a:srgbClr val="744309"/>
                </a:solidFill>
                <a:latin typeface="Verdana"/>
                <a:cs typeface="Verdana"/>
              </a:rPr>
              <a:t>inten</a:t>
            </a:r>
            <a:r>
              <a:rPr sz="1600" b="1" i="1" spc="-250" dirty="0">
                <a:solidFill>
                  <a:srgbClr val="744309"/>
                </a:solidFill>
                <a:latin typeface="Verdana"/>
                <a:cs typeface="Verdana"/>
              </a:rPr>
              <a:t>s</a:t>
            </a:r>
            <a:r>
              <a:rPr sz="1600" b="1" i="1" spc="-110" dirty="0">
                <a:solidFill>
                  <a:srgbClr val="744309"/>
                </a:solidFill>
                <a:latin typeface="Verdana"/>
                <a:cs typeface="Verdana"/>
              </a:rPr>
              <a:t>i</a:t>
            </a:r>
            <a:r>
              <a:rPr sz="1600" b="1" i="1" spc="-210" dirty="0">
                <a:solidFill>
                  <a:srgbClr val="744309"/>
                </a:solidFill>
                <a:latin typeface="Verdana"/>
                <a:cs typeface="Verdana"/>
              </a:rPr>
              <a:t>v</a:t>
            </a:r>
            <a:r>
              <a:rPr sz="1600" b="1" i="1" spc="-80" dirty="0">
                <a:solidFill>
                  <a:srgbClr val="744309"/>
                </a:solidFill>
                <a:latin typeface="Verdana"/>
                <a:cs typeface="Verdana"/>
              </a:rPr>
              <a:t>a.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36951" y="6320739"/>
            <a:ext cx="5929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ESPECIFICO</a:t>
            </a:r>
            <a:r>
              <a:rPr sz="16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600" spc="3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600" spc="4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878787"/>
                </a:solidFill>
                <a:latin typeface="Calibri"/>
                <a:cs typeface="Calibri"/>
              </a:rPr>
              <a:t>DESARROLLO.</a:t>
            </a:r>
            <a:r>
              <a:rPr sz="1600" spc="5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149982" y="3683723"/>
          <a:ext cx="6945630" cy="2142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2980"/>
                <a:gridCol w="2732405"/>
                <a:gridCol w="1958974"/>
              </a:tblGrid>
              <a:tr h="661832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52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b="1" spc="-2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Cuantías</a:t>
                      </a:r>
                      <a:r>
                        <a:rPr sz="1400" b="1" spc="-5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5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400" b="1" spc="-3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la</a:t>
                      </a:r>
                      <a:r>
                        <a:rPr sz="1400" b="1" spc="-4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8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PECEF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C3CD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21398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b="1" spc="20" dirty="0">
                          <a:latin typeface="Tahoma"/>
                          <a:cs typeface="Tahoma"/>
                        </a:rPr>
                        <a:t>Grado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52400" marB="0"/>
                </a:tc>
                <a:tc>
                  <a:txBody>
                    <a:bodyPr/>
                    <a:lstStyle/>
                    <a:p>
                      <a:pPr marL="878840" marR="934085" indent="1035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b="1" dirty="0">
                          <a:latin typeface="Tahoma"/>
                          <a:cs typeface="Tahoma"/>
                        </a:rPr>
                        <a:t>Máxima </a:t>
                      </a:r>
                      <a:r>
                        <a:rPr sz="14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eu</a:t>
                      </a:r>
                      <a:r>
                        <a:rPr sz="1400" b="1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os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/m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es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941705" marR="119380" indent="126364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b="1" spc="-30" dirty="0">
                          <a:latin typeface="Tahoma"/>
                          <a:cs typeface="Tahoma"/>
                        </a:rPr>
                        <a:t>Mínima </a:t>
                      </a:r>
                      <a:r>
                        <a:rPr sz="14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Eu</a:t>
                      </a:r>
                      <a:r>
                        <a:rPr sz="1400" b="1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os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/mes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B="0">
                    <a:solidFill>
                      <a:srgbClr val="C3CDDE"/>
                    </a:solidFill>
                  </a:tcPr>
                </a:tc>
              </a:tr>
              <a:tr h="315023">
                <a:tc>
                  <a:txBody>
                    <a:bodyPr/>
                    <a:lstStyle/>
                    <a:p>
                      <a:pPr marR="4953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spc="-200" dirty="0">
                          <a:latin typeface="Tahoma"/>
                          <a:cs typeface="Tahoma"/>
                        </a:rPr>
                        <a:t>III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10629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387,64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4635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290,73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46355" marB="0">
                    <a:solidFill>
                      <a:srgbClr val="C3CDDE"/>
                    </a:solidFill>
                  </a:tcPr>
                </a:tc>
              </a:tr>
              <a:tr h="321233"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190" dirty="0">
                          <a:latin typeface="Tahoma"/>
                          <a:cs typeface="Tahoma"/>
                        </a:rPr>
                        <a:t>II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 marL="106299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268,79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270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201,59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2705" marB="0">
                    <a:solidFill>
                      <a:srgbClr val="C3CDDE"/>
                    </a:solidFill>
                  </a:tcPr>
                </a:tc>
              </a:tr>
              <a:tr h="322824">
                <a:tc>
                  <a:txBody>
                    <a:bodyPr/>
                    <a:lstStyle/>
                    <a:p>
                      <a:pPr marR="5334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 marL="106299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153,00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270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153,00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2705" marB="0">
                    <a:solidFill>
                      <a:srgbClr val="C3CDDE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2149983" y="3683723"/>
            <a:ext cx="7764780" cy="2142490"/>
          </a:xfrm>
          <a:custGeom>
            <a:avLst/>
            <a:gdLst/>
            <a:ahLst/>
            <a:cxnLst/>
            <a:rect l="l" t="t" r="r" b="b"/>
            <a:pathLst>
              <a:path w="7764780" h="2142490">
                <a:moveTo>
                  <a:pt x="7764767" y="1821141"/>
                </a:moveTo>
                <a:lnTo>
                  <a:pt x="4979924" y="1821141"/>
                </a:lnTo>
                <a:lnTo>
                  <a:pt x="4979924" y="2142312"/>
                </a:lnTo>
                <a:lnTo>
                  <a:pt x="7764767" y="2142312"/>
                </a:lnTo>
                <a:lnTo>
                  <a:pt x="7764767" y="1821141"/>
                </a:lnTo>
                <a:close/>
              </a:path>
              <a:path w="7764780" h="2142490">
                <a:moveTo>
                  <a:pt x="7764767" y="1499920"/>
                </a:moveTo>
                <a:lnTo>
                  <a:pt x="4979924" y="1499920"/>
                </a:lnTo>
                <a:lnTo>
                  <a:pt x="4979924" y="1821091"/>
                </a:lnTo>
                <a:lnTo>
                  <a:pt x="7764767" y="1821091"/>
                </a:lnTo>
                <a:lnTo>
                  <a:pt x="7764767" y="1499920"/>
                </a:lnTo>
                <a:close/>
              </a:path>
              <a:path w="7764780" h="2142490">
                <a:moveTo>
                  <a:pt x="7764767" y="1178737"/>
                </a:moveTo>
                <a:lnTo>
                  <a:pt x="4979924" y="1178737"/>
                </a:lnTo>
                <a:lnTo>
                  <a:pt x="4979924" y="1499908"/>
                </a:lnTo>
                <a:lnTo>
                  <a:pt x="7764767" y="1499908"/>
                </a:lnTo>
                <a:lnTo>
                  <a:pt x="7764767" y="1178737"/>
                </a:lnTo>
                <a:close/>
              </a:path>
              <a:path w="7764780" h="2142490">
                <a:moveTo>
                  <a:pt x="7764767" y="348284"/>
                </a:moveTo>
                <a:lnTo>
                  <a:pt x="0" y="348284"/>
                </a:lnTo>
                <a:lnTo>
                  <a:pt x="0" y="669455"/>
                </a:lnTo>
                <a:lnTo>
                  <a:pt x="4979924" y="669455"/>
                </a:lnTo>
                <a:lnTo>
                  <a:pt x="4979924" y="1178725"/>
                </a:lnTo>
                <a:lnTo>
                  <a:pt x="7764767" y="1178725"/>
                </a:lnTo>
                <a:lnTo>
                  <a:pt x="7764767" y="669455"/>
                </a:lnTo>
                <a:lnTo>
                  <a:pt x="7764767" y="348284"/>
                </a:lnTo>
                <a:close/>
              </a:path>
              <a:path w="7764780" h="2142490">
                <a:moveTo>
                  <a:pt x="7764767" y="0"/>
                </a:moveTo>
                <a:lnTo>
                  <a:pt x="4979924" y="0"/>
                </a:lnTo>
                <a:lnTo>
                  <a:pt x="4979924" y="348272"/>
                </a:lnTo>
                <a:lnTo>
                  <a:pt x="7764767" y="348272"/>
                </a:lnTo>
                <a:lnTo>
                  <a:pt x="7764767" y="0"/>
                </a:lnTo>
                <a:close/>
              </a:path>
            </a:pathLst>
          </a:custGeom>
          <a:solidFill>
            <a:srgbClr val="C3C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9116" y="6236208"/>
            <a:ext cx="841247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70607" y="344451"/>
            <a:ext cx="3717925" cy="83121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u="heavy" spc="-30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PRESTACIONES</a:t>
            </a:r>
            <a:r>
              <a:rPr sz="2400" u="heavy" spc="-55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10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ECONÓMICAS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200" spc="-30" dirty="0">
                <a:solidFill>
                  <a:srgbClr val="AC640D"/>
                </a:solidFill>
                <a:latin typeface="Calibri"/>
                <a:cs typeface="Calibri"/>
              </a:rPr>
              <a:t>2</a:t>
            </a:r>
            <a:r>
              <a:rPr sz="1600" spc="-30" dirty="0">
                <a:solidFill>
                  <a:srgbClr val="AC640D"/>
                </a:solidFill>
              </a:rPr>
              <a:t>.-</a:t>
            </a:r>
            <a:r>
              <a:rPr sz="1600" spc="-25" dirty="0">
                <a:solidFill>
                  <a:srgbClr val="AC640D"/>
                </a:solidFill>
              </a:rPr>
              <a:t> </a:t>
            </a:r>
            <a:r>
              <a:rPr sz="1600" u="heavy" spc="3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</a:rPr>
              <a:t>Cheque</a:t>
            </a:r>
            <a:r>
              <a:rPr sz="1600" u="heavy" spc="-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</a:rPr>
              <a:t> </a:t>
            </a:r>
            <a:r>
              <a:rPr sz="1600" u="heavy" spc="-5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</a:rPr>
              <a:t>Servicio</a:t>
            </a:r>
            <a:r>
              <a:rPr sz="1600" spc="-55" dirty="0">
                <a:solidFill>
                  <a:srgbClr val="AC640D"/>
                </a:solidFill>
              </a:rPr>
              <a:t>:</a:t>
            </a:r>
            <a:r>
              <a:rPr sz="1600" spc="25" dirty="0">
                <a:solidFill>
                  <a:srgbClr val="AC640D"/>
                </a:solidFill>
              </a:rPr>
              <a:t> </a:t>
            </a:r>
            <a:r>
              <a:rPr sz="1600" spc="-120" dirty="0">
                <a:solidFill>
                  <a:srgbClr val="AC640D"/>
                </a:solidFill>
              </a:rPr>
              <a:t>PEVS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0607" y="1510665"/>
            <a:ext cx="8073390" cy="2128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algn="just">
              <a:lnSpc>
                <a:spcPct val="100000"/>
              </a:lnSpc>
              <a:spcBef>
                <a:spcPts val="95"/>
              </a:spcBef>
            </a:pP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Una 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vez </a:t>
            </a:r>
            <a:r>
              <a:rPr sz="1600" spc="125" dirty="0">
                <a:solidFill>
                  <a:srgbClr val="744309"/>
                </a:solidFill>
                <a:latin typeface="Tahoma"/>
                <a:cs typeface="Tahoma"/>
              </a:rPr>
              <a:t>valorado </a:t>
            </a:r>
            <a:r>
              <a:rPr sz="1600" spc="50" dirty="0">
                <a:solidFill>
                  <a:srgbClr val="744309"/>
                </a:solidFill>
                <a:latin typeface="Tahoma"/>
                <a:cs typeface="Tahoma"/>
              </a:rPr>
              <a:t>NECESIDAD </a:t>
            </a:r>
            <a:r>
              <a:rPr sz="1600" spc="55" dirty="0">
                <a:solidFill>
                  <a:srgbClr val="744309"/>
                </a:solidFill>
                <a:latin typeface="Tahoma"/>
                <a:cs typeface="Tahoma"/>
              </a:rPr>
              <a:t>y </a:t>
            </a:r>
            <a:r>
              <a:rPr sz="1600" spc="150" dirty="0">
                <a:solidFill>
                  <a:srgbClr val="744309"/>
                </a:solidFill>
                <a:latin typeface="Tahoma"/>
                <a:cs typeface="Tahoma"/>
              </a:rPr>
              <a:t>reconocida </a:t>
            </a:r>
            <a:r>
              <a:rPr sz="1600" spc="-10" dirty="0">
                <a:solidFill>
                  <a:srgbClr val="744309"/>
                </a:solidFill>
                <a:latin typeface="Tahoma"/>
                <a:cs typeface="Tahoma"/>
              </a:rPr>
              <a:t>su </a:t>
            </a:r>
            <a:r>
              <a:rPr sz="1600" spc="75" dirty="0">
                <a:solidFill>
                  <a:srgbClr val="744309"/>
                </a:solidFill>
                <a:latin typeface="Tahoma"/>
                <a:cs typeface="Tahoma"/>
              </a:rPr>
              <a:t>situación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 </a:t>
            </a:r>
            <a:r>
              <a:rPr sz="1600" spc="150" dirty="0">
                <a:solidFill>
                  <a:srgbClr val="744309"/>
                </a:solidFill>
                <a:latin typeface="Tahoma"/>
                <a:cs typeface="Tahoma"/>
              </a:rPr>
              <a:t>dependencia, </a:t>
            </a:r>
            <a:r>
              <a:rPr sz="1600" spc="60" dirty="0">
                <a:solidFill>
                  <a:srgbClr val="744309"/>
                </a:solidFill>
                <a:latin typeface="Tahoma"/>
                <a:cs typeface="Tahoma"/>
              </a:rPr>
              <a:t>el </a:t>
            </a:r>
            <a:r>
              <a:rPr sz="1600" spc="6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744309"/>
                </a:solidFill>
                <a:latin typeface="Tahoma"/>
                <a:cs typeface="Tahoma"/>
              </a:rPr>
              <a:t>usuario </a:t>
            </a:r>
            <a:r>
              <a:rPr sz="1600" spc="80" dirty="0">
                <a:solidFill>
                  <a:srgbClr val="744309"/>
                </a:solidFill>
                <a:latin typeface="Tahoma"/>
                <a:cs typeface="Tahoma"/>
              </a:rPr>
              <a:t>recibirá </a:t>
            </a:r>
            <a:r>
              <a:rPr sz="1600" spc="65" dirty="0">
                <a:solidFill>
                  <a:srgbClr val="744309"/>
                </a:solidFill>
                <a:latin typeface="Tahoma"/>
                <a:cs typeface="Tahoma"/>
              </a:rPr>
              <a:t>el </a:t>
            </a:r>
            <a:r>
              <a:rPr sz="1600" spc="145" dirty="0">
                <a:solidFill>
                  <a:srgbClr val="744309"/>
                </a:solidFill>
                <a:latin typeface="Tahoma"/>
                <a:cs typeface="Tahoma"/>
              </a:rPr>
              <a:t>denominado </a:t>
            </a:r>
            <a:r>
              <a:rPr sz="1600" b="1" spc="35" dirty="0">
                <a:solidFill>
                  <a:srgbClr val="744309"/>
                </a:solidFill>
                <a:latin typeface="Tahoma"/>
                <a:cs typeface="Tahoma"/>
              </a:rPr>
              <a:t>Cheque </a:t>
            </a:r>
            <a:r>
              <a:rPr sz="1600" b="1" spc="-40" dirty="0">
                <a:solidFill>
                  <a:srgbClr val="744309"/>
                </a:solidFill>
                <a:latin typeface="Tahoma"/>
                <a:cs typeface="Tahoma"/>
              </a:rPr>
              <a:t>Servicio</a:t>
            </a:r>
            <a:r>
              <a:rPr sz="1600" spc="-40" dirty="0">
                <a:solidFill>
                  <a:srgbClr val="744309"/>
                </a:solidFill>
                <a:latin typeface="Tahoma"/>
                <a:cs typeface="Tahoma"/>
              </a:rPr>
              <a:t>,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que </a:t>
            </a:r>
            <a:r>
              <a:rPr sz="1600" spc="150" dirty="0">
                <a:solidFill>
                  <a:srgbClr val="744309"/>
                </a:solidFill>
                <a:latin typeface="Tahoma"/>
                <a:cs typeface="Tahoma"/>
              </a:rPr>
              <a:t>deberá 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entregar </a:t>
            </a:r>
            <a:r>
              <a:rPr sz="1600" spc="140" dirty="0">
                <a:solidFill>
                  <a:srgbClr val="744309"/>
                </a:solidFill>
                <a:latin typeface="Tahoma"/>
                <a:cs typeface="Tahoma"/>
              </a:rPr>
              <a:t>en </a:t>
            </a:r>
            <a:r>
              <a:rPr sz="1600" spc="60" dirty="0">
                <a:solidFill>
                  <a:srgbClr val="744309"/>
                </a:solidFill>
                <a:latin typeface="Tahoma"/>
                <a:cs typeface="Tahoma"/>
              </a:rPr>
              <a:t>el </a:t>
            </a:r>
            <a:r>
              <a:rPr sz="1600" spc="6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b="1" u="heavy" spc="-3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centro</a:t>
            </a:r>
            <a:r>
              <a:rPr sz="1600" b="1" u="heavy" spc="-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5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-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6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titularidad</a:t>
            </a:r>
            <a:r>
              <a:rPr sz="1600" b="1" u="heavy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privada</a:t>
            </a:r>
            <a:r>
              <a:rPr sz="1600" spc="-10" dirty="0">
                <a:solidFill>
                  <a:srgbClr val="744309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95"/>
              </a:spcBef>
            </a:pPr>
            <a:r>
              <a:rPr sz="1600" spc="-75" dirty="0">
                <a:solidFill>
                  <a:srgbClr val="744309"/>
                </a:solidFill>
                <a:latin typeface="Tahoma"/>
                <a:cs typeface="Tahoma"/>
              </a:rPr>
              <a:t>Es</a:t>
            </a:r>
            <a:r>
              <a:rPr sz="1600" spc="-7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744309"/>
                </a:solidFill>
                <a:latin typeface="Tahoma"/>
                <a:cs typeface="Tahoma"/>
              </a:rPr>
              <a:t>imprescindible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que </a:t>
            </a:r>
            <a:r>
              <a:rPr sz="1600" spc="60" dirty="0">
                <a:solidFill>
                  <a:srgbClr val="744309"/>
                </a:solidFill>
                <a:latin typeface="Tahoma"/>
                <a:cs typeface="Tahoma"/>
              </a:rPr>
              <a:t>el</a:t>
            </a:r>
            <a:r>
              <a:rPr sz="1600" spc="6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centro </a:t>
            </a:r>
            <a:r>
              <a:rPr sz="1600" spc="125" dirty="0">
                <a:solidFill>
                  <a:srgbClr val="744309"/>
                </a:solidFill>
                <a:latin typeface="Tahoma"/>
                <a:cs typeface="Tahoma"/>
              </a:rPr>
              <a:t>elegido </a:t>
            </a:r>
            <a:r>
              <a:rPr sz="1600" spc="70" dirty="0">
                <a:solidFill>
                  <a:srgbClr val="744309"/>
                </a:solidFill>
                <a:latin typeface="Tahoma"/>
                <a:cs typeface="Tahoma"/>
              </a:rPr>
              <a:t>esté</a:t>
            </a:r>
            <a:r>
              <a:rPr sz="1600" spc="7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14" dirty="0">
                <a:solidFill>
                  <a:srgbClr val="744309"/>
                </a:solidFill>
                <a:latin typeface="Tahoma"/>
                <a:cs typeface="Tahoma"/>
              </a:rPr>
              <a:t>acreditado/autorizado 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por 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la 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Comunidad</a:t>
            </a:r>
            <a:r>
              <a:rPr sz="1600" spc="-4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</a:t>
            </a:r>
            <a:r>
              <a:rPr sz="1600" spc="-6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Madrid.</a:t>
            </a:r>
            <a:endParaRPr sz="1600">
              <a:latin typeface="Tahoma"/>
              <a:cs typeface="Tahoma"/>
            </a:endParaRPr>
          </a:p>
          <a:p>
            <a:pPr marL="12700" marR="6350" algn="just">
              <a:lnSpc>
                <a:spcPct val="100000"/>
              </a:lnSpc>
              <a:spcBef>
                <a:spcPts val="400"/>
              </a:spcBef>
            </a:pP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La</a:t>
            </a:r>
            <a:r>
              <a:rPr sz="1600" spc="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cuantía</a:t>
            </a:r>
            <a:r>
              <a:rPr sz="1600" spc="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744309"/>
                </a:solidFill>
                <a:latin typeface="Tahoma"/>
                <a:cs typeface="Tahoma"/>
              </a:rPr>
              <a:t>económica</a:t>
            </a:r>
            <a:r>
              <a:rPr sz="1600" spc="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204" dirty="0">
                <a:solidFill>
                  <a:srgbClr val="744309"/>
                </a:solidFill>
                <a:latin typeface="Tahoma"/>
                <a:cs typeface="Tahoma"/>
              </a:rPr>
              <a:t>de</a:t>
            </a:r>
            <a:r>
              <a:rPr sz="1600" spc="-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esta</a:t>
            </a:r>
            <a:r>
              <a:rPr sz="1600" spc="1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prestación</a:t>
            </a:r>
            <a:r>
              <a:rPr sz="1600" spc="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744309"/>
                </a:solidFill>
                <a:latin typeface="Tahoma"/>
                <a:cs typeface="Tahoma"/>
              </a:rPr>
              <a:t>se</a:t>
            </a:r>
            <a:r>
              <a:rPr sz="1600" spc="1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establece</a:t>
            </a:r>
            <a:r>
              <a:rPr sz="16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en</a:t>
            </a:r>
            <a:r>
              <a:rPr sz="1600" spc="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744309"/>
                </a:solidFill>
                <a:latin typeface="Tahoma"/>
                <a:cs typeface="Tahoma"/>
              </a:rPr>
              <a:t>función</a:t>
            </a:r>
            <a:r>
              <a:rPr sz="16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14" dirty="0">
                <a:solidFill>
                  <a:srgbClr val="744309"/>
                </a:solidFill>
                <a:latin typeface="Tahoma"/>
                <a:cs typeface="Tahoma"/>
              </a:rPr>
              <a:t>del</a:t>
            </a:r>
            <a:r>
              <a:rPr sz="1600" spc="2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40" dirty="0">
                <a:solidFill>
                  <a:srgbClr val="744309"/>
                </a:solidFill>
                <a:latin typeface="Tahoma"/>
                <a:cs typeface="Tahoma"/>
              </a:rPr>
              <a:t>grado</a:t>
            </a:r>
            <a:r>
              <a:rPr sz="16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210" dirty="0">
                <a:solidFill>
                  <a:srgbClr val="744309"/>
                </a:solidFill>
                <a:latin typeface="Tahoma"/>
                <a:cs typeface="Tahoma"/>
              </a:rPr>
              <a:t>de </a:t>
            </a:r>
            <a:r>
              <a:rPr sz="1600" spc="-484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744309"/>
                </a:solidFill>
                <a:latin typeface="Tahoma"/>
                <a:cs typeface="Tahoma"/>
              </a:rPr>
              <a:t>dependencia</a:t>
            </a:r>
            <a:r>
              <a:rPr sz="1600" spc="-3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744309"/>
                </a:solidFill>
                <a:latin typeface="Tahoma"/>
                <a:cs typeface="Tahoma"/>
              </a:rPr>
              <a:t>y</a:t>
            </a:r>
            <a:r>
              <a:rPr sz="1600" spc="-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</a:t>
            </a:r>
            <a:r>
              <a:rPr sz="1600" spc="-6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744309"/>
                </a:solidFill>
                <a:latin typeface="Tahoma"/>
                <a:cs typeface="Tahoma"/>
              </a:rPr>
              <a:t>la</a:t>
            </a:r>
            <a:r>
              <a:rPr sz="1600" spc="-7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210" dirty="0">
                <a:solidFill>
                  <a:srgbClr val="744309"/>
                </a:solidFill>
                <a:latin typeface="Tahoma"/>
                <a:cs typeface="Tahoma"/>
              </a:rPr>
              <a:t>capacidad</a:t>
            </a:r>
            <a:r>
              <a:rPr sz="1600" spc="-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70" dirty="0">
                <a:solidFill>
                  <a:srgbClr val="744309"/>
                </a:solidFill>
                <a:latin typeface="Tahoma"/>
                <a:cs typeface="Tahoma"/>
              </a:rPr>
              <a:t>económica</a:t>
            </a:r>
            <a:r>
              <a:rPr sz="1600" spc="-3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744309"/>
                </a:solidFill>
                <a:latin typeface="Tahoma"/>
                <a:cs typeface="Tahoma"/>
              </a:rPr>
              <a:t>del</a:t>
            </a:r>
            <a:r>
              <a:rPr sz="1600" spc="-5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744309"/>
                </a:solidFill>
                <a:latin typeface="Tahoma"/>
                <a:cs typeface="Tahoma"/>
              </a:rPr>
              <a:t>beneficiario.</a:t>
            </a:r>
            <a:endParaRPr sz="16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600" b="1" i="1" spc="-5" dirty="0">
                <a:solidFill>
                  <a:srgbClr val="744309"/>
                </a:solidFill>
                <a:latin typeface="Verdana"/>
                <a:cs typeface="Verdana"/>
              </a:rPr>
              <a:t>Cada</a:t>
            </a:r>
            <a:r>
              <a:rPr sz="1600" b="1" i="1" spc="-7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20" dirty="0">
                <a:solidFill>
                  <a:srgbClr val="744309"/>
                </a:solidFill>
                <a:latin typeface="Verdana"/>
                <a:cs typeface="Verdana"/>
              </a:rPr>
              <a:t>beneficiario</a:t>
            </a:r>
            <a:r>
              <a:rPr sz="1600" b="1" i="1" spc="-3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45" dirty="0">
                <a:solidFill>
                  <a:srgbClr val="744309"/>
                </a:solidFill>
                <a:latin typeface="Verdana"/>
                <a:cs typeface="Verdana"/>
              </a:rPr>
              <a:t>sólo</a:t>
            </a:r>
            <a:r>
              <a:rPr sz="1600" b="1" i="1" spc="-9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05" dirty="0">
                <a:solidFill>
                  <a:srgbClr val="744309"/>
                </a:solidFill>
                <a:latin typeface="Verdana"/>
                <a:cs typeface="Verdana"/>
              </a:rPr>
              <a:t>podrá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percibir</a:t>
            </a:r>
            <a:r>
              <a:rPr sz="1600" b="1" i="1" spc="-6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prestación</a:t>
            </a:r>
            <a:r>
              <a:rPr sz="1600" b="1" i="1" spc="-6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económica</a:t>
            </a:r>
            <a:r>
              <a:rPr sz="1600" b="1" i="1" spc="-55" dirty="0">
                <a:solidFill>
                  <a:srgbClr val="744309"/>
                </a:solidFill>
                <a:latin typeface="Verdana"/>
                <a:cs typeface="Verdana"/>
              </a:rPr>
              <a:t> de</a:t>
            </a:r>
            <a:r>
              <a:rPr sz="1600" b="1" i="1" spc="-8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85" dirty="0">
                <a:solidFill>
                  <a:srgbClr val="744309"/>
                </a:solidFill>
                <a:latin typeface="Verdana"/>
                <a:cs typeface="Verdana"/>
              </a:rPr>
              <a:t>un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40" dirty="0">
                <a:solidFill>
                  <a:srgbClr val="744309"/>
                </a:solidFill>
                <a:latin typeface="Verdana"/>
                <a:cs typeface="Verdana"/>
              </a:rPr>
              <a:t>tipo.</a:t>
            </a:r>
            <a:endParaRPr sz="1600">
              <a:latin typeface="Verdana"/>
              <a:cs typeface="Verdana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999613" y="3709911"/>
          <a:ext cx="6575425" cy="2035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0735"/>
                <a:gridCol w="2295525"/>
                <a:gridCol w="2208530"/>
              </a:tblGrid>
              <a:tr h="364746"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Cuantías</a:t>
                      </a:r>
                      <a:r>
                        <a:rPr sz="1800" b="1" spc="-6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800" b="1" spc="-3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la</a:t>
                      </a:r>
                      <a:r>
                        <a:rPr sz="1800" b="1" spc="-3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13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PEVS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solidFill>
                      <a:srgbClr val="C3CD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55319">
                <a:tc>
                  <a:txBody>
                    <a:bodyPr/>
                    <a:lstStyle/>
                    <a:p>
                      <a:pPr marL="107950"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b="1" spc="30" dirty="0">
                          <a:latin typeface="Tahoma"/>
                          <a:cs typeface="Tahoma"/>
                        </a:rPr>
                        <a:t>Grado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8859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624205" marR="520065" indent="11874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Máxima </a:t>
                      </a:r>
                      <a:r>
                        <a:rPr sz="18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Euros/mes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527685" marR="529590" indent="16129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spc="-35" dirty="0">
                          <a:latin typeface="Tahoma"/>
                          <a:cs typeface="Tahoma"/>
                        </a:rPr>
                        <a:t>Mínima </a:t>
                      </a:r>
                      <a:r>
                        <a:rPr sz="180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Euros/mes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solidFill>
                      <a:srgbClr val="C3CDDE"/>
                    </a:solidFill>
                  </a:tcPr>
                </a:tc>
              </a:tr>
              <a:tr h="366966">
                <a:tc>
                  <a:txBody>
                    <a:bodyPr/>
                    <a:lstStyle/>
                    <a:p>
                      <a:pPr marL="10541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spc="-254" dirty="0">
                          <a:latin typeface="Tahoma"/>
                          <a:cs typeface="Tahoma"/>
                        </a:rPr>
                        <a:t>III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745490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715,07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429,04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solidFill>
                      <a:srgbClr val="C3CDDE"/>
                    </a:solidFill>
                  </a:tcPr>
                </a:tc>
              </a:tr>
              <a:tr h="337882">
                <a:tc>
                  <a:txBody>
                    <a:bodyPr/>
                    <a:lstStyle/>
                    <a:p>
                      <a:pPr marL="10795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240" dirty="0">
                          <a:latin typeface="Tahoma"/>
                          <a:cs typeface="Tahoma"/>
                        </a:rPr>
                        <a:t>II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74549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426,12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300,00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solidFill>
                      <a:srgbClr val="C3CDDE"/>
                    </a:solidFill>
                  </a:tcPr>
                </a:tc>
              </a:tr>
              <a:tr h="310221">
                <a:tc>
                  <a:txBody>
                    <a:bodyPr/>
                    <a:lstStyle/>
                    <a:p>
                      <a:pPr marL="1047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2860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74485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300,00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2860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300,00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2860" marB="0">
                    <a:solidFill>
                      <a:srgbClr val="C3CDDE"/>
                    </a:solidFill>
                  </a:tcPr>
                </a:tc>
              </a:tr>
            </a:tbl>
          </a:graphicData>
        </a:graphic>
      </p:graphicFrame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7923" y="6428230"/>
            <a:ext cx="841248" cy="37185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935095" y="6466814"/>
            <a:ext cx="59296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ESPECIFICO</a:t>
            </a:r>
            <a:r>
              <a:rPr sz="16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600" spc="3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600" spc="4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878787"/>
                </a:solidFill>
                <a:latin typeface="Calibri"/>
                <a:cs typeface="Calibri"/>
              </a:rPr>
              <a:t>DESARROLLO.</a:t>
            </a:r>
            <a:r>
              <a:rPr sz="1600" spc="5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143630" y="3357054"/>
          <a:ext cx="6548755" cy="1995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5955"/>
                <a:gridCol w="2247265"/>
                <a:gridCol w="2376170"/>
              </a:tblGrid>
              <a:tr h="354954"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Cuantías</a:t>
                      </a:r>
                      <a:r>
                        <a:rPr sz="1800" b="1" spc="-6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1800" b="1" spc="-4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la</a:t>
                      </a:r>
                      <a:r>
                        <a:rPr sz="1800" b="1" spc="-4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110" dirty="0">
                          <a:solidFill>
                            <a:srgbClr val="313929"/>
                          </a:solidFill>
                          <a:latin typeface="Tahoma"/>
                          <a:cs typeface="Tahoma"/>
                        </a:rPr>
                        <a:t>PEAP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8260" marB="0">
                    <a:solidFill>
                      <a:srgbClr val="C3CD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09891">
                <a:tc>
                  <a:txBody>
                    <a:bodyPr/>
                    <a:lstStyle/>
                    <a:p>
                      <a:pPr marL="102870" algn="ctr">
                        <a:lnSpc>
                          <a:spcPct val="100000"/>
                        </a:lnSpc>
                        <a:spcBef>
                          <a:spcPts val="1310"/>
                        </a:spcBef>
                      </a:pPr>
                      <a:r>
                        <a:rPr sz="1800" b="1" spc="5" dirty="0">
                          <a:latin typeface="Tahoma"/>
                          <a:cs typeface="Tahoma"/>
                        </a:rPr>
                        <a:t>GRADO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66370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488315" marR="493395" indent="1447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b="1" spc="-30" dirty="0">
                          <a:latin typeface="Tahoma"/>
                          <a:cs typeface="Tahoma"/>
                        </a:rPr>
                        <a:t>MÁXIMA </a:t>
                      </a:r>
                      <a:r>
                        <a:rPr sz="18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EUROS/MES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501015" marR="608965" indent="1905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b="1" spc="-110" dirty="0">
                          <a:latin typeface="Tahoma"/>
                          <a:cs typeface="Tahoma"/>
                        </a:rPr>
                        <a:t>MÍNIMA </a:t>
                      </a:r>
                      <a:r>
                        <a:rPr sz="1800" b="1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EUROS/MES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</a:tr>
              <a:tr h="356903"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254" dirty="0">
                          <a:latin typeface="Tahoma"/>
                          <a:cs typeface="Tahoma"/>
                        </a:rPr>
                        <a:t>III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715,07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7835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429,04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</a:tr>
              <a:tr h="357213">
                <a:tc>
                  <a:txBody>
                    <a:bodyPr/>
                    <a:lstStyle/>
                    <a:p>
                      <a:pPr marL="104139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245" dirty="0">
                          <a:latin typeface="Tahoma"/>
                          <a:cs typeface="Tahoma"/>
                        </a:rPr>
                        <a:t>II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426,12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7835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300,00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solidFill>
                      <a:srgbClr val="C3CDDE"/>
                    </a:solidFill>
                  </a:tcPr>
                </a:tc>
              </a:tr>
              <a:tr h="316524">
                <a:tc>
                  <a:txBody>
                    <a:bodyPr/>
                    <a:lstStyle/>
                    <a:p>
                      <a:pPr marL="10096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300,00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  <a:tc>
                  <a:txBody>
                    <a:bodyPr/>
                    <a:lstStyle/>
                    <a:p>
                      <a:pPr marL="7835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300,00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9209" marB="0">
                    <a:solidFill>
                      <a:srgbClr val="C3CDDE"/>
                    </a:solidFill>
                  </a:tcPr>
                </a:tc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8" name="object 8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78735" y="595629"/>
            <a:ext cx="372110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100"/>
              </a:spcBef>
            </a:pPr>
            <a:r>
              <a:rPr sz="2400" u="heavy" spc="-30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PRESTACIONES</a:t>
            </a:r>
            <a:r>
              <a:rPr sz="2400" u="heavy" spc="-45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626D57"/>
                </a:solidFill>
                <a:uFill>
                  <a:solidFill>
                    <a:srgbClr val="626D57"/>
                  </a:solidFill>
                </a:uFill>
                <a:latin typeface="Calibri"/>
                <a:cs typeface="Calibri"/>
              </a:rPr>
              <a:t>ECONÓMICAS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70"/>
              </a:lnSpc>
            </a:pPr>
            <a:r>
              <a:rPr sz="2400" spc="-30" dirty="0">
                <a:solidFill>
                  <a:srgbClr val="AC640D"/>
                </a:solidFill>
                <a:latin typeface="Calibri"/>
                <a:cs typeface="Calibri"/>
              </a:rPr>
              <a:t>3</a:t>
            </a:r>
            <a:r>
              <a:rPr sz="1600" spc="-30" dirty="0">
                <a:solidFill>
                  <a:srgbClr val="AC640D"/>
                </a:solidFill>
              </a:rPr>
              <a:t>.-</a:t>
            </a:r>
            <a:r>
              <a:rPr sz="1600" u="heavy" spc="-3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</a:rPr>
              <a:t>Asistencia</a:t>
            </a:r>
            <a:r>
              <a:rPr sz="1600" u="heavy" spc="-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</a:rPr>
              <a:t> </a:t>
            </a:r>
            <a:r>
              <a:rPr sz="1600" u="heavy" spc="-4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</a:rPr>
              <a:t>personal</a:t>
            </a:r>
            <a:r>
              <a:rPr sz="1600" spc="-45" dirty="0">
                <a:solidFill>
                  <a:srgbClr val="AC640D"/>
                </a:solidFill>
              </a:rPr>
              <a:t>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8735" y="1583181"/>
            <a:ext cx="7033895" cy="12465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1600" spc="45" dirty="0">
                <a:solidFill>
                  <a:srgbClr val="744309"/>
                </a:solidFill>
                <a:latin typeface="Tahoma"/>
                <a:cs typeface="Tahoma"/>
              </a:rPr>
              <a:t>Se</a:t>
            </a:r>
            <a:r>
              <a:rPr sz="1600" spc="5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744309"/>
                </a:solidFill>
                <a:latin typeface="Tahoma"/>
                <a:cs typeface="Tahoma"/>
              </a:rPr>
              <a:t>trata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744309"/>
                </a:solidFill>
                <a:latin typeface="Tahoma"/>
                <a:cs typeface="Tahoma"/>
              </a:rPr>
              <a:t>de </a:t>
            </a:r>
            <a:r>
              <a:rPr sz="1600" spc="135" dirty="0">
                <a:solidFill>
                  <a:srgbClr val="744309"/>
                </a:solidFill>
                <a:latin typeface="Tahoma"/>
                <a:cs typeface="Tahoma"/>
              </a:rPr>
              <a:t>una </a:t>
            </a:r>
            <a:r>
              <a:rPr sz="1600" spc="130" dirty="0">
                <a:solidFill>
                  <a:srgbClr val="744309"/>
                </a:solidFill>
                <a:latin typeface="Tahoma"/>
                <a:cs typeface="Tahoma"/>
              </a:rPr>
              <a:t>cuantía </a:t>
            </a:r>
            <a:r>
              <a:rPr sz="1600" spc="170" dirty="0">
                <a:solidFill>
                  <a:srgbClr val="744309"/>
                </a:solidFill>
                <a:latin typeface="Tahoma"/>
                <a:cs typeface="Tahoma"/>
              </a:rPr>
              <a:t>económica 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mensual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744309"/>
                </a:solidFill>
                <a:latin typeface="Tahoma"/>
                <a:cs typeface="Tahoma"/>
              </a:rPr>
              <a:t>que </a:t>
            </a:r>
            <a:r>
              <a:rPr sz="1600" spc="50" dirty="0">
                <a:solidFill>
                  <a:srgbClr val="744309"/>
                </a:solidFill>
                <a:latin typeface="Tahoma"/>
                <a:cs typeface="Tahoma"/>
              </a:rPr>
              <a:t>se</a:t>
            </a:r>
            <a:r>
              <a:rPr sz="1600" spc="55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asigna </a:t>
            </a:r>
            <a:r>
              <a:rPr sz="1600" spc="85" dirty="0">
                <a:solidFill>
                  <a:srgbClr val="744309"/>
                </a:solidFill>
                <a:latin typeface="Tahoma"/>
                <a:cs typeface="Tahoma"/>
              </a:rPr>
              <a:t>al </a:t>
            </a:r>
            <a:r>
              <a:rPr sz="1600" spc="9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744309"/>
                </a:solidFill>
                <a:latin typeface="Tahoma"/>
                <a:cs typeface="Tahoma"/>
              </a:rPr>
              <a:t>beneficiario</a:t>
            </a:r>
            <a:r>
              <a:rPr sz="1600" spc="10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spc="150" dirty="0">
                <a:solidFill>
                  <a:srgbClr val="744309"/>
                </a:solidFill>
                <a:latin typeface="Tahoma"/>
                <a:cs typeface="Tahoma"/>
              </a:rPr>
              <a:t>para </a:t>
            </a:r>
            <a:r>
              <a:rPr sz="1600" b="1" u="heavy" spc="-6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contribuir</a:t>
            </a:r>
            <a:r>
              <a:rPr sz="1600" b="1" u="heavy" spc="-6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9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a</a:t>
            </a:r>
            <a:r>
              <a:rPr sz="1600" b="1" u="heavy" spc="10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la</a:t>
            </a:r>
            <a:r>
              <a:rPr sz="1600" b="1" u="heavy" spc="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contratación</a:t>
            </a:r>
            <a:r>
              <a:rPr sz="1600" b="1" u="heavy" spc="-1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6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de</a:t>
            </a:r>
            <a:r>
              <a:rPr sz="1600" b="1" u="heavy" spc="6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una</a:t>
            </a:r>
            <a:r>
              <a:rPr sz="1600" b="1" u="heavy" spc="-1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2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asistencia </a:t>
            </a:r>
            <a:r>
              <a:rPr sz="1600" b="1" spc="-20" dirty="0">
                <a:solidFill>
                  <a:srgbClr val="744309"/>
                </a:solidFill>
                <a:latin typeface="Tahoma"/>
                <a:cs typeface="Tahoma"/>
              </a:rPr>
              <a:t> </a:t>
            </a:r>
            <a:r>
              <a:rPr sz="1600" b="1" u="heavy" spc="-2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personalizada</a:t>
            </a:r>
            <a:r>
              <a:rPr sz="1600" b="1" u="heavy" spc="30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45" dirty="0">
                <a:solidFill>
                  <a:srgbClr val="744309"/>
                </a:solidFill>
                <a:uFill>
                  <a:solidFill>
                    <a:srgbClr val="744309"/>
                  </a:solidFill>
                </a:uFill>
                <a:latin typeface="Tahoma"/>
                <a:cs typeface="Tahoma"/>
              </a:rPr>
              <a:t>profesional</a:t>
            </a:r>
            <a:r>
              <a:rPr sz="1600" b="1" spc="-45" dirty="0">
                <a:solidFill>
                  <a:srgbClr val="744309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600" b="1" i="1" spc="-290" dirty="0">
                <a:solidFill>
                  <a:srgbClr val="744309"/>
                </a:solidFill>
                <a:latin typeface="Verdana"/>
                <a:cs typeface="Verdana"/>
              </a:rPr>
              <a:t>P</a:t>
            </a:r>
            <a:r>
              <a:rPr sz="1600" b="1" i="1" spc="-285" dirty="0">
                <a:solidFill>
                  <a:srgbClr val="744309"/>
                </a:solidFill>
                <a:latin typeface="Verdana"/>
                <a:cs typeface="Verdana"/>
              </a:rPr>
              <a:t>r</a:t>
            </a:r>
            <a:r>
              <a:rPr sz="1600" b="1" i="1" spc="-204" dirty="0">
                <a:solidFill>
                  <a:srgbClr val="744309"/>
                </a:solidFill>
                <a:latin typeface="Verdana"/>
                <a:cs typeface="Verdana"/>
              </a:rPr>
              <a:t>es</a:t>
            </a:r>
            <a:r>
              <a:rPr sz="1600" b="1" i="1" spc="-145" dirty="0">
                <a:solidFill>
                  <a:srgbClr val="744309"/>
                </a:solidFill>
                <a:latin typeface="Verdana"/>
                <a:cs typeface="Verdana"/>
              </a:rPr>
              <a:t>t</a:t>
            </a:r>
            <a:r>
              <a:rPr sz="1600" b="1" i="1" spc="-75" dirty="0">
                <a:solidFill>
                  <a:srgbClr val="744309"/>
                </a:solidFill>
                <a:latin typeface="Verdana"/>
                <a:cs typeface="Verdana"/>
              </a:rPr>
              <a:t>ació</a:t>
            </a:r>
            <a:r>
              <a:rPr sz="1600" b="1" i="1" spc="-85" dirty="0">
                <a:solidFill>
                  <a:srgbClr val="744309"/>
                </a:solidFill>
                <a:latin typeface="Verdana"/>
                <a:cs typeface="Verdana"/>
              </a:rPr>
              <a:t>n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250" dirty="0">
                <a:solidFill>
                  <a:srgbClr val="744309"/>
                </a:solidFill>
                <a:latin typeface="Verdana"/>
                <a:cs typeface="Verdana"/>
              </a:rPr>
              <a:t>s</a:t>
            </a:r>
            <a:r>
              <a:rPr sz="1600" b="1" i="1" spc="-100" dirty="0">
                <a:solidFill>
                  <a:srgbClr val="744309"/>
                </a:solidFill>
                <a:latin typeface="Verdana"/>
                <a:cs typeface="Verdana"/>
              </a:rPr>
              <a:t>ól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o</a:t>
            </a:r>
            <a:r>
              <a:rPr sz="1600" b="1" i="1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8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00" dirty="0">
                <a:solidFill>
                  <a:srgbClr val="744309"/>
                </a:solidFill>
                <a:latin typeface="Verdana"/>
                <a:cs typeface="Verdana"/>
              </a:rPr>
              <a:t>compati</a:t>
            </a:r>
            <a:r>
              <a:rPr sz="1600" b="1" i="1" spc="-105" dirty="0">
                <a:solidFill>
                  <a:srgbClr val="744309"/>
                </a:solidFill>
                <a:latin typeface="Verdana"/>
                <a:cs typeface="Verdana"/>
              </a:rPr>
              <a:t>ble</a:t>
            </a:r>
            <a:r>
              <a:rPr sz="1600" b="1" i="1" spc="-65" dirty="0">
                <a:solidFill>
                  <a:srgbClr val="744309"/>
                </a:solidFill>
                <a:latin typeface="Verdana"/>
                <a:cs typeface="Verdana"/>
              </a:rPr>
              <a:t> con</a:t>
            </a:r>
            <a:r>
              <a:rPr sz="1600" b="1" i="1" spc="-8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45" dirty="0">
                <a:solidFill>
                  <a:srgbClr val="744309"/>
                </a:solidFill>
                <a:latin typeface="Verdana"/>
                <a:cs typeface="Verdana"/>
              </a:rPr>
              <a:t>e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l</a:t>
            </a:r>
            <a:r>
              <a:rPr sz="1600" b="1" i="1" spc="-9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250" dirty="0">
                <a:solidFill>
                  <a:srgbClr val="744309"/>
                </a:solidFill>
                <a:latin typeface="Verdana"/>
                <a:cs typeface="Verdana"/>
              </a:rPr>
              <a:t>s</a:t>
            </a:r>
            <a:r>
              <a:rPr sz="1600" b="1" i="1" spc="-114" dirty="0">
                <a:solidFill>
                  <a:srgbClr val="744309"/>
                </a:solidFill>
                <a:latin typeface="Verdana"/>
                <a:cs typeface="Verdana"/>
              </a:rPr>
              <a:t>ervici</a:t>
            </a:r>
            <a:r>
              <a:rPr sz="1600" b="1" i="1" spc="-145" dirty="0">
                <a:solidFill>
                  <a:srgbClr val="744309"/>
                </a:solidFill>
                <a:latin typeface="Verdana"/>
                <a:cs typeface="Verdana"/>
              </a:rPr>
              <a:t>o</a:t>
            </a:r>
            <a:r>
              <a:rPr sz="1600" b="1" i="1" spc="-70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55" dirty="0">
                <a:solidFill>
                  <a:srgbClr val="744309"/>
                </a:solidFill>
                <a:latin typeface="Verdana"/>
                <a:cs typeface="Verdana"/>
              </a:rPr>
              <a:t>de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 </a:t>
            </a:r>
            <a:r>
              <a:rPr sz="1600" b="1" i="1" spc="-130" dirty="0">
                <a:solidFill>
                  <a:srgbClr val="744309"/>
                </a:solidFill>
                <a:latin typeface="Verdana"/>
                <a:cs typeface="Verdana"/>
              </a:rPr>
              <a:t>teleas</a:t>
            </a:r>
            <a:r>
              <a:rPr sz="1600" b="1" i="1" spc="-155" dirty="0">
                <a:solidFill>
                  <a:srgbClr val="744309"/>
                </a:solidFill>
                <a:latin typeface="Verdana"/>
                <a:cs typeface="Verdana"/>
              </a:rPr>
              <a:t>i</a:t>
            </a:r>
            <a:r>
              <a:rPr sz="1600" b="1" i="1" spc="-260" dirty="0">
                <a:solidFill>
                  <a:srgbClr val="744309"/>
                </a:solidFill>
                <a:latin typeface="Verdana"/>
                <a:cs typeface="Verdana"/>
              </a:rPr>
              <a:t>s</a:t>
            </a:r>
            <a:r>
              <a:rPr sz="1600" b="1" i="1" spc="-95" dirty="0">
                <a:solidFill>
                  <a:srgbClr val="744309"/>
                </a:solidFill>
                <a:latin typeface="Verdana"/>
                <a:cs typeface="Verdana"/>
              </a:rPr>
              <a:t>tenci</a:t>
            </a:r>
            <a:r>
              <a:rPr sz="1600" b="1" i="1" spc="-110" dirty="0">
                <a:solidFill>
                  <a:srgbClr val="744309"/>
                </a:solidFill>
                <a:latin typeface="Verdana"/>
                <a:cs typeface="Verdana"/>
              </a:rPr>
              <a:t>a</a:t>
            </a:r>
            <a:r>
              <a:rPr sz="1600" b="1" i="1" spc="-135" dirty="0">
                <a:solidFill>
                  <a:srgbClr val="744309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78735" y="6092952"/>
            <a:ext cx="841248" cy="37185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935095" y="6466814"/>
            <a:ext cx="59296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ESPECIFICO</a:t>
            </a:r>
            <a:r>
              <a:rPr sz="16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600" spc="3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600" spc="4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878787"/>
                </a:solidFill>
                <a:latin typeface="Calibri"/>
                <a:cs typeface="Calibri"/>
              </a:rPr>
              <a:t>DESARROLLO.</a:t>
            </a:r>
            <a:r>
              <a:rPr sz="1600" spc="5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17648" y="624840"/>
            <a:ext cx="6943725" cy="100774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 marR="181610">
              <a:lnSpc>
                <a:spcPct val="100000"/>
              </a:lnSpc>
              <a:spcBef>
                <a:spcPts val="340"/>
              </a:spcBef>
            </a:pPr>
            <a:r>
              <a:rPr sz="2100" spc="-330" dirty="0">
                <a:solidFill>
                  <a:srgbClr val="C00000"/>
                </a:solidFill>
              </a:rPr>
              <a:t>4.</a:t>
            </a:r>
            <a:r>
              <a:rPr sz="2100" spc="-45" dirty="0">
                <a:solidFill>
                  <a:srgbClr val="C00000"/>
                </a:solidFill>
              </a:rPr>
              <a:t> </a:t>
            </a:r>
            <a:r>
              <a:rPr sz="2100" spc="-555" dirty="0">
                <a:solidFill>
                  <a:srgbClr val="C00000"/>
                </a:solidFill>
              </a:rPr>
              <a:t>CONVENIO</a:t>
            </a:r>
            <a:r>
              <a:rPr sz="2100" spc="-490" dirty="0">
                <a:solidFill>
                  <a:srgbClr val="C00000"/>
                </a:solidFill>
              </a:rPr>
              <a:t> </a:t>
            </a:r>
            <a:r>
              <a:rPr sz="2100" spc="-465" dirty="0">
                <a:solidFill>
                  <a:srgbClr val="C00000"/>
                </a:solidFill>
              </a:rPr>
              <a:t>ESPECIAL</a:t>
            </a:r>
            <a:r>
              <a:rPr sz="2100" spc="-310" dirty="0">
                <a:solidFill>
                  <a:srgbClr val="C00000"/>
                </a:solidFill>
              </a:rPr>
              <a:t> </a:t>
            </a:r>
            <a:r>
              <a:rPr sz="2100" spc="-540" dirty="0">
                <a:solidFill>
                  <a:srgbClr val="C00000"/>
                </a:solidFill>
              </a:rPr>
              <a:t>DE</a:t>
            </a:r>
            <a:r>
              <a:rPr sz="2100" spc="-459" dirty="0">
                <a:solidFill>
                  <a:srgbClr val="C00000"/>
                </a:solidFill>
              </a:rPr>
              <a:t> </a:t>
            </a:r>
            <a:r>
              <a:rPr sz="2100" spc="-530" dirty="0">
                <a:solidFill>
                  <a:srgbClr val="C00000"/>
                </a:solidFill>
              </a:rPr>
              <a:t>CUIDADORES</a:t>
            </a:r>
            <a:r>
              <a:rPr sz="2100" spc="-440" dirty="0">
                <a:solidFill>
                  <a:srgbClr val="C00000"/>
                </a:solidFill>
              </a:rPr>
              <a:t> </a:t>
            </a:r>
            <a:r>
              <a:rPr sz="2100" spc="-620" dirty="0">
                <a:solidFill>
                  <a:srgbClr val="C00000"/>
                </a:solidFill>
              </a:rPr>
              <a:t>NO</a:t>
            </a:r>
            <a:r>
              <a:rPr sz="2100" spc="-180" dirty="0">
                <a:solidFill>
                  <a:srgbClr val="C00000"/>
                </a:solidFill>
              </a:rPr>
              <a:t> </a:t>
            </a:r>
            <a:r>
              <a:rPr sz="2100" spc="-500" dirty="0">
                <a:solidFill>
                  <a:srgbClr val="C00000"/>
                </a:solidFill>
              </a:rPr>
              <a:t>PROFESIONALES</a:t>
            </a:r>
            <a:r>
              <a:rPr sz="2100" spc="-380" dirty="0">
                <a:solidFill>
                  <a:srgbClr val="C00000"/>
                </a:solidFill>
              </a:rPr>
              <a:t> </a:t>
            </a:r>
            <a:r>
              <a:rPr sz="2100" spc="-540" dirty="0">
                <a:solidFill>
                  <a:srgbClr val="C00000"/>
                </a:solidFill>
              </a:rPr>
              <a:t>DE</a:t>
            </a:r>
            <a:r>
              <a:rPr sz="2100" spc="-459" dirty="0">
                <a:solidFill>
                  <a:srgbClr val="C00000"/>
                </a:solidFill>
              </a:rPr>
              <a:t> </a:t>
            </a:r>
            <a:r>
              <a:rPr sz="2100" spc="-500" dirty="0">
                <a:solidFill>
                  <a:srgbClr val="C00000"/>
                </a:solidFill>
              </a:rPr>
              <a:t>PERSONAS </a:t>
            </a:r>
            <a:r>
              <a:rPr sz="2100" spc="-605" dirty="0">
                <a:solidFill>
                  <a:srgbClr val="C00000"/>
                </a:solidFill>
              </a:rPr>
              <a:t> </a:t>
            </a:r>
            <a:r>
              <a:rPr sz="2100" spc="-540" dirty="0">
                <a:solidFill>
                  <a:srgbClr val="C00000"/>
                </a:solidFill>
              </a:rPr>
              <a:t>EN</a:t>
            </a:r>
            <a:r>
              <a:rPr sz="2100" spc="-185" dirty="0">
                <a:solidFill>
                  <a:srgbClr val="C00000"/>
                </a:solidFill>
              </a:rPr>
              <a:t> </a:t>
            </a:r>
            <a:r>
              <a:rPr sz="2100" spc="-545" dirty="0">
                <a:solidFill>
                  <a:srgbClr val="C00000"/>
                </a:solidFill>
              </a:rPr>
              <a:t>S</a:t>
            </a:r>
            <a:r>
              <a:rPr sz="2100" spc="-420" dirty="0">
                <a:solidFill>
                  <a:srgbClr val="C00000"/>
                </a:solidFill>
              </a:rPr>
              <a:t>I</a:t>
            </a:r>
            <a:r>
              <a:rPr sz="2100" spc="-509" dirty="0">
                <a:solidFill>
                  <a:srgbClr val="C00000"/>
                </a:solidFill>
              </a:rPr>
              <a:t>TUACI</a:t>
            </a:r>
            <a:r>
              <a:rPr sz="2100" spc="-625" dirty="0">
                <a:solidFill>
                  <a:srgbClr val="C00000"/>
                </a:solidFill>
              </a:rPr>
              <a:t>Ó</a:t>
            </a:r>
            <a:r>
              <a:rPr sz="2100" spc="-615" dirty="0">
                <a:solidFill>
                  <a:srgbClr val="C00000"/>
                </a:solidFill>
              </a:rPr>
              <a:t>N</a:t>
            </a:r>
            <a:r>
              <a:rPr sz="2100" spc="-175" dirty="0">
                <a:solidFill>
                  <a:srgbClr val="C00000"/>
                </a:solidFill>
              </a:rPr>
              <a:t> </a:t>
            </a:r>
            <a:r>
              <a:rPr sz="2100" spc="-595" dirty="0">
                <a:solidFill>
                  <a:srgbClr val="C00000"/>
                </a:solidFill>
              </a:rPr>
              <a:t>D</a:t>
            </a:r>
            <a:r>
              <a:rPr sz="2100" spc="-480" dirty="0">
                <a:solidFill>
                  <a:srgbClr val="C00000"/>
                </a:solidFill>
              </a:rPr>
              <a:t>E</a:t>
            </a:r>
            <a:r>
              <a:rPr sz="2100" spc="-180" dirty="0">
                <a:solidFill>
                  <a:srgbClr val="C00000"/>
                </a:solidFill>
              </a:rPr>
              <a:t> </a:t>
            </a:r>
            <a:r>
              <a:rPr sz="2100" spc="-505" dirty="0">
                <a:solidFill>
                  <a:srgbClr val="C00000"/>
                </a:solidFill>
              </a:rPr>
              <a:t>DEPE</a:t>
            </a:r>
            <a:r>
              <a:rPr sz="2100" spc="-600" dirty="0">
                <a:solidFill>
                  <a:srgbClr val="C00000"/>
                </a:solidFill>
              </a:rPr>
              <a:t>N</a:t>
            </a:r>
            <a:r>
              <a:rPr sz="2100" spc="-545" dirty="0">
                <a:solidFill>
                  <a:srgbClr val="C00000"/>
                </a:solidFill>
              </a:rPr>
              <a:t>DE</a:t>
            </a:r>
            <a:r>
              <a:rPr sz="2100" spc="-620" dirty="0">
                <a:solidFill>
                  <a:srgbClr val="C00000"/>
                </a:solidFill>
              </a:rPr>
              <a:t>N</a:t>
            </a:r>
            <a:r>
              <a:rPr sz="2100" spc="-500" dirty="0">
                <a:solidFill>
                  <a:srgbClr val="C00000"/>
                </a:solidFill>
              </a:rPr>
              <a:t>CIA</a:t>
            </a:r>
            <a:r>
              <a:rPr sz="2100" spc="-180" dirty="0">
                <a:solidFill>
                  <a:srgbClr val="C00000"/>
                </a:solidFill>
              </a:rPr>
              <a:t> </a:t>
            </a:r>
            <a:r>
              <a:rPr sz="2100" spc="-580" dirty="0">
                <a:solidFill>
                  <a:srgbClr val="C00000"/>
                </a:solidFill>
              </a:rPr>
              <a:t>R</a:t>
            </a:r>
            <a:r>
              <a:rPr sz="2100" spc="-240" dirty="0">
                <a:solidFill>
                  <a:srgbClr val="C00000"/>
                </a:solidFill>
              </a:rPr>
              <a:t>.</a:t>
            </a:r>
            <a:r>
              <a:rPr sz="2100" spc="-625" dirty="0">
                <a:solidFill>
                  <a:srgbClr val="C00000"/>
                </a:solidFill>
              </a:rPr>
              <a:t>D</a:t>
            </a:r>
            <a:r>
              <a:rPr sz="2100" spc="-260" dirty="0">
                <a:solidFill>
                  <a:srgbClr val="C00000"/>
                </a:solidFill>
              </a:rPr>
              <a:t>.</a:t>
            </a:r>
            <a:r>
              <a:rPr sz="2100" spc="-204" dirty="0">
                <a:solidFill>
                  <a:srgbClr val="C00000"/>
                </a:solidFill>
              </a:rPr>
              <a:t> </a:t>
            </a:r>
            <a:r>
              <a:rPr sz="2100" spc="-610" dirty="0">
                <a:solidFill>
                  <a:srgbClr val="C00000"/>
                </a:solidFill>
              </a:rPr>
              <a:t>6</a:t>
            </a:r>
            <a:r>
              <a:rPr sz="2100" spc="-600" dirty="0">
                <a:solidFill>
                  <a:srgbClr val="C00000"/>
                </a:solidFill>
              </a:rPr>
              <a:t>1</a:t>
            </a:r>
            <a:r>
              <a:rPr sz="2100" spc="-385" dirty="0">
                <a:solidFill>
                  <a:srgbClr val="C00000"/>
                </a:solidFill>
              </a:rPr>
              <a:t>5</a:t>
            </a:r>
            <a:r>
              <a:rPr sz="2100" spc="-370" dirty="0">
                <a:solidFill>
                  <a:srgbClr val="C00000"/>
                </a:solidFill>
              </a:rPr>
              <a:t>/2007</a:t>
            </a:r>
            <a:endParaRPr sz="2100"/>
          </a:p>
        </p:txBody>
      </p:sp>
      <p:sp>
        <p:nvSpPr>
          <p:cNvPr id="10" name="object 10"/>
          <p:cNvSpPr/>
          <p:nvPr/>
        </p:nvSpPr>
        <p:spPr>
          <a:xfrm>
            <a:off x="1802892" y="1828800"/>
            <a:ext cx="9461500" cy="4495800"/>
          </a:xfrm>
          <a:custGeom>
            <a:avLst/>
            <a:gdLst/>
            <a:ahLst/>
            <a:cxnLst/>
            <a:rect l="l" t="t" r="r" b="b"/>
            <a:pathLst>
              <a:path w="9461500" h="4495800">
                <a:moveTo>
                  <a:pt x="9460992" y="0"/>
                </a:moveTo>
                <a:lnTo>
                  <a:pt x="0" y="0"/>
                </a:lnTo>
                <a:lnTo>
                  <a:pt x="0" y="4495800"/>
                </a:lnTo>
                <a:lnTo>
                  <a:pt x="9460992" y="4495800"/>
                </a:lnTo>
                <a:lnTo>
                  <a:pt x="9460992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81377" y="1859406"/>
            <a:ext cx="9265285" cy="4246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VA </a:t>
            </a:r>
            <a:r>
              <a:rPr sz="1600" b="1" spc="-150" dirty="0">
                <a:solidFill>
                  <a:srgbClr val="404040"/>
                </a:solidFill>
                <a:latin typeface="Tahoma"/>
                <a:cs typeface="Tahoma"/>
              </a:rPr>
              <a:t>DIRIGIDO</a:t>
            </a:r>
            <a:r>
              <a:rPr sz="1600" b="1" spc="-1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2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cuidadores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no </a:t>
            </a:r>
            <a:r>
              <a:rPr sz="1600" spc="65" dirty="0">
                <a:solidFill>
                  <a:srgbClr val="404040"/>
                </a:solidFill>
                <a:latin typeface="Tahoma"/>
                <a:cs typeface="Tahoma"/>
              </a:rPr>
              <a:t>profesionales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35" dirty="0">
                <a:solidFill>
                  <a:srgbClr val="404040"/>
                </a:solidFill>
                <a:latin typeface="Tahoma"/>
                <a:cs typeface="Tahoma"/>
              </a:rPr>
              <a:t>una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persona </a:t>
            </a:r>
            <a:r>
              <a:rPr sz="1600" spc="13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situación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404040"/>
                </a:solidFill>
                <a:latin typeface="Tahoma"/>
                <a:cs typeface="Tahoma"/>
              </a:rPr>
              <a:t>dependencia,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sean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designados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0" dirty="0">
                <a:solidFill>
                  <a:srgbClr val="404040"/>
                </a:solidFill>
                <a:latin typeface="Tahoma"/>
                <a:cs typeface="Tahoma"/>
              </a:rPr>
              <a:t>como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tales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Programa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Individual</a:t>
            </a:r>
            <a:r>
              <a:rPr sz="1600" b="1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Atención 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45" dirty="0">
                <a:solidFill>
                  <a:srgbClr val="12ED55"/>
                </a:solidFill>
                <a:latin typeface="Tahoma"/>
                <a:cs typeface="Tahoma"/>
              </a:rPr>
              <a:t>(PIA)*</a:t>
            </a:r>
            <a:r>
              <a:rPr sz="1600" spc="-145" dirty="0">
                <a:solidFill>
                  <a:srgbClr val="12ED55"/>
                </a:solidFill>
                <a:latin typeface="Tahoma"/>
                <a:cs typeface="Tahoma"/>
              </a:rPr>
              <a:t>,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siempre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600" spc="180" dirty="0">
                <a:solidFill>
                  <a:srgbClr val="404040"/>
                </a:solidFill>
                <a:latin typeface="Tahoma"/>
                <a:cs typeface="Tahoma"/>
              </a:rPr>
              <a:t>cuando </a:t>
            </a:r>
            <a:r>
              <a:rPr sz="1600" spc="45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600" spc="120" dirty="0">
                <a:solidFill>
                  <a:srgbClr val="404040"/>
                </a:solidFill>
                <a:latin typeface="Tahoma"/>
                <a:cs typeface="Tahoma"/>
              </a:rPr>
              <a:t>acredite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reconocimiento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prestación </a:t>
            </a:r>
            <a:r>
              <a:rPr sz="1600" spc="170" dirty="0">
                <a:solidFill>
                  <a:srgbClr val="404040"/>
                </a:solidFill>
                <a:latin typeface="Tahoma"/>
                <a:cs typeface="Tahoma"/>
              </a:rPr>
              <a:t>económica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404040"/>
                </a:solidFill>
                <a:latin typeface="Tahoma"/>
                <a:cs typeface="Tahoma"/>
              </a:rPr>
              <a:t>dependencia. </a:t>
            </a:r>
            <a:r>
              <a:rPr sz="1600" spc="170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sean perceptores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prestación </a:t>
            </a:r>
            <a:r>
              <a:rPr sz="1600" spc="170" dirty="0">
                <a:solidFill>
                  <a:srgbClr val="404040"/>
                </a:solidFill>
                <a:latin typeface="Tahoma"/>
                <a:cs typeface="Tahoma"/>
              </a:rPr>
              <a:t>económica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regulada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por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Real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u="sng" spc="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Decreto</a:t>
            </a:r>
            <a:r>
              <a:rPr sz="1600" u="sng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u="sng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615/2007,</a:t>
            </a:r>
            <a:r>
              <a:rPr sz="1600" u="sng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u="sng" spc="1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600" u="sng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11</a:t>
            </a:r>
            <a:r>
              <a:rPr sz="1600" u="sng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u="sng" spc="1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600" u="sng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u="sng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mayo</a:t>
            </a:r>
            <a:r>
              <a:rPr sz="1600" spc="120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999243"/>
                </a:solidFill>
                <a:latin typeface="Tahoma"/>
                <a:cs typeface="Tahoma"/>
              </a:rPr>
              <a:t>por</a:t>
            </a:r>
            <a:r>
              <a:rPr sz="1600" b="1" spc="-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999243"/>
                </a:solidFill>
                <a:latin typeface="Tahoma"/>
                <a:cs typeface="Tahoma"/>
              </a:rPr>
              <a:t>el</a:t>
            </a:r>
            <a:r>
              <a:rPr sz="1600" b="1" spc="-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999243"/>
                </a:solidFill>
                <a:latin typeface="Tahoma"/>
                <a:cs typeface="Tahoma"/>
              </a:rPr>
              <a:t>que</a:t>
            </a:r>
            <a:r>
              <a:rPr sz="1600" b="1" spc="-1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999243"/>
                </a:solidFill>
                <a:latin typeface="Tahoma"/>
                <a:cs typeface="Tahoma"/>
              </a:rPr>
              <a:t>se</a:t>
            </a:r>
            <a:r>
              <a:rPr sz="1600" b="1" spc="-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999243"/>
                </a:solidFill>
                <a:latin typeface="Tahoma"/>
                <a:cs typeface="Tahoma"/>
              </a:rPr>
              <a:t>regula</a:t>
            </a:r>
            <a:r>
              <a:rPr sz="1600" b="1" spc="1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999243"/>
                </a:solidFill>
                <a:latin typeface="Tahoma"/>
                <a:cs typeface="Tahoma"/>
              </a:rPr>
              <a:t>la </a:t>
            </a:r>
            <a:r>
              <a:rPr sz="1600" b="1" spc="-25" dirty="0">
                <a:solidFill>
                  <a:srgbClr val="999243"/>
                </a:solidFill>
                <a:latin typeface="Tahoma"/>
                <a:cs typeface="Tahoma"/>
              </a:rPr>
              <a:t>Seguridad</a:t>
            </a:r>
            <a:r>
              <a:rPr sz="1600" b="1" spc="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999243"/>
                </a:solidFill>
                <a:latin typeface="Tahoma"/>
                <a:cs typeface="Tahoma"/>
              </a:rPr>
              <a:t>Social</a:t>
            </a:r>
            <a:r>
              <a:rPr sz="1600" b="1" spc="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de</a:t>
            </a:r>
            <a:r>
              <a:rPr sz="1600" b="1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999243"/>
                </a:solidFill>
                <a:latin typeface="Tahoma"/>
                <a:cs typeface="Tahoma"/>
              </a:rPr>
              <a:t>los</a:t>
            </a:r>
            <a:r>
              <a:rPr sz="1600" b="1" spc="-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999243"/>
                </a:solidFill>
                <a:latin typeface="Tahoma"/>
                <a:cs typeface="Tahoma"/>
              </a:rPr>
              <a:t>cuidadores </a:t>
            </a:r>
            <a:r>
              <a:rPr sz="1600" b="1" spc="-45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de</a:t>
            </a:r>
            <a:r>
              <a:rPr sz="1600" b="1" spc="-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999243"/>
                </a:solidFill>
                <a:latin typeface="Tahoma"/>
                <a:cs typeface="Tahoma"/>
              </a:rPr>
              <a:t>las</a:t>
            </a:r>
            <a:r>
              <a:rPr sz="1600" b="1" spc="-1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999243"/>
                </a:solidFill>
                <a:latin typeface="Tahoma"/>
                <a:cs typeface="Tahoma"/>
              </a:rPr>
              <a:t>personas</a:t>
            </a:r>
            <a:r>
              <a:rPr sz="1600" b="1" spc="-1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99243"/>
                </a:solidFill>
                <a:latin typeface="Tahoma"/>
                <a:cs typeface="Tahoma"/>
              </a:rPr>
              <a:t>en</a:t>
            </a:r>
            <a:r>
              <a:rPr sz="1600" b="1" spc="-20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999243"/>
                </a:solidFill>
                <a:latin typeface="Tahoma"/>
                <a:cs typeface="Tahoma"/>
              </a:rPr>
              <a:t>situación</a:t>
            </a:r>
            <a:r>
              <a:rPr sz="1600" b="1" spc="-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999243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999243"/>
                </a:solidFill>
                <a:latin typeface="Tahoma"/>
                <a:cs typeface="Tahoma"/>
              </a:rPr>
              <a:t> </a:t>
            </a:r>
            <a:r>
              <a:rPr sz="1600" b="1" spc="25" dirty="0">
                <a:solidFill>
                  <a:srgbClr val="999243"/>
                </a:solidFill>
                <a:latin typeface="Tahoma"/>
                <a:cs typeface="Tahoma"/>
              </a:rPr>
              <a:t>dependencia</a:t>
            </a:r>
            <a:r>
              <a:rPr sz="1600" spc="2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ahoma"/>
              <a:cs typeface="Tahoma"/>
            </a:endParaRPr>
          </a:p>
          <a:p>
            <a:pPr marL="12700" marR="343535">
              <a:lnSpc>
                <a:spcPct val="100000"/>
              </a:lnSpc>
            </a:pPr>
            <a:r>
              <a:rPr sz="1600" spc="-200" dirty="0">
                <a:solidFill>
                  <a:srgbClr val="12ED55"/>
                </a:solidFill>
                <a:latin typeface="Tahoma"/>
                <a:cs typeface="Tahoma"/>
              </a:rPr>
              <a:t>*</a:t>
            </a:r>
            <a:r>
              <a:rPr sz="1600" spc="-60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600" spc="20" dirty="0">
                <a:solidFill>
                  <a:srgbClr val="12ED55"/>
                </a:solidFill>
                <a:latin typeface="Tahoma"/>
                <a:cs typeface="Tahoma"/>
              </a:rPr>
              <a:t>PIA</a:t>
            </a:r>
            <a:r>
              <a:rPr sz="1600" spc="-85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600" spc="170" dirty="0">
                <a:solidFill>
                  <a:srgbClr val="12ED55"/>
                </a:solidFill>
                <a:latin typeface="Tahoma"/>
                <a:cs typeface="Tahoma"/>
              </a:rPr>
              <a:t>concedido</a:t>
            </a:r>
            <a:r>
              <a:rPr sz="1600" spc="445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600" spc="-12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“</a:t>
            </a:r>
            <a:r>
              <a:rPr sz="1600" b="1" spc="-30" dirty="0">
                <a:solidFill>
                  <a:srgbClr val="FF0000"/>
                </a:solidFill>
                <a:latin typeface="Tahoma"/>
                <a:cs typeface="Tahoma"/>
              </a:rPr>
              <a:t>Prestación</a:t>
            </a:r>
            <a:r>
              <a:rPr sz="1600" b="1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35" dirty="0">
                <a:solidFill>
                  <a:srgbClr val="FF0000"/>
                </a:solidFill>
                <a:latin typeface="Tahoma"/>
                <a:cs typeface="Tahoma"/>
              </a:rPr>
              <a:t>económica</a:t>
            </a:r>
            <a:r>
              <a:rPr sz="1600" b="1" spc="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FF0000"/>
                </a:solidFill>
                <a:latin typeface="Tahoma"/>
                <a:cs typeface="Tahoma"/>
              </a:rPr>
              <a:t>para cuidados</a:t>
            </a:r>
            <a:r>
              <a:rPr sz="1600" b="1" spc="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Tahoma"/>
                <a:cs typeface="Tahoma"/>
              </a:rPr>
              <a:t>en</a:t>
            </a:r>
            <a:r>
              <a:rPr sz="1600" b="1" spc="-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Tahoma"/>
                <a:cs typeface="Tahoma"/>
              </a:rPr>
              <a:t>el</a:t>
            </a:r>
            <a:r>
              <a:rPr sz="1600" b="1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FF0000"/>
                </a:solidFill>
                <a:latin typeface="Tahoma"/>
                <a:cs typeface="Tahoma"/>
              </a:rPr>
              <a:t>entorno</a:t>
            </a:r>
            <a:r>
              <a:rPr sz="1600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FF0000"/>
                </a:solidFill>
                <a:latin typeface="Tahoma"/>
                <a:cs typeface="Tahoma"/>
              </a:rPr>
              <a:t>familiar</a:t>
            </a:r>
            <a:r>
              <a:rPr sz="1600" b="1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Tahoma"/>
                <a:cs typeface="Tahoma"/>
              </a:rPr>
              <a:t>y</a:t>
            </a:r>
            <a:r>
              <a:rPr sz="1600" b="1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40" dirty="0">
                <a:solidFill>
                  <a:srgbClr val="FF0000"/>
                </a:solidFill>
                <a:latin typeface="Tahoma"/>
                <a:cs typeface="Tahoma"/>
              </a:rPr>
              <a:t>apoyo</a:t>
            </a:r>
            <a:r>
              <a:rPr sz="1600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FF0000"/>
                </a:solidFill>
                <a:latin typeface="Tahoma"/>
                <a:cs typeface="Tahoma"/>
              </a:rPr>
              <a:t>a </a:t>
            </a:r>
            <a:r>
              <a:rPr sz="1600" b="1" spc="-45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Tahoma"/>
                <a:cs typeface="Tahoma"/>
              </a:rPr>
              <a:t>cuidadores</a:t>
            </a:r>
            <a:r>
              <a:rPr sz="1600" b="1" spc="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Tahoma"/>
                <a:cs typeface="Tahoma"/>
              </a:rPr>
              <a:t>no</a:t>
            </a:r>
            <a:r>
              <a:rPr sz="1600" b="1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FF0000"/>
                </a:solidFill>
                <a:latin typeface="Tahoma"/>
                <a:cs typeface="Tahoma"/>
              </a:rPr>
              <a:t>profesionales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”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5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solidFill>
                  <a:srgbClr val="333333"/>
                </a:solidFill>
                <a:latin typeface="Roboto"/>
                <a:cs typeface="Roboto"/>
              </a:rPr>
              <a:t>La</a:t>
            </a:r>
            <a:r>
              <a:rPr sz="1600" spc="2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b="1" spc="15" dirty="0">
                <a:solidFill>
                  <a:srgbClr val="333333"/>
                </a:solidFill>
                <a:latin typeface="Roboto"/>
                <a:cs typeface="Roboto"/>
              </a:rPr>
              <a:t>Seguíidad</a:t>
            </a:r>
            <a:r>
              <a:rPr sz="1600" b="1" spc="3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333333"/>
                </a:solidFill>
                <a:latin typeface="Roboto"/>
                <a:cs typeface="Roboto"/>
              </a:rPr>
              <a:t>Social</a:t>
            </a:r>
            <a:r>
              <a:rPr sz="1600" b="1" spc="4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de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Roboto"/>
                <a:cs typeface="Roboto"/>
              </a:rPr>
              <a:t>los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333333"/>
                </a:solidFill>
                <a:latin typeface="Roboto"/>
                <a:cs typeface="Roboto"/>
              </a:rPr>
              <a:t>cuidadoíes</a:t>
            </a:r>
            <a:r>
              <a:rPr sz="1600" spc="3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de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Roboto"/>
                <a:cs typeface="Roboto"/>
              </a:rPr>
              <a:t>las</a:t>
            </a:r>
            <a:r>
              <a:rPr sz="1600" spc="2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peísonas</a:t>
            </a:r>
            <a:r>
              <a:rPr sz="1600" spc="3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oto"/>
                <a:cs typeface="Roboto"/>
              </a:rPr>
              <a:t>en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Roboto"/>
                <a:cs typeface="Roboto"/>
              </a:rPr>
              <a:t>situación</a:t>
            </a:r>
            <a:r>
              <a:rPr sz="1600" spc="3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de</a:t>
            </a:r>
            <a:r>
              <a:rPr sz="1600" spc="1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oto"/>
                <a:cs typeface="Roboto"/>
              </a:rPr>
              <a:t>dependencia</a:t>
            </a:r>
            <a:r>
              <a:rPr sz="1600" b="1" spc="-10" dirty="0">
                <a:solidFill>
                  <a:srgbClr val="333333"/>
                </a:solidFill>
                <a:latin typeface="Roboto"/>
                <a:cs typeface="Roboto"/>
              </a:rPr>
              <a:t>,</a:t>
            </a:r>
            <a:r>
              <a:rPr sz="1600" b="1" spc="4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b="1" spc="5" dirty="0">
                <a:solidFill>
                  <a:srgbClr val="333333"/>
                </a:solidFill>
                <a:latin typeface="Roboto"/>
                <a:cs typeface="Roboto"/>
              </a:rPr>
              <a:t>seífi</a:t>
            </a:r>
            <a:r>
              <a:rPr sz="1600" b="1" spc="3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b="1" spc="-15" dirty="0">
                <a:solidFill>
                  <a:srgbClr val="333333"/>
                </a:solidFill>
                <a:latin typeface="Roboto"/>
                <a:cs typeface="Roboto"/>
              </a:rPr>
              <a:t>abonada</a:t>
            </a:r>
            <a:endParaRPr sz="16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600" spc="40" dirty="0">
                <a:solidFill>
                  <a:srgbClr val="333333"/>
                </a:solidFill>
                <a:latin typeface="Roboto"/>
                <a:cs typeface="Roboto"/>
              </a:rPr>
              <a:t>poí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Roboto"/>
                <a:cs typeface="Roboto"/>
              </a:rPr>
              <a:t>la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Administíación</a:t>
            </a:r>
            <a:r>
              <a:rPr sz="1600" spc="10" dirty="0">
                <a:solidFill>
                  <a:srgbClr val="333333"/>
                </a:solidFill>
                <a:latin typeface="Roboto"/>
                <a:cs typeface="Roboto"/>
              </a:rPr>
              <a:t> Geneíal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del</a:t>
            </a:r>
            <a:r>
              <a:rPr sz="1600" spc="-1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Estado.</a:t>
            </a:r>
            <a:endParaRPr sz="160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1500">
              <a:latin typeface="Roboto"/>
              <a:cs typeface="Roboto"/>
            </a:endParaRPr>
          </a:p>
          <a:p>
            <a:pPr marL="355600" marR="157480" indent="-342900" algn="just">
              <a:lnSpc>
                <a:spcPct val="100000"/>
              </a:lnSpc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600" spc="-5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Con </a:t>
            </a:r>
            <a:r>
              <a:rPr sz="1600" spc="25" dirty="0">
                <a:solidFill>
                  <a:srgbClr val="333333"/>
                </a:solidFill>
                <a:latin typeface="Roboto"/>
                <a:cs typeface="Roboto"/>
              </a:rPr>
              <a:t>caíácteí 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geneíal, </a:t>
            </a:r>
            <a:r>
              <a:rPr sz="1600" u="heavy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Roboto"/>
                <a:cs typeface="Roboto"/>
                <a:hlinkClick r:id="rId6"/>
              </a:rPr>
              <a:t>paía </a:t>
            </a:r>
            <a:r>
              <a:rPr sz="16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Roboto"/>
                <a:cs typeface="Roboto"/>
                <a:hlinkClick r:id="rId6"/>
              </a:rPr>
              <a:t>suscíibiílo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es </a:t>
            </a:r>
            <a:r>
              <a:rPr sz="1600" spc="10" dirty="0">
                <a:solidFill>
                  <a:srgbClr val="333333"/>
                </a:solidFill>
                <a:latin typeface="Roboto"/>
                <a:cs typeface="Roboto"/>
              </a:rPr>
              <a:t>píeciso </a:t>
            </a:r>
            <a:r>
              <a:rPr sz="1600" spc="-10" dirty="0">
                <a:solidFill>
                  <a:srgbClr val="333333"/>
                </a:solidFill>
                <a:latin typeface="Roboto"/>
                <a:cs typeface="Roboto"/>
              </a:rPr>
              <a:t>que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el </a:t>
            </a:r>
            <a:r>
              <a:rPr sz="1600" spc="5" dirty="0">
                <a:solidFill>
                  <a:srgbClr val="333333"/>
                </a:solidFill>
                <a:latin typeface="Roboto"/>
                <a:cs typeface="Roboto"/>
              </a:rPr>
              <a:t>cuidadoí </a:t>
            </a:r>
            <a:r>
              <a:rPr sz="1600" b="1" spc="-10" dirty="0">
                <a:solidFill>
                  <a:srgbClr val="001F5F"/>
                </a:solidFill>
                <a:latin typeface="Roboto"/>
                <a:cs typeface="Roboto"/>
              </a:rPr>
              <a:t>no </a:t>
            </a:r>
            <a:r>
              <a:rPr sz="1600" b="1" spc="10" dirty="0">
                <a:solidFill>
                  <a:srgbClr val="001F5F"/>
                </a:solidFill>
                <a:latin typeface="Roboto"/>
                <a:cs typeface="Roboto"/>
              </a:rPr>
              <a:t>se </a:t>
            </a:r>
            <a:r>
              <a:rPr sz="1600" b="1" spc="15" dirty="0">
                <a:solidFill>
                  <a:srgbClr val="001F5F"/>
                </a:solidFill>
                <a:latin typeface="Roboto"/>
                <a:cs typeface="Roboto"/>
              </a:rPr>
              <a:t>encuentíe </a:t>
            </a:r>
            <a:r>
              <a:rPr sz="1600" b="1" spc="5" dirty="0">
                <a:solidFill>
                  <a:srgbClr val="001F5F"/>
                </a:solidFill>
                <a:latin typeface="Roboto"/>
                <a:cs typeface="Roboto"/>
              </a:rPr>
              <a:t>en </a:t>
            </a:r>
            <a:r>
              <a:rPr sz="1600" b="1" spc="-10" dirty="0">
                <a:solidFill>
                  <a:srgbClr val="001F5F"/>
                </a:solidFill>
                <a:latin typeface="Roboto"/>
                <a:cs typeface="Roboto"/>
              </a:rPr>
              <a:t>situación </a:t>
            </a:r>
            <a:r>
              <a:rPr sz="1600" b="1" spc="10" dirty="0">
                <a:solidFill>
                  <a:srgbClr val="001F5F"/>
                </a:solidFill>
                <a:latin typeface="Roboto"/>
                <a:cs typeface="Roboto"/>
              </a:rPr>
              <a:t>de </a:t>
            </a:r>
            <a:r>
              <a:rPr sz="1600" b="1" spc="15" dirty="0">
                <a:solidFill>
                  <a:srgbClr val="001F5F"/>
                </a:solidFill>
                <a:latin typeface="Roboto"/>
                <a:cs typeface="Roboto"/>
              </a:rPr>
              <a:t> </a:t>
            </a:r>
            <a:r>
              <a:rPr sz="1600" b="1" spc="-15" dirty="0">
                <a:solidFill>
                  <a:srgbClr val="001F5F"/>
                </a:solidFill>
                <a:latin typeface="Roboto"/>
                <a:cs typeface="Roboto"/>
              </a:rPr>
              <a:t>alta </a:t>
            </a:r>
            <a:r>
              <a:rPr sz="1600" b="1" spc="5" dirty="0">
                <a:solidFill>
                  <a:srgbClr val="001F5F"/>
                </a:solidFill>
                <a:latin typeface="Roboto"/>
                <a:cs typeface="Roboto"/>
              </a:rPr>
              <a:t>en </a:t>
            </a:r>
            <a:r>
              <a:rPr sz="1600" b="1" spc="10" dirty="0">
                <a:solidFill>
                  <a:srgbClr val="001F5F"/>
                </a:solidFill>
                <a:latin typeface="Roboto"/>
                <a:cs typeface="Roboto"/>
              </a:rPr>
              <a:t>cualquieí </a:t>
            </a:r>
            <a:r>
              <a:rPr sz="1600" b="1" spc="20" dirty="0">
                <a:solidFill>
                  <a:srgbClr val="001F5F"/>
                </a:solidFill>
                <a:latin typeface="Roboto"/>
                <a:cs typeface="Roboto"/>
              </a:rPr>
              <a:t>íégimen </a:t>
            </a:r>
            <a:r>
              <a:rPr sz="1600" b="1" spc="10" dirty="0">
                <a:solidFill>
                  <a:srgbClr val="001F5F"/>
                </a:solidFill>
                <a:latin typeface="Roboto"/>
                <a:cs typeface="Roboto"/>
              </a:rPr>
              <a:t>de </a:t>
            </a:r>
            <a:r>
              <a:rPr sz="1600" b="1" spc="-10" dirty="0">
                <a:solidFill>
                  <a:srgbClr val="001F5F"/>
                </a:solidFill>
                <a:latin typeface="Roboto"/>
                <a:cs typeface="Roboto"/>
              </a:rPr>
              <a:t>la </a:t>
            </a:r>
            <a:r>
              <a:rPr sz="1600" b="1" spc="15" dirty="0">
                <a:solidFill>
                  <a:srgbClr val="001F5F"/>
                </a:solidFill>
                <a:latin typeface="Roboto"/>
                <a:cs typeface="Roboto"/>
              </a:rPr>
              <a:t>Seguíidad </a:t>
            </a:r>
            <a:r>
              <a:rPr sz="1600" b="1" spc="-10" dirty="0">
                <a:solidFill>
                  <a:srgbClr val="001F5F"/>
                </a:solidFill>
                <a:latin typeface="Roboto"/>
                <a:cs typeface="Roboto"/>
              </a:rPr>
              <a:t>Social a tiempo </a:t>
            </a:r>
            <a:r>
              <a:rPr sz="1600" b="1" dirty="0">
                <a:solidFill>
                  <a:srgbClr val="001F5F"/>
                </a:solidFill>
                <a:latin typeface="Roboto"/>
                <a:cs typeface="Roboto"/>
              </a:rPr>
              <a:t>completo</a:t>
            </a:r>
            <a:r>
              <a:rPr sz="1600" dirty="0">
                <a:solidFill>
                  <a:srgbClr val="333333"/>
                </a:solidFill>
                <a:latin typeface="Roboto"/>
                <a:cs typeface="Roboto"/>
              </a:rPr>
              <a:t>,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desempleo </a:t>
            </a:r>
            <a:r>
              <a:rPr sz="1600" dirty="0">
                <a:solidFill>
                  <a:srgbClr val="333333"/>
                </a:solidFill>
                <a:latin typeface="Roboto"/>
                <a:cs typeface="Roboto"/>
              </a:rPr>
              <a:t>o </a:t>
            </a:r>
            <a:r>
              <a:rPr sz="1600" spc="-10" dirty="0">
                <a:solidFill>
                  <a:srgbClr val="333333"/>
                </a:solidFill>
                <a:latin typeface="Roboto"/>
                <a:cs typeface="Roboto"/>
              </a:rPr>
              <a:t>sea </a:t>
            </a:r>
            <a:r>
              <a:rPr sz="1600" spc="25" dirty="0">
                <a:solidFill>
                  <a:srgbClr val="333333"/>
                </a:solidFill>
                <a:latin typeface="Roboto"/>
                <a:cs typeface="Roboto"/>
              </a:rPr>
              <a:t>peíceptoí </a:t>
            </a:r>
            <a:r>
              <a:rPr sz="1600" spc="3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Roboto"/>
                <a:cs typeface="Roboto"/>
              </a:rPr>
              <a:t>de </a:t>
            </a:r>
            <a:r>
              <a:rPr sz="1600" dirty="0">
                <a:solidFill>
                  <a:srgbClr val="333333"/>
                </a:solidFill>
                <a:latin typeface="Roboto"/>
                <a:cs typeface="Roboto"/>
              </a:rPr>
              <a:t>deteíminadas</a:t>
            </a:r>
            <a:r>
              <a:rPr sz="1600" spc="20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333333"/>
                </a:solidFill>
                <a:latin typeface="Roboto"/>
                <a:cs typeface="Roboto"/>
              </a:rPr>
              <a:t>píestaciones</a:t>
            </a:r>
            <a:endParaRPr sz="16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  <a:hlinkClick r:id="rId7"/>
              </a:rPr>
              <a:t>🠶	</a:t>
            </a:r>
            <a:r>
              <a:rPr sz="1600" b="1" u="sng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Roboto"/>
                <a:cs typeface="Roboto"/>
                <a:hlinkClick r:id="rId7"/>
              </a:rPr>
              <a:t>Infoímación</a:t>
            </a:r>
            <a:r>
              <a:rPr sz="1600" b="1" u="sng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Roboto"/>
                <a:cs typeface="Roboto"/>
                <a:hlinkClick r:id="rId7"/>
              </a:rPr>
              <a:t> </a:t>
            </a:r>
            <a:r>
              <a:rPr sz="1600" b="1" u="sng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Roboto"/>
                <a:cs typeface="Roboto"/>
                <a:hlinkClick r:id="rId7"/>
              </a:rPr>
              <a:t>y</a:t>
            </a:r>
            <a:r>
              <a:rPr sz="1600" b="1" u="sng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Roboto"/>
                <a:cs typeface="Roboto"/>
                <a:hlinkClick r:id="rId7"/>
              </a:rPr>
              <a:t> </a:t>
            </a:r>
            <a:r>
              <a:rPr sz="1600" b="1" u="sng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Roboto"/>
                <a:cs typeface="Roboto"/>
                <a:hlinkClick r:id="rId7"/>
              </a:rPr>
              <a:t>gestiones</a:t>
            </a:r>
            <a:r>
              <a:rPr sz="1600" b="1" u="sng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Roboto"/>
                <a:cs typeface="Roboto"/>
                <a:hlinkClick r:id="rId7"/>
              </a:rPr>
              <a:t> </a:t>
            </a:r>
            <a:r>
              <a:rPr sz="1600" spc="15" dirty="0">
                <a:solidFill>
                  <a:srgbClr val="12ED55"/>
                </a:solidFill>
                <a:latin typeface="Roboto"/>
                <a:cs typeface="Roboto"/>
              </a:rPr>
              <a:t>(</a:t>
            </a:r>
            <a:r>
              <a:rPr sz="1600" spc="-5" dirty="0">
                <a:solidFill>
                  <a:srgbClr val="12ED55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12ED55"/>
                </a:solidFill>
                <a:latin typeface="Roboto"/>
                <a:cs typeface="Roboto"/>
              </a:rPr>
              <a:t>consultaí)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4267" y="6560311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0619" y="6472428"/>
            <a:ext cx="841247" cy="3718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44556" y="533400"/>
            <a:ext cx="923544" cy="84429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15157" y="286639"/>
            <a:ext cx="488188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25" dirty="0">
                <a:solidFill>
                  <a:srgbClr val="C00000"/>
                </a:solidFill>
              </a:rPr>
              <a:t>PAG</a:t>
            </a:r>
            <a:r>
              <a:rPr sz="2100" spc="-575" dirty="0">
                <a:solidFill>
                  <a:srgbClr val="C00000"/>
                </a:solidFill>
              </a:rPr>
              <a:t>O</a:t>
            </a:r>
            <a:r>
              <a:rPr sz="2100" spc="-180" dirty="0">
                <a:solidFill>
                  <a:srgbClr val="C00000"/>
                </a:solidFill>
              </a:rPr>
              <a:t> </a:t>
            </a:r>
            <a:r>
              <a:rPr sz="2100" spc="-595" dirty="0">
                <a:solidFill>
                  <a:srgbClr val="C00000"/>
                </a:solidFill>
              </a:rPr>
              <a:t>D</a:t>
            </a:r>
            <a:r>
              <a:rPr sz="2100" spc="-480" dirty="0">
                <a:solidFill>
                  <a:srgbClr val="C00000"/>
                </a:solidFill>
              </a:rPr>
              <a:t>E</a:t>
            </a:r>
            <a:r>
              <a:rPr sz="2100" spc="-180" dirty="0">
                <a:solidFill>
                  <a:srgbClr val="C00000"/>
                </a:solidFill>
              </a:rPr>
              <a:t> </a:t>
            </a:r>
            <a:r>
              <a:rPr sz="2100" spc="-430" dirty="0">
                <a:solidFill>
                  <a:srgbClr val="C00000"/>
                </a:solidFill>
              </a:rPr>
              <a:t>L</a:t>
            </a:r>
            <a:r>
              <a:rPr sz="2100" spc="-495" dirty="0">
                <a:solidFill>
                  <a:srgbClr val="C00000"/>
                </a:solidFill>
              </a:rPr>
              <a:t>A</a:t>
            </a:r>
            <a:r>
              <a:rPr sz="2100" spc="-185" dirty="0">
                <a:solidFill>
                  <a:srgbClr val="C00000"/>
                </a:solidFill>
              </a:rPr>
              <a:t> </a:t>
            </a:r>
            <a:r>
              <a:rPr sz="2100" spc="-550" dirty="0">
                <a:solidFill>
                  <a:srgbClr val="C00000"/>
                </a:solidFill>
              </a:rPr>
              <a:t>SEGUR</a:t>
            </a:r>
            <a:r>
              <a:rPr sz="2100" spc="-390" dirty="0">
                <a:solidFill>
                  <a:srgbClr val="C00000"/>
                </a:solidFill>
              </a:rPr>
              <a:t>I</a:t>
            </a:r>
            <a:r>
              <a:rPr sz="2100" spc="-565" dirty="0">
                <a:solidFill>
                  <a:srgbClr val="C00000"/>
                </a:solidFill>
              </a:rPr>
              <a:t>DA</a:t>
            </a:r>
            <a:r>
              <a:rPr sz="2100" spc="-590" dirty="0">
                <a:solidFill>
                  <a:srgbClr val="C00000"/>
                </a:solidFill>
              </a:rPr>
              <a:t>D</a:t>
            </a:r>
            <a:r>
              <a:rPr sz="2100" spc="-165" dirty="0">
                <a:solidFill>
                  <a:srgbClr val="C00000"/>
                </a:solidFill>
              </a:rPr>
              <a:t> </a:t>
            </a:r>
            <a:r>
              <a:rPr sz="2100" spc="-545" dirty="0">
                <a:solidFill>
                  <a:srgbClr val="C00000"/>
                </a:solidFill>
              </a:rPr>
              <a:t>SOC</a:t>
            </a:r>
            <a:r>
              <a:rPr sz="2100" spc="-390" dirty="0">
                <a:solidFill>
                  <a:srgbClr val="C00000"/>
                </a:solidFill>
              </a:rPr>
              <a:t>I</a:t>
            </a:r>
            <a:r>
              <a:rPr sz="2100" spc="-465" dirty="0">
                <a:solidFill>
                  <a:srgbClr val="C00000"/>
                </a:solidFill>
              </a:rPr>
              <a:t>AL</a:t>
            </a:r>
            <a:endParaRPr sz="2100"/>
          </a:p>
          <a:p>
            <a:pPr marL="12700" marR="5080">
              <a:lnSpc>
                <a:spcPct val="100000"/>
              </a:lnSpc>
            </a:pPr>
            <a:r>
              <a:rPr sz="2100" spc="-495" dirty="0">
                <a:solidFill>
                  <a:srgbClr val="C00000"/>
                </a:solidFill>
              </a:rPr>
              <a:t>A</a:t>
            </a:r>
            <a:r>
              <a:rPr sz="2100" spc="-490" dirty="0">
                <a:solidFill>
                  <a:srgbClr val="C00000"/>
                </a:solidFill>
              </a:rPr>
              <a:t> </a:t>
            </a:r>
            <a:r>
              <a:rPr sz="2100" spc="-475" dirty="0">
                <a:solidFill>
                  <a:srgbClr val="C00000"/>
                </a:solidFill>
              </a:rPr>
              <a:t>LOS</a:t>
            </a:r>
            <a:r>
              <a:rPr sz="2100" spc="-470" dirty="0">
                <a:solidFill>
                  <a:srgbClr val="C00000"/>
                </a:solidFill>
              </a:rPr>
              <a:t> </a:t>
            </a:r>
            <a:r>
              <a:rPr sz="2100" spc="-530" dirty="0">
                <a:solidFill>
                  <a:srgbClr val="C00000"/>
                </a:solidFill>
              </a:rPr>
              <a:t>CUIDADORES</a:t>
            </a:r>
            <a:r>
              <a:rPr sz="2100" spc="-525" dirty="0">
                <a:solidFill>
                  <a:srgbClr val="C00000"/>
                </a:solidFill>
              </a:rPr>
              <a:t> </a:t>
            </a:r>
            <a:r>
              <a:rPr sz="2100" spc="-625" dirty="0">
                <a:solidFill>
                  <a:srgbClr val="C00000"/>
                </a:solidFill>
              </a:rPr>
              <a:t>NO</a:t>
            </a:r>
            <a:r>
              <a:rPr sz="2100" spc="-185" dirty="0">
                <a:solidFill>
                  <a:srgbClr val="C00000"/>
                </a:solidFill>
              </a:rPr>
              <a:t> </a:t>
            </a:r>
            <a:r>
              <a:rPr sz="2100" spc="-500" dirty="0">
                <a:solidFill>
                  <a:srgbClr val="C00000"/>
                </a:solidFill>
              </a:rPr>
              <a:t>PROFESIONALES</a:t>
            </a:r>
            <a:r>
              <a:rPr sz="2100" spc="-495" dirty="0">
                <a:solidFill>
                  <a:srgbClr val="C00000"/>
                </a:solidFill>
              </a:rPr>
              <a:t> </a:t>
            </a:r>
            <a:r>
              <a:rPr sz="2100" spc="-540" dirty="0">
                <a:solidFill>
                  <a:srgbClr val="C00000"/>
                </a:solidFill>
              </a:rPr>
              <a:t>DE</a:t>
            </a:r>
            <a:r>
              <a:rPr sz="2100" spc="-459" dirty="0">
                <a:solidFill>
                  <a:srgbClr val="C00000"/>
                </a:solidFill>
              </a:rPr>
              <a:t> </a:t>
            </a:r>
            <a:r>
              <a:rPr sz="2100" spc="-500" dirty="0">
                <a:solidFill>
                  <a:srgbClr val="C00000"/>
                </a:solidFill>
              </a:rPr>
              <a:t>PERSONAS </a:t>
            </a:r>
            <a:r>
              <a:rPr sz="2100" spc="-605" dirty="0">
                <a:solidFill>
                  <a:srgbClr val="C00000"/>
                </a:solidFill>
              </a:rPr>
              <a:t> </a:t>
            </a:r>
            <a:r>
              <a:rPr sz="2100" spc="-540" dirty="0">
                <a:solidFill>
                  <a:srgbClr val="C00000"/>
                </a:solidFill>
              </a:rPr>
              <a:t>EN</a:t>
            </a:r>
            <a:r>
              <a:rPr sz="2100" spc="-185" dirty="0">
                <a:solidFill>
                  <a:srgbClr val="C00000"/>
                </a:solidFill>
              </a:rPr>
              <a:t> </a:t>
            </a:r>
            <a:r>
              <a:rPr sz="2100" spc="-545" dirty="0">
                <a:solidFill>
                  <a:srgbClr val="C00000"/>
                </a:solidFill>
              </a:rPr>
              <a:t>S</a:t>
            </a:r>
            <a:r>
              <a:rPr sz="2100" spc="-420" dirty="0">
                <a:solidFill>
                  <a:srgbClr val="C00000"/>
                </a:solidFill>
              </a:rPr>
              <a:t>I</a:t>
            </a:r>
            <a:r>
              <a:rPr sz="2100" spc="-509" dirty="0">
                <a:solidFill>
                  <a:srgbClr val="C00000"/>
                </a:solidFill>
              </a:rPr>
              <a:t>TUACI</a:t>
            </a:r>
            <a:r>
              <a:rPr sz="2100" spc="-625" dirty="0">
                <a:solidFill>
                  <a:srgbClr val="C00000"/>
                </a:solidFill>
              </a:rPr>
              <a:t>Ó</a:t>
            </a:r>
            <a:r>
              <a:rPr sz="2100" spc="-615" dirty="0">
                <a:solidFill>
                  <a:srgbClr val="C00000"/>
                </a:solidFill>
              </a:rPr>
              <a:t>N</a:t>
            </a:r>
            <a:r>
              <a:rPr sz="2100" spc="-175" dirty="0">
                <a:solidFill>
                  <a:srgbClr val="C00000"/>
                </a:solidFill>
              </a:rPr>
              <a:t> </a:t>
            </a:r>
            <a:r>
              <a:rPr sz="2100" spc="-595" dirty="0">
                <a:solidFill>
                  <a:srgbClr val="C00000"/>
                </a:solidFill>
              </a:rPr>
              <a:t>D</a:t>
            </a:r>
            <a:r>
              <a:rPr sz="2100" spc="-480" dirty="0">
                <a:solidFill>
                  <a:srgbClr val="C00000"/>
                </a:solidFill>
              </a:rPr>
              <a:t>E</a:t>
            </a:r>
            <a:r>
              <a:rPr sz="2100" spc="-180" dirty="0">
                <a:solidFill>
                  <a:srgbClr val="C00000"/>
                </a:solidFill>
              </a:rPr>
              <a:t> </a:t>
            </a:r>
            <a:r>
              <a:rPr sz="2100" spc="-505" dirty="0">
                <a:solidFill>
                  <a:srgbClr val="C00000"/>
                </a:solidFill>
              </a:rPr>
              <a:t>DEPE</a:t>
            </a:r>
            <a:r>
              <a:rPr sz="2100" spc="-600" dirty="0">
                <a:solidFill>
                  <a:srgbClr val="C00000"/>
                </a:solidFill>
              </a:rPr>
              <a:t>N</a:t>
            </a:r>
            <a:r>
              <a:rPr sz="2100" spc="-545" dirty="0">
                <a:solidFill>
                  <a:srgbClr val="C00000"/>
                </a:solidFill>
              </a:rPr>
              <a:t>DE</a:t>
            </a:r>
            <a:r>
              <a:rPr sz="2100" spc="-620" dirty="0">
                <a:solidFill>
                  <a:srgbClr val="C00000"/>
                </a:solidFill>
              </a:rPr>
              <a:t>N</a:t>
            </a:r>
            <a:r>
              <a:rPr sz="2100" spc="-440" dirty="0">
                <a:solidFill>
                  <a:srgbClr val="C00000"/>
                </a:solidFill>
              </a:rPr>
              <a:t>CIA.</a:t>
            </a:r>
            <a:endParaRPr sz="2100"/>
          </a:p>
        </p:txBody>
      </p:sp>
      <p:grpSp>
        <p:nvGrpSpPr>
          <p:cNvPr id="10" name="object 10"/>
          <p:cNvGrpSpPr/>
          <p:nvPr/>
        </p:nvGrpSpPr>
        <p:grpSpPr>
          <a:xfrm>
            <a:off x="1997646" y="1898586"/>
            <a:ext cx="6111875" cy="945515"/>
            <a:chOff x="1997646" y="1898586"/>
            <a:chExt cx="6111875" cy="945515"/>
          </a:xfrm>
        </p:grpSpPr>
        <p:sp>
          <p:nvSpPr>
            <p:cNvPr id="11" name="object 11"/>
            <p:cNvSpPr/>
            <p:nvPr/>
          </p:nvSpPr>
          <p:spPr>
            <a:xfrm>
              <a:off x="2005583" y="1906523"/>
              <a:ext cx="6096000" cy="929640"/>
            </a:xfrm>
            <a:custGeom>
              <a:avLst/>
              <a:gdLst/>
              <a:ahLst/>
              <a:cxnLst/>
              <a:rect l="l" t="t" r="r" b="b"/>
              <a:pathLst>
                <a:path w="6096000" h="929639">
                  <a:moveTo>
                    <a:pt x="6003036" y="0"/>
                  </a:moveTo>
                  <a:lnTo>
                    <a:pt x="92964" y="0"/>
                  </a:lnTo>
                  <a:lnTo>
                    <a:pt x="56792" y="7310"/>
                  </a:lnTo>
                  <a:lnTo>
                    <a:pt x="27241" y="27241"/>
                  </a:lnTo>
                  <a:lnTo>
                    <a:pt x="7310" y="56792"/>
                  </a:lnTo>
                  <a:lnTo>
                    <a:pt x="0" y="92963"/>
                  </a:lnTo>
                  <a:lnTo>
                    <a:pt x="0" y="836676"/>
                  </a:lnTo>
                  <a:lnTo>
                    <a:pt x="7310" y="872847"/>
                  </a:lnTo>
                  <a:lnTo>
                    <a:pt x="27241" y="902398"/>
                  </a:lnTo>
                  <a:lnTo>
                    <a:pt x="56792" y="922329"/>
                  </a:lnTo>
                  <a:lnTo>
                    <a:pt x="92964" y="929639"/>
                  </a:lnTo>
                  <a:lnTo>
                    <a:pt x="6003036" y="929639"/>
                  </a:lnTo>
                  <a:lnTo>
                    <a:pt x="6039207" y="922329"/>
                  </a:lnTo>
                  <a:lnTo>
                    <a:pt x="6068758" y="902398"/>
                  </a:lnTo>
                  <a:lnTo>
                    <a:pt x="6088689" y="872847"/>
                  </a:lnTo>
                  <a:lnTo>
                    <a:pt x="6096000" y="836676"/>
                  </a:lnTo>
                  <a:lnTo>
                    <a:pt x="6096000" y="92963"/>
                  </a:lnTo>
                  <a:lnTo>
                    <a:pt x="6088689" y="56792"/>
                  </a:lnTo>
                  <a:lnTo>
                    <a:pt x="6068758" y="27241"/>
                  </a:lnTo>
                  <a:lnTo>
                    <a:pt x="6039207" y="7310"/>
                  </a:lnTo>
                  <a:lnTo>
                    <a:pt x="6003036" y="0"/>
                  </a:lnTo>
                  <a:close/>
                </a:path>
              </a:pathLst>
            </a:custGeom>
            <a:solidFill>
              <a:srgbClr val="E0C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05583" y="1906523"/>
              <a:ext cx="6096000" cy="929640"/>
            </a:xfrm>
            <a:custGeom>
              <a:avLst/>
              <a:gdLst/>
              <a:ahLst/>
              <a:cxnLst/>
              <a:rect l="l" t="t" r="r" b="b"/>
              <a:pathLst>
                <a:path w="6096000" h="929639">
                  <a:moveTo>
                    <a:pt x="0" y="92963"/>
                  </a:moveTo>
                  <a:lnTo>
                    <a:pt x="7310" y="56792"/>
                  </a:lnTo>
                  <a:lnTo>
                    <a:pt x="27241" y="27241"/>
                  </a:lnTo>
                  <a:lnTo>
                    <a:pt x="56792" y="7310"/>
                  </a:lnTo>
                  <a:lnTo>
                    <a:pt x="92964" y="0"/>
                  </a:lnTo>
                  <a:lnTo>
                    <a:pt x="6003036" y="0"/>
                  </a:lnTo>
                  <a:lnTo>
                    <a:pt x="6039207" y="7310"/>
                  </a:lnTo>
                  <a:lnTo>
                    <a:pt x="6068758" y="27241"/>
                  </a:lnTo>
                  <a:lnTo>
                    <a:pt x="6088689" y="56792"/>
                  </a:lnTo>
                  <a:lnTo>
                    <a:pt x="6096000" y="92963"/>
                  </a:lnTo>
                  <a:lnTo>
                    <a:pt x="6096000" y="836676"/>
                  </a:lnTo>
                  <a:lnTo>
                    <a:pt x="6088689" y="872847"/>
                  </a:lnTo>
                  <a:lnTo>
                    <a:pt x="6068758" y="902398"/>
                  </a:lnTo>
                  <a:lnTo>
                    <a:pt x="6039207" y="922329"/>
                  </a:lnTo>
                  <a:lnTo>
                    <a:pt x="6003036" y="929639"/>
                  </a:lnTo>
                  <a:lnTo>
                    <a:pt x="92964" y="929639"/>
                  </a:lnTo>
                  <a:lnTo>
                    <a:pt x="56792" y="922329"/>
                  </a:lnTo>
                  <a:lnTo>
                    <a:pt x="27241" y="902398"/>
                  </a:lnTo>
                  <a:lnTo>
                    <a:pt x="7310" y="872847"/>
                  </a:lnTo>
                  <a:lnTo>
                    <a:pt x="0" y="836676"/>
                  </a:lnTo>
                  <a:lnTo>
                    <a:pt x="0" y="92963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24454" y="1969744"/>
            <a:ext cx="3830320" cy="683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55650">
              <a:lnSpc>
                <a:spcPct val="127099"/>
              </a:lnSpc>
              <a:spcBef>
                <a:spcPts val="95"/>
              </a:spcBef>
            </a:pP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SI </a:t>
            </a:r>
            <a:r>
              <a:rPr sz="1700" b="1" spc="-10" dirty="0">
                <a:solidFill>
                  <a:srgbClr val="5C1E12"/>
                </a:solidFill>
                <a:latin typeface="Calibri"/>
                <a:cs typeface="Calibri"/>
              </a:rPr>
              <a:t>VUESTRO </a:t>
            </a:r>
            <a:r>
              <a:rPr sz="1700" b="1" spc="-15" dirty="0">
                <a:solidFill>
                  <a:srgbClr val="5C1E12"/>
                </a:solidFill>
                <a:latin typeface="Calibri"/>
                <a:cs typeface="Calibri"/>
              </a:rPr>
              <a:t>HIJO/A </a:t>
            </a:r>
            <a:r>
              <a:rPr sz="1700" b="1" spc="-5" dirty="0">
                <a:solidFill>
                  <a:srgbClr val="5C1E12"/>
                </a:solidFill>
                <a:latin typeface="Calibri"/>
                <a:cs typeface="Calibri"/>
              </a:rPr>
              <a:t>TIENE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5C1E12"/>
                </a:solidFill>
                <a:latin typeface="Calibri"/>
                <a:cs typeface="Calibri"/>
              </a:rPr>
              <a:t>RESOLUCIÓN</a:t>
            </a:r>
            <a:r>
              <a:rPr sz="1700" b="1" spc="-45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DE</a:t>
            </a:r>
            <a:r>
              <a:rPr sz="1700" b="1" spc="-30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GRADO</a:t>
            </a:r>
            <a:r>
              <a:rPr sz="1700" b="1" spc="-15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DE</a:t>
            </a:r>
            <a:r>
              <a:rPr sz="1700" b="1" spc="-30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DEPENDENCIA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08186" y="2997390"/>
            <a:ext cx="6111875" cy="947419"/>
            <a:chOff x="2508186" y="2997390"/>
            <a:chExt cx="6111875" cy="947419"/>
          </a:xfrm>
        </p:grpSpPr>
        <p:sp>
          <p:nvSpPr>
            <p:cNvPr id="15" name="object 15"/>
            <p:cNvSpPr/>
            <p:nvPr/>
          </p:nvSpPr>
          <p:spPr>
            <a:xfrm>
              <a:off x="2516123" y="3005327"/>
              <a:ext cx="6096000" cy="931544"/>
            </a:xfrm>
            <a:custGeom>
              <a:avLst/>
              <a:gdLst/>
              <a:ahLst/>
              <a:cxnLst/>
              <a:rect l="l" t="t" r="r" b="b"/>
              <a:pathLst>
                <a:path w="6096000" h="931545">
                  <a:moveTo>
                    <a:pt x="6002908" y="0"/>
                  </a:moveTo>
                  <a:lnTo>
                    <a:pt x="93090" y="0"/>
                  </a:lnTo>
                  <a:lnTo>
                    <a:pt x="56846" y="7312"/>
                  </a:lnTo>
                  <a:lnTo>
                    <a:pt x="27257" y="27257"/>
                  </a:lnTo>
                  <a:lnTo>
                    <a:pt x="7312" y="56846"/>
                  </a:lnTo>
                  <a:lnTo>
                    <a:pt x="0" y="93091"/>
                  </a:lnTo>
                  <a:lnTo>
                    <a:pt x="0" y="838073"/>
                  </a:lnTo>
                  <a:lnTo>
                    <a:pt x="7312" y="874317"/>
                  </a:lnTo>
                  <a:lnTo>
                    <a:pt x="27257" y="903906"/>
                  </a:lnTo>
                  <a:lnTo>
                    <a:pt x="56846" y="923851"/>
                  </a:lnTo>
                  <a:lnTo>
                    <a:pt x="93090" y="931164"/>
                  </a:lnTo>
                  <a:lnTo>
                    <a:pt x="6002908" y="931164"/>
                  </a:lnTo>
                  <a:lnTo>
                    <a:pt x="6039153" y="923851"/>
                  </a:lnTo>
                  <a:lnTo>
                    <a:pt x="6068742" y="903906"/>
                  </a:lnTo>
                  <a:lnTo>
                    <a:pt x="6088687" y="874317"/>
                  </a:lnTo>
                  <a:lnTo>
                    <a:pt x="6096000" y="838073"/>
                  </a:lnTo>
                  <a:lnTo>
                    <a:pt x="6096000" y="93091"/>
                  </a:lnTo>
                  <a:lnTo>
                    <a:pt x="6088687" y="56846"/>
                  </a:lnTo>
                  <a:lnTo>
                    <a:pt x="6068742" y="27257"/>
                  </a:lnTo>
                  <a:lnTo>
                    <a:pt x="6039153" y="7312"/>
                  </a:lnTo>
                  <a:lnTo>
                    <a:pt x="6002908" y="0"/>
                  </a:lnTo>
                  <a:close/>
                </a:path>
              </a:pathLst>
            </a:custGeom>
            <a:solidFill>
              <a:srgbClr val="D5D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16123" y="3005327"/>
              <a:ext cx="6096000" cy="931544"/>
            </a:xfrm>
            <a:custGeom>
              <a:avLst/>
              <a:gdLst/>
              <a:ahLst/>
              <a:cxnLst/>
              <a:rect l="l" t="t" r="r" b="b"/>
              <a:pathLst>
                <a:path w="6096000" h="931545">
                  <a:moveTo>
                    <a:pt x="0" y="93091"/>
                  </a:moveTo>
                  <a:lnTo>
                    <a:pt x="7312" y="56846"/>
                  </a:lnTo>
                  <a:lnTo>
                    <a:pt x="27257" y="27257"/>
                  </a:lnTo>
                  <a:lnTo>
                    <a:pt x="56846" y="7312"/>
                  </a:lnTo>
                  <a:lnTo>
                    <a:pt x="93090" y="0"/>
                  </a:lnTo>
                  <a:lnTo>
                    <a:pt x="6002908" y="0"/>
                  </a:lnTo>
                  <a:lnTo>
                    <a:pt x="6039153" y="7312"/>
                  </a:lnTo>
                  <a:lnTo>
                    <a:pt x="6068742" y="27257"/>
                  </a:lnTo>
                  <a:lnTo>
                    <a:pt x="6088687" y="56846"/>
                  </a:lnTo>
                  <a:lnTo>
                    <a:pt x="6096000" y="93091"/>
                  </a:lnTo>
                  <a:lnTo>
                    <a:pt x="6096000" y="838073"/>
                  </a:lnTo>
                  <a:lnTo>
                    <a:pt x="6088687" y="874317"/>
                  </a:lnTo>
                  <a:lnTo>
                    <a:pt x="6068742" y="903906"/>
                  </a:lnTo>
                  <a:lnTo>
                    <a:pt x="6039153" y="923851"/>
                  </a:lnTo>
                  <a:lnTo>
                    <a:pt x="6002908" y="931164"/>
                  </a:lnTo>
                  <a:lnTo>
                    <a:pt x="93090" y="931164"/>
                  </a:lnTo>
                  <a:lnTo>
                    <a:pt x="56846" y="923851"/>
                  </a:lnTo>
                  <a:lnTo>
                    <a:pt x="27257" y="903906"/>
                  </a:lnTo>
                  <a:lnTo>
                    <a:pt x="7312" y="874317"/>
                  </a:lnTo>
                  <a:lnTo>
                    <a:pt x="0" y="838073"/>
                  </a:lnTo>
                  <a:lnTo>
                    <a:pt x="0" y="93091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31007" y="3303777"/>
            <a:ext cx="3551554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Y</a:t>
            </a:r>
            <a:r>
              <a:rPr sz="1700" b="1" spc="-5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EN</a:t>
            </a:r>
            <a:r>
              <a:rPr sz="1700" b="1" spc="-15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EL</a:t>
            </a:r>
            <a:r>
              <a:rPr sz="1700" b="1" spc="-10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spc="-30" dirty="0">
                <a:solidFill>
                  <a:srgbClr val="5C1E12"/>
                </a:solidFill>
                <a:latin typeface="Calibri"/>
                <a:cs typeface="Calibri"/>
              </a:rPr>
              <a:t>P.I.A.</a:t>
            </a:r>
            <a:r>
              <a:rPr sz="1700" b="1" spc="-20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SE</a:t>
            </a:r>
            <a:r>
              <a:rPr sz="1700" b="1" spc="-10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spc="-25" dirty="0">
                <a:solidFill>
                  <a:srgbClr val="5C1E12"/>
                </a:solidFill>
                <a:latin typeface="Calibri"/>
                <a:cs typeface="Calibri"/>
              </a:rPr>
              <a:t>ESTABLECE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LA</a:t>
            </a:r>
            <a:r>
              <a:rPr sz="1700" b="1" spc="-5" dirty="0">
                <a:solidFill>
                  <a:srgbClr val="5C1E1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C1E12"/>
                </a:solidFill>
                <a:latin typeface="Calibri"/>
                <a:cs typeface="Calibri"/>
              </a:rPr>
              <a:t>OPCIÓN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11106" y="4097718"/>
            <a:ext cx="6622415" cy="2045970"/>
            <a:chOff x="3011106" y="4097718"/>
            <a:chExt cx="6622415" cy="2045970"/>
          </a:xfrm>
        </p:grpSpPr>
        <p:sp>
          <p:nvSpPr>
            <p:cNvPr id="19" name="object 19"/>
            <p:cNvSpPr/>
            <p:nvPr/>
          </p:nvSpPr>
          <p:spPr>
            <a:xfrm>
              <a:off x="3019044" y="4105655"/>
              <a:ext cx="6096000" cy="929640"/>
            </a:xfrm>
            <a:custGeom>
              <a:avLst/>
              <a:gdLst/>
              <a:ahLst/>
              <a:cxnLst/>
              <a:rect l="l" t="t" r="r" b="b"/>
              <a:pathLst>
                <a:path w="6096000" h="929639">
                  <a:moveTo>
                    <a:pt x="6003035" y="0"/>
                  </a:moveTo>
                  <a:lnTo>
                    <a:pt x="92963" y="0"/>
                  </a:lnTo>
                  <a:lnTo>
                    <a:pt x="56792" y="7310"/>
                  </a:lnTo>
                  <a:lnTo>
                    <a:pt x="27241" y="27241"/>
                  </a:lnTo>
                  <a:lnTo>
                    <a:pt x="7310" y="56792"/>
                  </a:lnTo>
                  <a:lnTo>
                    <a:pt x="0" y="92964"/>
                  </a:lnTo>
                  <a:lnTo>
                    <a:pt x="0" y="836676"/>
                  </a:lnTo>
                  <a:lnTo>
                    <a:pt x="7310" y="872847"/>
                  </a:lnTo>
                  <a:lnTo>
                    <a:pt x="27241" y="902398"/>
                  </a:lnTo>
                  <a:lnTo>
                    <a:pt x="56792" y="922329"/>
                  </a:lnTo>
                  <a:lnTo>
                    <a:pt x="92963" y="929640"/>
                  </a:lnTo>
                  <a:lnTo>
                    <a:pt x="6003035" y="929640"/>
                  </a:lnTo>
                  <a:lnTo>
                    <a:pt x="6039207" y="922329"/>
                  </a:lnTo>
                  <a:lnTo>
                    <a:pt x="6068758" y="902398"/>
                  </a:lnTo>
                  <a:lnTo>
                    <a:pt x="6088689" y="872847"/>
                  </a:lnTo>
                  <a:lnTo>
                    <a:pt x="6096000" y="836676"/>
                  </a:lnTo>
                  <a:lnTo>
                    <a:pt x="6096000" y="92964"/>
                  </a:lnTo>
                  <a:lnTo>
                    <a:pt x="6088689" y="56792"/>
                  </a:lnTo>
                  <a:lnTo>
                    <a:pt x="6068758" y="27241"/>
                  </a:lnTo>
                  <a:lnTo>
                    <a:pt x="6039207" y="7310"/>
                  </a:lnTo>
                  <a:lnTo>
                    <a:pt x="6003035" y="0"/>
                  </a:lnTo>
                  <a:close/>
                </a:path>
              </a:pathLst>
            </a:custGeom>
            <a:solidFill>
              <a:srgbClr val="B5B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19044" y="4105655"/>
              <a:ext cx="6096000" cy="929640"/>
            </a:xfrm>
            <a:custGeom>
              <a:avLst/>
              <a:gdLst/>
              <a:ahLst/>
              <a:cxnLst/>
              <a:rect l="l" t="t" r="r" b="b"/>
              <a:pathLst>
                <a:path w="6096000" h="929639">
                  <a:moveTo>
                    <a:pt x="0" y="92964"/>
                  </a:moveTo>
                  <a:lnTo>
                    <a:pt x="7310" y="56792"/>
                  </a:lnTo>
                  <a:lnTo>
                    <a:pt x="27241" y="27241"/>
                  </a:lnTo>
                  <a:lnTo>
                    <a:pt x="56792" y="7310"/>
                  </a:lnTo>
                  <a:lnTo>
                    <a:pt x="92963" y="0"/>
                  </a:lnTo>
                  <a:lnTo>
                    <a:pt x="6003035" y="0"/>
                  </a:lnTo>
                  <a:lnTo>
                    <a:pt x="6039207" y="7310"/>
                  </a:lnTo>
                  <a:lnTo>
                    <a:pt x="6068758" y="27241"/>
                  </a:lnTo>
                  <a:lnTo>
                    <a:pt x="6088689" y="56792"/>
                  </a:lnTo>
                  <a:lnTo>
                    <a:pt x="6096000" y="92964"/>
                  </a:lnTo>
                  <a:lnTo>
                    <a:pt x="6096000" y="836676"/>
                  </a:lnTo>
                  <a:lnTo>
                    <a:pt x="6088689" y="872847"/>
                  </a:lnTo>
                  <a:lnTo>
                    <a:pt x="6068758" y="902398"/>
                  </a:lnTo>
                  <a:lnTo>
                    <a:pt x="6039207" y="922329"/>
                  </a:lnTo>
                  <a:lnTo>
                    <a:pt x="6003035" y="929640"/>
                  </a:lnTo>
                  <a:lnTo>
                    <a:pt x="92963" y="929640"/>
                  </a:lnTo>
                  <a:lnTo>
                    <a:pt x="56792" y="922329"/>
                  </a:lnTo>
                  <a:lnTo>
                    <a:pt x="27241" y="902398"/>
                  </a:lnTo>
                  <a:lnTo>
                    <a:pt x="7310" y="872847"/>
                  </a:lnTo>
                  <a:lnTo>
                    <a:pt x="0" y="836676"/>
                  </a:lnTo>
                  <a:lnTo>
                    <a:pt x="0" y="92964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29584" y="5204459"/>
              <a:ext cx="6096000" cy="931544"/>
            </a:xfrm>
            <a:custGeom>
              <a:avLst/>
              <a:gdLst/>
              <a:ahLst/>
              <a:cxnLst/>
              <a:rect l="l" t="t" r="r" b="b"/>
              <a:pathLst>
                <a:path w="6096000" h="931545">
                  <a:moveTo>
                    <a:pt x="6002909" y="0"/>
                  </a:moveTo>
                  <a:lnTo>
                    <a:pt x="93090" y="0"/>
                  </a:lnTo>
                  <a:lnTo>
                    <a:pt x="56846" y="7312"/>
                  </a:lnTo>
                  <a:lnTo>
                    <a:pt x="27257" y="27257"/>
                  </a:lnTo>
                  <a:lnTo>
                    <a:pt x="7312" y="56846"/>
                  </a:lnTo>
                  <a:lnTo>
                    <a:pt x="0" y="93090"/>
                  </a:lnTo>
                  <a:lnTo>
                    <a:pt x="0" y="838047"/>
                  </a:lnTo>
                  <a:lnTo>
                    <a:pt x="7312" y="874290"/>
                  </a:lnTo>
                  <a:lnTo>
                    <a:pt x="27257" y="903889"/>
                  </a:lnTo>
                  <a:lnTo>
                    <a:pt x="56846" y="923845"/>
                  </a:lnTo>
                  <a:lnTo>
                    <a:pt x="93090" y="931163"/>
                  </a:lnTo>
                  <a:lnTo>
                    <a:pt x="6002909" y="931163"/>
                  </a:lnTo>
                  <a:lnTo>
                    <a:pt x="6039153" y="923845"/>
                  </a:lnTo>
                  <a:lnTo>
                    <a:pt x="6068742" y="903889"/>
                  </a:lnTo>
                  <a:lnTo>
                    <a:pt x="6088687" y="874290"/>
                  </a:lnTo>
                  <a:lnTo>
                    <a:pt x="6095999" y="838047"/>
                  </a:lnTo>
                  <a:lnTo>
                    <a:pt x="6095999" y="93090"/>
                  </a:lnTo>
                  <a:lnTo>
                    <a:pt x="6088687" y="56846"/>
                  </a:lnTo>
                  <a:lnTo>
                    <a:pt x="6068742" y="27257"/>
                  </a:lnTo>
                  <a:lnTo>
                    <a:pt x="6039153" y="7312"/>
                  </a:lnTo>
                  <a:lnTo>
                    <a:pt x="6002909" y="0"/>
                  </a:lnTo>
                  <a:close/>
                </a:path>
              </a:pathLst>
            </a:custGeom>
            <a:solidFill>
              <a:srgbClr val="5C1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29584" y="5204459"/>
              <a:ext cx="6096000" cy="931544"/>
            </a:xfrm>
            <a:custGeom>
              <a:avLst/>
              <a:gdLst/>
              <a:ahLst/>
              <a:cxnLst/>
              <a:rect l="l" t="t" r="r" b="b"/>
              <a:pathLst>
                <a:path w="6096000" h="931545">
                  <a:moveTo>
                    <a:pt x="0" y="93090"/>
                  </a:moveTo>
                  <a:lnTo>
                    <a:pt x="7312" y="56846"/>
                  </a:lnTo>
                  <a:lnTo>
                    <a:pt x="27257" y="27257"/>
                  </a:lnTo>
                  <a:lnTo>
                    <a:pt x="56846" y="7312"/>
                  </a:lnTo>
                  <a:lnTo>
                    <a:pt x="93090" y="0"/>
                  </a:lnTo>
                  <a:lnTo>
                    <a:pt x="6002909" y="0"/>
                  </a:lnTo>
                  <a:lnTo>
                    <a:pt x="6039153" y="7312"/>
                  </a:lnTo>
                  <a:lnTo>
                    <a:pt x="6068742" y="27257"/>
                  </a:lnTo>
                  <a:lnTo>
                    <a:pt x="6088687" y="56846"/>
                  </a:lnTo>
                  <a:lnTo>
                    <a:pt x="6095999" y="93090"/>
                  </a:lnTo>
                  <a:lnTo>
                    <a:pt x="6095999" y="838047"/>
                  </a:lnTo>
                  <a:lnTo>
                    <a:pt x="6088687" y="874290"/>
                  </a:lnTo>
                  <a:lnTo>
                    <a:pt x="6068742" y="903889"/>
                  </a:lnTo>
                  <a:lnTo>
                    <a:pt x="6039153" y="923845"/>
                  </a:lnTo>
                  <a:lnTo>
                    <a:pt x="6002909" y="931163"/>
                  </a:lnTo>
                  <a:lnTo>
                    <a:pt x="93090" y="931163"/>
                  </a:lnTo>
                  <a:lnTo>
                    <a:pt x="56846" y="923845"/>
                  </a:lnTo>
                  <a:lnTo>
                    <a:pt x="27257" y="903889"/>
                  </a:lnTo>
                  <a:lnTo>
                    <a:pt x="7312" y="874290"/>
                  </a:lnTo>
                  <a:lnTo>
                    <a:pt x="0" y="838047"/>
                  </a:lnTo>
                  <a:lnTo>
                    <a:pt x="0" y="93090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200526" y="4285234"/>
            <a:ext cx="5130165" cy="16268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81610" marR="508634" indent="-169545">
              <a:lnSpc>
                <a:spcPts val="1860"/>
              </a:lnSpc>
              <a:spcBef>
                <a:spcPts val="315"/>
              </a:spcBef>
            </a:pPr>
            <a:r>
              <a:rPr sz="1700" b="1" spc="-10" dirty="0">
                <a:solidFill>
                  <a:srgbClr val="999243"/>
                </a:solidFill>
                <a:latin typeface="Calibri"/>
                <a:cs typeface="Calibri"/>
              </a:rPr>
              <a:t>“Prestación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 económica</a:t>
            </a:r>
            <a:r>
              <a:rPr sz="1700" b="1" spc="10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999243"/>
                </a:solidFill>
                <a:latin typeface="Calibri"/>
                <a:cs typeface="Calibri"/>
              </a:rPr>
              <a:t>para</a:t>
            </a:r>
            <a:r>
              <a:rPr sz="1700" b="1" spc="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cuidados</a:t>
            </a:r>
            <a:r>
              <a:rPr sz="1700" b="1" spc="10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en</a:t>
            </a:r>
            <a:r>
              <a:rPr sz="1700" b="1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el</a:t>
            </a:r>
            <a:r>
              <a:rPr sz="1700" b="1" spc="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999243"/>
                </a:solidFill>
                <a:latin typeface="Calibri"/>
                <a:cs typeface="Calibri"/>
              </a:rPr>
              <a:t>entorno </a:t>
            </a:r>
            <a:r>
              <a:rPr sz="1700" b="1" spc="-370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familiar</a:t>
            </a:r>
            <a:r>
              <a:rPr sz="1700" b="1" spc="-3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999243"/>
                </a:solidFill>
                <a:latin typeface="Calibri"/>
                <a:cs typeface="Calibri"/>
              </a:rPr>
              <a:t>y </a:t>
            </a:r>
            <a:r>
              <a:rPr sz="1700" b="1" spc="-10" dirty="0">
                <a:solidFill>
                  <a:srgbClr val="999243"/>
                </a:solidFill>
                <a:latin typeface="Calibri"/>
                <a:cs typeface="Calibri"/>
              </a:rPr>
              <a:t>apoyo</a:t>
            </a:r>
            <a:r>
              <a:rPr sz="1700" b="1" dirty="0">
                <a:solidFill>
                  <a:srgbClr val="999243"/>
                </a:solidFill>
                <a:latin typeface="Calibri"/>
                <a:cs typeface="Calibri"/>
              </a:rPr>
              <a:t> a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 cuidadores</a:t>
            </a:r>
            <a:r>
              <a:rPr sz="1700" b="1" spc="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999243"/>
                </a:solidFill>
                <a:latin typeface="Calibri"/>
                <a:cs typeface="Calibri"/>
              </a:rPr>
              <a:t>no</a:t>
            </a:r>
            <a:r>
              <a:rPr sz="1700" b="1" spc="-15" dirty="0">
                <a:solidFill>
                  <a:srgbClr val="999243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999243"/>
                </a:solidFill>
                <a:latin typeface="Calibri"/>
                <a:cs typeface="Calibri"/>
              </a:rPr>
              <a:t>profesionales”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Calibri"/>
              <a:cs typeface="Calibri"/>
            </a:endParaRPr>
          </a:p>
          <a:p>
            <a:pPr marL="611505" marR="5080" indent="-90170">
              <a:lnSpc>
                <a:spcPts val="1939"/>
              </a:lnSpc>
            </a:pPr>
            <a:r>
              <a:rPr sz="1700" b="1" dirty="0">
                <a:solidFill>
                  <a:srgbClr val="E0816E"/>
                </a:solidFill>
                <a:latin typeface="Calibri"/>
                <a:cs typeface="Calibri"/>
              </a:rPr>
              <a:t>PODRÉIS </a:t>
            </a:r>
            <a:r>
              <a:rPr sz="1700" b="1" spc="-10" dirty="0">
                <a:solidFill>
                  <a:srgbClr val="E0816E"/>
                </a:solidFill>
                <a:latin typeface="Calibri"/>
                <a:cs typeface="Calibri"/>
              </a:rPr>
              <a:t>DAROS </a:t>
            </a:r>
            <a:r>
              <a:rPr sz="1700" b="1" dirty="0">
                <a:solidFill>
                  <a:srgbClr val="E0816E"/>
                </a:solidFill>
                <a:latin typeface="Calibri"/>
                <a:cs typeface="Calibri"/>
              </a:rPr>
              <a:t>DE </a:t>
            </a:r>
            <a:r>
              <a:rPr sz="1700" b="1" spc="-65" dirty="0">
                <a:solidFill>
                  <a:srgbClr val="E0816E"/>
                </a:solidFill>
                <a:latin typeface="Calibri"/>
                <a:cs typeface="Calibri"/>
              </a:rPr>
              <a:t>ALTA </a:t>
            </a:r>
            <a:r>
              <a:rPr sz="1700" b="1" spc="-5" dirty="0">
                <a:solidFill>
                  <a:srgbClr val="E0816E"/>
                </a:solidFill>
                <a:latin typeface="Calibri"/>
                <a:cs typeface="Calibri"/>
              </a:rPr>
              <a:t>EN </a:t>
            </a:r>
            <a:r>
              <a:rPr sz="1700" b="1" dirty="0">
                <a:solidFill>
                  <a:srgbClr val="E0816E"/>
                </a:solidFill>
                <a:latin typeface="Calibri"/>
                <a:cs typeface="Calibri"/>
              </a:rPr>
              <a:t>LA </a:t>
            </a:r>
            <a:r>
              <a:rPr sz="1700" b="1" spc="-10" dirty="0">
                <a:solidFill>
                  <a:srgbClr val="E0816E"/>
                </a:solidFill>
                <a:latin typeface="Calibri"/>
                <a:cs typeface="Calibri"/>
              </a:rPr>
              <a:t>SEGURIDAD </a:t>
            </a:r>
            <a:r>
              <a:rPr sz="1700" b="1" dirty="0">
                <a:solidFill>
                  <a:srgbClr val="E0816E"/>
                </a:solidFill>
                <a:latin typeface="Calibri"/>
                <a:cs typeface="Calibri"/>
              </a:rPr>
              <a:t>SOCIAL </a:t>
            </a:r>
            <a:r>
              <a:rPr sz="1700" b="1" spc="-37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E0816E"/>
                </a:solidFill>
                <a:latin typeface="Calibri"/>
                <a:cs typeface="Calibri"/>
              </a:rPr>
              <a:t>COMO</a:t>
            </a:r>
            <a:r>
              <a:rPr sz="1700" b="1" spc="-2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E0816E"/>
                </a:solidFill>
                <a:latin typeface="Calibri"/>
                <a:cs typeface="Calibri"/>
              </a:rPr>
              <a:t>DICHOS</a:t>
            </a:r>
            <a:r>
              <a:rPr sz="1700" b="1" spc="-10" dirty="0">
                <a:solidFill>
                  <a:srgbClr val="E0816E"/>
                </a:solidFill>
                <a:latin typeface="Calibri"/>
                <a:cs typeface="Calibri"/>
              </a:rPr>
              <a:t> CUIDADORES</a:t>
            </a:r>
            <a:r>
              <a:rPr sz="1700" b="1" spc="-4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E0816E"/>
                </a:solidFill>
                <a:latin typeface="Calibri"/>
                <a:cs typeface="Calibri"/>
              </a:rPr>
              <a:t>NO</a:t>
            </a:r>
            <a:r>
              <a:rPr sz="1700" b="1" spc="-1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E0816E"/>
                </a:solidFill>
                <a:latin typeface="Calibri"/>
                <a:cs typeface="Calibri"/>
              </a:rPr>
              <a:t>PROFESIONALES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488618" y="2610294"/>
            <a:ext cx="1634489" cy="2820035"/>
            <a:chOff x="7488618" y="2610294"/>
            <a:chExt cx="1634489" cy="2820035"/>
          </a:xfrm>
        </p:grpSpPr>
        <p:sp>
          <p:nvSpPr>
            <p:cNvPr id="25" name="object 25"/>
            <p:cNvSpPr/>
            <p:nvPr/>
          </p:nvSpPr>
          <p:spPr>
            <a:xfrm>
              <a:off x="7496556" y="2618232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5">
                  <a:moveTo>
                    <a:pt x="468884" y="0"/>
                  </a:moveTo>
                  <a:lnTo>
                    <a:pt x="136144" y="0"/>
                  </a:lnTo>
                  <a:lnTo>
                    <a:pt x="136144" y="332739"/>
                  </a:lnTo>
                  <a:lnTo>
                    <a:pt x="0" y="332739"/>
                  </a:lnTo>
                  <a:lnTo>
                    <a:pt x="302514" y="605027"/>
                  </a:lnTo>
                  <a:lnTo>
                    <a:pt x="605027" y="332739"/>
                  </a:lnTo>
                  <a:lnTo>
                    <a:pt x="468884" y="332739"/>
                  </a:lnTo>
                  <a:lnTo>
                    <a:pt x="468884" y="0"/>
                  </a:lnTo>
                  <a:close/>
                </a:path>
              </a:pathLst>
            </a:custGeom>
            <a:solidFill>
              <a:srgbClr val="633D2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96556" y="2618232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5">
                  <a:moveTo>
                    <a:pt x="0" y="332739"/>
                  </a:moveTo>
                  <a:lnTo>
                    <a:pt x="136144" y="332739"/>
                  </a:lnTo>
                  <a:lnTo>
                    <a:pt x="136144" y="0"/>
                  </a:lnTo>
                  <a:lnTo>
                    <a:pt x="468884" y="0"/>
                  </a:lnTo>
                  <a:lnTo>
                    <a:pt x="468884" y="332739"/>
                  </a:lnTo>
                  <a:lnTo>
                    <a:pt x="605027" y="332739"/>
                  </a:lnTo>
                  <a:lnTo>
                    <a:pt x="302514" y="605027"/>
                  </a:lnTo>
                  <a:lnTo>
                    <a:pt x="0" y="332739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007096" y="3718560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468883" y="0"/>
                  </a:moveTo>
                  <a:lnTo>
                    <a:pt x="136144" y="0"/>
                  </a:lnTo>
                  <a:lnTo>
                    <a:pt x="136144" y="332739"/>
                  </a:lnTo>
                  <a:lnTo>
                    <a:pt x="0" y="332739"/>
                  </a:lnTo>
                  <a:lnTo>
                    <a:pt x="302513" y="605027"/>
                  </a:lnTo>
                  <a:lnTo>
                    <a:pt x="605027" y="332739"/>
                  </a:lnTo>
                  <a:lnTo>
                    <a:pt x="468883" y="332739"/>
                  </a:lnTo>
                  <a:lnTo>
                    <a:pt x="468883" y="0"/>
                  </a:lnTo>
                  <a:close/>
                </a:path>
              </a:pathLst>
            </a:custGeom>
            <a:solidFill>
              <a:srgbClr val="882C1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07096" y="3718560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0" y="332739"/>
                  </a:moveTo>
                  <a:lnTo>
                    <a:pt x="136144" y="332739"/>
                  </a:lnTo>
                  <a:lnTo>
                    <a:pt x="136144" y="0"/>
                  </a:lnTo>
                  <a:lnTo>
                    <a:pt x="468883" y="0"/>
                  </a:lnTo>
                  <a:lnTo>
                    <a:pt x="468883" y="332739"/>
                  </a:lnTo>
                  <a:lnTo>
                    <a:pt x="605027" y="332739"/>
                  </a:lnTo>
                  <a:lnTo>
                    <a:pt x="302513" y="605027"/>
                  </a:lnTo>
                  <a:lnTo>
                    <a:pt x="0" y="332739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10016" y="4818888"/>
              <a:ext cx="605155" cy="603885"/>
            </a:xfrm>
            <a:custGeom>
              <a:avLst/>
              <a:gdLst/>
              <a:ahLst/>
              <a:cxnLst/>
              <a:rect l="l" t="t" r="r" b="b"/>
              <a:pathLst>
                <a:path w="605154" h="603885">
                  <a:moveTo>
                    <a:pt x="468883" y="0"/>
                  </a:moveTo>
                  <a:lnTo>
                    <a:pt x="136143" y="0"/>
                  </a:lnTo>
                  <a:lnTo>
                    <a:pt x="136143" y="331978"/>
                  </a:lnTo>
                  <a:lnTo>
                    <a:pt x="0" y="331978"/>
                  </a:lnTo>
                  <a:lnTo>
                    <a:pt x="302513" y="603504"/>
                  </a:lnTo>
                  <a:lnTo>
                    <a:pt x="605027" y="331978"/>
                  </a:lnTo>
                  <a:lnTo>
                    <a:pt x="468883" y="331978"/>
                  </a:lnTo>
                  <a:lnTo>
                    <a:pt x="468883" y="0"/>
                  </a:lnTo>
                  <a:close/>
                </a:path>
              </a:pathLst>
            </a:custGeom>
            <a:solidFill>
              <a:srgbClr val="626D5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510016" y="4818888"/>
              <a:ext cx="605155" cy="603885"/>
            </a:xfrm>
            <a:custGeom>
              <a:avLst/>
              <a:gdLst/>
              <a:ahLst/>
              <a:cxnLst/>
              <a:rect l="l" t="t" r="r" b="b"/>
              <a:pathLst>
                <a:path w="605154" h="603885">
                  <a:moveTo>
                    <a:pt x="0" y="331978"/>
                  </a:moveTo>
                  <a:lnTo>
                    <a:pt x="136143" y="331978"/>
                  </a:lnTo>
                  <a:lnTo>
                    <a:pt x="136143" y="0"/>
                  </a:lnTo>
                  <a:lnTo>
                    <a:pt x="468883" y="0"/>
                  </a:lnTo>
                  <a:lnTo>
                    <a:pt x="468883" y="331978"/>
                  </a:lnTo>
                  <a:lnTo>
                    <a:pt x="605027" y="331978"/>
                  </a:lnTo>
                  <a:lnTo>
                    <a:pt x="302513" y="603504"/>
                  </a:lnTo>
                  <a:lnTo>
                    <a:pt x="0" y="331978"/>
                  </a:lnTo>
                  <a:close/>
                </a:path>
              </a:pathLst>
            </a:custGeom>
            <a:ln w="15875">
              <a:solidFill>
                <a:srgbClr val="F6D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0619" y="6472428"/>
            <a:ext cx="841247" cy="37185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3177540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22345" y="1192784"/>
            <a:ext cx="705167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7350">
              <a:lnSpc>
                <a:spcPct val="100000"/>
              </a:lnSpc>
              <a:spcBef>
                <a:spcPts val="100"/>
              </a:spcBef>
            </a:pPr>
            <a:r>
              <a:rPr sz="6000" spc="-30" dirty="0">
                <a:solidFill>
                  <a:srgbClr val="E0816E"/>
                </a:solidFill>
                <a:latin typeface="Calibri"/>
                <a:cs typeface="Calibri"/>
              </a:rPr>
              <a:t>ÁMBITO</a:t>
            </a:r>
            <a:r>
              <a:rPr sz="6000" spc="-1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6000" spc="-65" dirty="0">
                <a:solidFill>
                  <a:srgbClr val="E0816E"/>
                </a:solidFill>
                <a:latin typeface="Calibri"/>
                <a:cs typeface="Calibri"/>
              </a:rPr>
              <a:t>SANITARIO </a:t>
            </a:r>
            <a:r>
              <a:rPr sz="6000" spc="-6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6000" spc="-10" dirty="0">
                <a:solidFill>
                  <a:srgbClr val="E0816E"/>
                </a:solidFill>
                <a:latin typeface="Calibri"/>
                <a:cs typeface="Calibri"/>
              </a:rPr>
              <a:t>SERVICIOS</a:t>
            </a:r>
            <a:r>
              <a:rPr sz="6000" spc="-85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6000" spc="-20" dirty="0">
                <a:solidFill>
                  <a:srgbClr val="E0816E"/>
                </a:solidFill>
                <a:latin typeface="Calibri"/>
                <a:cs typeface="Calibri"/>
              </a:rPr>
              <a:t>ESPECIFICO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1179" y="3883152"/>
            <a:ext cx="2235707" cy="22387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2100" y="6272784"/>
            <a:ext cx="841248" cy="37185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12492" y="548640"/>
            <a:ext cx="7646034" cy="647700"/>
          </a:xfrm>
          <a:prstGeom prst="rect">
            <a:avLst/>
          </a:prstGeom>
          <a:solidFill>
            <a:srgbClr val="F7CF9E"/>
          </a:solidFill>
          <a:ln w="9525">
            <a:solidFill>
              <a:srgbClr val="FFFFFF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70"/>
              </a:spcBef>
            </a:pPr>
            <a:r>
              <a:rPr sz="3600" spc="-35" dirty="0">
                <a:solidFill>
                  <a:srgbClr val="E0816E"/>
                </a:solidFill>
                <a:latin typeface="Calibri"/>
                <a:cs typeface="Calibri"/>
              </a:rPr>
              <a:t>HOSPITAL</a:t>
            </a:r>
            <a:r>
              <a:rPr sz="3600" spc="-5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E0816E"/>
                </a:solidFill>
                <a:latin typeface="Calibri"/>
                <a:cs typeface="Calibri"/>
              </a:rPr>
              <a:t>GREGORIO</a:t>
            </a:r>
            <a:r>
              <a:rPr sz="3600" spc="-4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E0816E"/>
                </a:solidFill>
                <a:latin typeface="Calibri"/>
                <a:cs typeface="Calibri"/>
              </a:rPr>
              <a:t>MARAÑÓN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12492" y="1577339"/>
            <a:ext cx="7620000" cy="3883660"/>
          </a:xfrm>
          <a:custGeom>
            <a:avLst/>
            <a:gdLst/>
            <a:ahLst/>
            <a:cxnLst/>
            <a:rect l="l" t="t" r="r" b="b"/>
            <a:pathLst>
              <a:path w="7620000" h="3883660">
                <a:moveTo>
                  <a:pt x="7620000" y="0"/>
                </a:moveTo>
                <a:lnTo>
                  <a:pt x="0" y="0"/>
                </a:lnTo>
                <a:lnTo>
                  <a:pt x="0" y="3883152"/>
                </a:lnTo>
                <a:lnTo>
                  <a:pt x="7620000" y="3883152"/>
                </a:lnTo>
                <a:lnTo>
                  <a:pt x="7620000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50384" y="1989963"/>
            <a:ext cx="3740150" cy="247015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ct val="100000"/>
              </a:lnSpc>
            </a:pPr>
            <a:r>
              <a:rPr sz="1600" b="1" spc="-75" dirty="0">
                <a:solidFill>
                  <a:srgbClr val="404040"/>
                </a:solidFill>
                <a:latin typeface="Tahoma"/>
                <a:cs typeface="Tahoma"/>
              </a:rPr>
              <a:t>Psiquiatría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Niño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Adolescente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90977" y="2348229"/>
            <a:ext cx="7146925" cy="297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7465" indent="-3429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  <a:hlinkClick r:id="rId5"/>
              </a:rPr>
              <a:t>🠶	</a:t>
            </a:r>
            <a:r>
              <a:rPr sz="1600" b="1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AMI-TEA: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Programa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Atención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85" dirty="0">
                <a:solidFill>
                  <a:srgbClr val="404040"/>
                </a:solidFill>
                <a:latin typeface="Tahoma"/>
                <a:cs typeface="Tahoma"/>
              </a:rPr>
              <a:t>Medica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Integral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80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404040"/>
                </a:solidFill>
                <a:latin typeface="Tahoma"/>
                <a:cs typeface="Tahoma"/>
              </a:rPr>
              <a:t>TEA.</a:t>
            </a:r>
            <a:r>
              <a:rPr sz="1600" spc="3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Niños</a:t>
            </a:r>
            <a:r>
              <a:rPr sz="16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jóvenes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7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diagnostico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04040"/>
                </a:solidFill>
                <a:latin typeface="Tahoma"/>
                <a:cs typeface="Tahoma"/>
              </a:rPr>
              <a:t>TEA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OBJETIVO: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882C1D"/>
                </a:solidFill>
                <a:latin typeface="Tahoma"/>
                <a:cs typeface="Tahoma"/>
              </a:rPr>
              <a:t>Facilitar</a:t>
            </a:r>
            <a:r>
              <a:rPr sz="1600" b="1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882C1D"/>
                </a:solidFill>
                <a:latin typeface="Tahoma"/>
                <a:cs typeface="Tahoma"/>
              </a:rPr>
              <a:t>la</a:t>
            </a:r>
            <a:r>
              <a:rPr sz="1600" b="1" spc="-1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882C1D"/>
                </a:solidFill>
                <a:latin typeface="Tahoma"/>
                <a:cs typeface="Tahoma"/>
              </a:rPr>
              <a:t>asistencia</a:t>
            </a:r>
            <a:r>
              <a:rPr sz="1600" b="1" spc="-1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882C1D"/>
                </a:solidFill>
                <a:latin typeface="Tahoma"/>
                <a:cs typeface="Tahoma"/>
              </a:rPr>
              <a:t>sanitaria</a:t>
            </a:r>
            <a:r>
              <a:rPr sz="1600" b="1" dirty="0">
                <a:solidFill>
                  <a:srgbClr val="882C1D"/>
                </a:solidFill>
                <a:latin typeface="Tahoma"/>
                <a:cs typeface="Tahoma"/>
              </a:rPr>
              <a:t> en</a:t>
            </a:r>
            <a:r>
              <a:rPr sz="1600" b="1" spc="-1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882C1D"/>
                </a:solidFill>
                <a:latin typeface="Tahoma"/>
                <a:cs typeface="Tahoma"/>
              </a:rPr>
              <a:t>el </a:t>
            </a:r>
            <a:r>
              <a:rPr sz="1600" b="1" spc="-60" dirty="0">
                <a:solidFill>
                  <a:srgbClr val="882C1D"/>
                </a:solidFill>
                <a:latin typeface="Tahoma"/>
                <a:cs typeface="Tahoma"/>
              </a:rPr>
              <a:t>entorno</a:t>
            </a:r>
            <a:r>
              <a:rPr sz="1600" b="1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882C1D"/>
                </a:solidFill>
                <a:latin typeface="Tahoma"/>
                <a:cs typeface="Tahoma"/>
              </a:rPr>
              <a:t>hospitalario</a:t>
            </a:r>
            <a:r>
              <a:rPr sz="1600" b="1" spc="-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882C1D"/>
                </a:solidFill>
                <a:latin typeface="Tahoma"/>
                <a:cs typeface="Tahoma"/>
              </a:rPr>
              <a:t>a </a:t>
            </a:r>
            <a:r>
              <a:rPr sz="1600" b="1" spc="10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882C1D"/>
                </a:solidFill>
                <a:latin typeface="Tahoma"/>
                <a:cs typeface="Tahoma"/>
              </a:rPr>
              <a:t>personas </a:t>
            </a:r>
            <a:r>
              <a:rPr sz="1600" b="1" spc="45" dirty="0">
                <a:solidFill>
                  <a:srgbClr val="882C1D"/>
                </a:solidFill>
                <a:latin typeface="Tahoma"/>
                <a:cs typeface="Tahoma"/>
              </a:rPr>
              <a:t>con </a:t>
            </a:r>
            <a:r>
              <a:rPr sz="1600" b="1" spc="-15" dirty="0">
                <a:solidFill>
                  <a:srgbClr val="882C1D"/>
                </a:solidFill>
                <a:latin typeface="Tahoma"/>
                <a:cs typeface="Tahoma"/>
              </a:rPr>
              <a:t>diagnóstico </a:t>
            </a:r>
            <a:r>
              <a:rPr sz="1600" b="1" spc="-125" dirty="0">
                <a:solidFill>
                  <a:srgbClr val="882C1D"/>
                </a:solidFill>
                <a:latin typeface="Tahoma"/>
                <a:cs typeface="Tahoma"/>
              </a:rPr>
              <a:t>TEA</a:t>
            </a:r>
            <a:r>
              <a:rPr sz="1600" b="1" spc="-12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882C1D"/>
                </a:solidFill>
                <a:latin typeface="Tahoma"/>
                <a:cs typeface="Tahoma"/>
              </a:rPr>
              <a:t>. </a:t>
            </a:r>
            <a:r>
              <a:rPr sz="1600" b="1" spc="-35" dirty="0">
                <a:solidFill>
                  <a:srgbClr val="882C1D"/>
                </a:solidFill>
                <a:latin typeface="Tahoma"/>
                <a:cs typeface="Tahoma"/>
              </a:rPr>
              <a:t>Gestión </a:t>
            </a:r>
            <a:r>
              <a:rPr sz="1600" b="1" spc="55" dirty="0">
                <a:solidFill>
                  <a:srgbClr val="882C1D"/>
                </a:solidFill>
                <a:latin typeface="Tahoma"/>
                <a:cs typeface="Tahoma"/>
              </a:rPr>
              <a:t>de </a:t>
            </a:r>
            <a:r>
              <a:rPr sz="1600" b="1" spc="-35" dirty="0">
                <a:solidFill>
                  <a:srgbClr val="882C1D"/>
                </a:solidFill>
                <a:latin typeface="Tahoma"/>
                <a:cs typeface="Tahoma"/>
              </a:rPr>
              <a:t>citas, </a:t>
            </a:r>
            <a:r>
              <a:rPr sz="1600" b="1" dirty="0">
                <a:solidFill>
                  <a:srgbClr val="882C1D"/>
                </a:solidFill>
                <a:latin typeface="Tahoma"/>
                <a:cs typeface="Tahoma"/>
              </a:rPr>
              <a:t>coordinación </a:t>
            </a:r>
            <a:r>
              <a:rPr sz="1600" b="1" spc="-45" dirty="0">
                <a:solidFill>
                  <a:srgbClr val="882C1D"/>
                </a:solidFill>
                <a:latin typeface="Tahoma"/>
                <a:cs typeface="Tahoma"/>
              </a:rPr>
              <a:t>servicios, </a:t>
            </a:r>
            <a:r>
              <a:rPr sz="1600" b="1" spc="-45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882C1D"/>
                </a:solidFill>
                <a:latin typeface="Tahoma"/>
                <a:cs typeface="Tahoma"/>
              </a:rPr>
              <a:t>dificultad</a:t>
            </a:r>
            <a:r>
              <a:rPr sz="1600" b="1" spc="1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882C1D"/>
                </a:solidFill>
                <a:latin typeface="Tahoma"/>
                <a:cs typeface="Tahoma"/>
              </a:rPr>
              <a:t>funcionamiento</a:t>
            </a:r>
            <a:r>
              <a:rPr sz="1600" b="1" spc="20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882C1D"/>
                </a:solidFill>
                <a:latin typeface="Tahoma"/>
                <a:cs typeface="Tahoma"/>
              </a:rPr>
              <a:t>vida</a:t>
            </a:r>
            <a:r>
              <a:rPr sz="1600" b="1" spc="15" dirty="0">
                <a:solidFill>
                  <a:srgbClr val="882C1D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882C1D"/>
                </a:solidFill>
                <a:latin typeface="Tahoma"/>
                <a:cs typeface="Tahoma"/>
              </a:rPr>
              <a:t>diaria</a:t>
            </a:r>
            <a:endParaRPr sz="1600">
              <a:latin typeface="Tahoma"/>
              <a:cs typeface="Tahoma"/>
            </a:endParaRPr>
          </a:p>
          <a:p>
            <a:pPr marL="12700" marR="16510">
              <a:lnSpc>
                <a:spcPct val="100000"/>
              </a:lnSpc>
              <a:spcBef>
                <a:spcPts val="994"/>
              </a:spcBef>
            </a:pPr>
            <a:r>
              <a:rPr sz="1600" spc="45" dirty="0">
                <a:solidFill>
                  <a:srgbClr val="404040"/>
                </a:solidFill>
                <a:latin typeface="Tahoma"/>
                <a:cs typeface="Tahoma"/>
              </a:rPr>
              <a:t>DERIVACIÓN: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404040"/>
                </a:solidFill>
                <a:latin typeface="Tahoma"/>
                <a:cs typeface="Tahoma"/>
              </a:rPr>
              <a:t>médico</a:t>
            </a:r>
            <a:r>
              <a:rPr sz="16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atención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primaria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404040"/>
                </a:solidFill>
                <a:latin typeface="Tahoma"/>
                <a:cs typeface="Tahoma"/>
              </a:rPr>
              <a:t>servicio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público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salud.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Información:</a:t>
            </a:r>
            <a:r>
              <a:rPr sz="16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91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426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93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96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91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344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28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79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18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600" b="1" spc="-170" dirty="0">
                <a:solidFill>
                  <a:srgbClr val="626D57"/>
                </a:solidFill>
                <a:latin typeface="Tahoma"/>
                <a:cs typeface="Tahoma"/>
              </a:rPr>
              <a:t>P</a:t>
            </a:r>
            <a:r>
              <a:rPr sz="1600" b="1" spc="-185" dirty="0">
                <a:solidFill>
                  <a:srgbClr val="626D57"/>
                </a:solidFill>
                <a:latin typeface="Tahoma"/>
                <a:cs typeface="Tahoma"/>
              </a:rPr>
              <a:t>r</a:t>
            </a:r>
            <a:r>
              <a:rPr sz="1600" b="1" spc="-45" dirty="0">
                <a:solidFill>
                  <a:srgbClr val="626D57"/>
                </a:solidFill>
                <a:latin typeface="Tahoma"/>
                <a:cs typeface="Tahoma"/>
              </a:rPr>
              <a:t>og</a:t>
            </a:r>
            <a:r>
              <a:rPr sz="1600" b="1" spc="-30" dirty="0">
                <a:solidFill>
                  <a:srgbClr val="626D57"/>
                </a:solidFill>
                <a:latin typeface="Tahoma"/>
                <a:cs typeface="Tahoma"/>
              </a:rPr>
              <a:t>r</a:t>
            </a:r>
            <a:r>
              <a:rPr sz="1600" b="1" spc="50" dirty="0">
                <a:solidFill>
                  <a:srgbClr val="626D57"/>
                </a:solidFill>
                <a:latin typeface="Tahoma"/>
                <a:cs typeface="Tahoma"/>
              </a:rPr>
              <a:t>am</a:t>
            </a:r>
            <a:r>
              <a:rPr sz="1600" b="1" spc="45" dirty="0">
                <a:solidFill>
                  <a:srgbClr val="626D57"/>
                </a:solidFill>
                <a:latin typeface="Tahoma"/>
                <a:cs typeface="Tahoma"/>
              </a:rPr>
              <a:t>a</a:t>
            </a:r>
            <a:r>
              <a:rPr sz="1600" b="1" spc="10" dirty="0">
                <a:solidFill>
                  <a:srgbClr val="626D57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626D57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626D57"/>
                </a:solidFill>
                <a:latin typeface="Tahoma"/>
                <a:cs typeface="Tahoma"/>
              </a:rPr>
              <a:t> </a:t>
            </a:r>
            <a:r>
              <a:rPr sz="1600" b="1" u="heavy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DI</a:t>
            </a:r>
            <a:r>
              <a:rPr sz="16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GNÓS</a:t>
            </a:r>
            <a:r>
              <a:rPr sz="1600" b="1" u="heavy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TI</a:t>
            </a:r>
            <a:r>
              <a:rPr sz="1600" b="1" u="heavy" spc="-1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</a:t>
            </a:r>
            <a:r>
              <a:rPr sz="1600" b="1" u="heavy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O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</a:t>
            </a:r>
            <a:r>
              <a:rPr sz="1600" b="1" u="heavy" spc="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O</a:t>
            </a:r>
            <a:r>
              <a:rPr sz="1600" b="1" u="heavy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MPLEJ</a:t>
            </a:r>
            <a:r>
              <a:rPr sz="1600" b="1" u="heavy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O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</a:t>
            </a:r>
            <a:r>
              <a:rPr sz="1600" b="1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TE</a:t>
            </a:r>
            <a:r>
              <a:rPr sz="16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spc="-55" dirty="0">
                <a:solidFill>
                  <a:srgbClr val="626D57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2700" marR="161925">
              <a:lnSpc>
                <a:spcPct val="100000"/>
              </a:lnSpc>
              <a:spcBef>
                <a:spcPts val="1000"/>
              </a:spcBef>
            </a:pPr>
            <a:r>
              <a:rPr sz="1600" spc="45" dirty="0">
                <a:solidFill>
                  <a:srgbClr val="404040"/>
                </a:solidFill>
                <a:latin typeface="Tahoma"/>
                <a:cs typeface="Tahoma"/>
              </a:rPr>
              <a:t>DERIVACION: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14" dirty="0">
                <a:solidFill>
                  <a:srgbClr val="404040"/>
                </a:solidFill>
                <a:latin typeface="Tahoma"/>
                <a:cs typeface="Tahoma"/>
              </a:rPr>
              <a:t>Desde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hospitales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servicios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salud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mental</a:t>
            </a:r>
            <a:r>
              <a:rPr sz="1600" spc="4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6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casos </a:t>
            </a:r>
            <a:r>
              <a:rPr sz="1600" b="1" spc="-4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complejo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9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600" b="1" spc="-229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tener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600" b="1" spc="-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di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600" b="1" spc="-105" dirty="0">
                <a:solidFill>
                  <a:srgbClr val="404040"/>
                </a:solidFill>
                <a:latin typeface="Tahoma"/>
                <a:cs typeface="Tahoma"/>
              </a:rPr>
              <a:t>ós</a:t>
            </a:r>
            <a:r>
              <a:rPr sz="1600" b="1" spc="-7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600" b="1" spc="35" dirty="0">
                <a:solidFill>
                  <a:srgbClr val="404040"/>
                </a:solidFill>
                <a:latin typeface="Tahoma"/>
                <a:cs typeface="Tahoma"/>
              </a:rPr>
              <a:t>ico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404040"/>
                </a:solidFill>
                <a:latin typeface="Tahoma"/>
                <a:cs typeface="Tahoma"/>
              </a:rPr>
              <a:t>TE</a:t>
            </a:r>
            <a:r>
              <a:rPr sz="1600" b="1" spc="-12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2100" y="6109715"/>
            <a:ext cx="841248" cy="37185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706306" y="545274"/>
            <a:ext cx="7319009" cy="680720"/>
            <a:chOff x="2706306" y="545274"/>
            <a:chExt cx="7319009" cy="680720"/>
          </a:xfrm>
        </p:grpSpPr>
        <p:sp>
          <p:nvSpPr>
            <p:cNvPr id="8" name="object 8"/>
            <p:cNvSpPr/>
            <p:nvPr/>
          </p:nvSpPr>
          <p:spPr>
            <a:xfrm>
              <a:off x="2714244" y="553212"/>
              <a:ext cx="7303134" cy="664845"/>
            </a:xfrm>
            <a:custGeom>
              <a:avLst/>
              <a:gdLst/>
              <a:ahLst/>
              <a:cxnLst/>
              <a:rect l="l" t="t" r="r" b="b"/>
              <a:pathLst>
                <a:path w="7303134" h="664844">
                  <a:moveTo>
                    <a:pt x="7192263" y="0"/>
                  </a:moveTo>
                  <a:lnTo>
                    <a:pt x="110743" y="0"/>
                  </a:lnTo>
                  <a:lnTo>
                    <a:pt x="67615" y="8695"/>
                  </a:lnTo>
                  <a:lnTo>
                    <a:pt x="32416" y="32416"/>
                  </a:lnTo>
                  <a:lnTo>
                    <a:pt x="8695" y="67615"/>
                  </a:lnTo>
                  <a:lnTo>
                    <a:pt x="0" y="110743"/>
                  </a:lnTo>
                  <a:lnTo>
                    <a:pt x="0" y="553720"/>
                  </a:lnTo>
                  <a:lnTo>
                    <a:pt x="8695" y="596848"/>
                  </a:lnTo>
                  <a:lnTo>
                    <a:pt x="32416" y="632047"/>
                  </a:lnTo>
                  <a:lnTo>
                    <a:pt x="67615" y="655768"/>
                  </a:lnTo>
                  <a:lnTo>
                    <a:pt x="110743" y="664463"/>
                  </a:lnTo>
                  <a:lnTo>
                    <a:pt x="7192263" y="664463"/>
                  </a:lnTo>
                  <a:lnTo>
                    <a:pt x="7235392" y="655768"/>
                  </a:lnTo>
                  <a:lnTo>
                    <a:pt x="7270591" y="632047"/>
                  </a:lnTo>
                  <a:lnTo>
                    <a:pt x="7294312" y="596848"/>
                  </a:lnTo>
                  <a:lnTo>
                    <a:pt x="7303008" y="553720"/>
                  </a:lnTo>
                  <a:lnTo>
                    <a:pt x="7303008" y="110743"/>
                  </a:lnTo>
                  <a:lnTo>
                    <a:pt x="7294312" y="67615"/>
                  </a:lnTo>
                  <a:lnTo>
                    <a:pt x="7270591" y="32416"/>
                  </a:lnTo>
                  <a:lnTo>
                    <a:pt x="7235392" y="8695"/>
                  </a:lnTo>
                  <a:lnTo>
                    <a:pt x="7192263" y="0"/>
                  </a:lnTo>
                  <a:close/>
                </a:path>
              </a:pathLst>
            </a:custGeom>
            <a:solidFill>
              <a:srgbClr val="FDC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14244" y="553212"/>
              <a:ext cx="7303134" cy="664845"/>
            </a:xfrm>
            <a:custGeom>
              <a:avLst/>
              <a:gdLst/>
              <a:ahLst/>
              <a:cxnLst/>
              <a:rect l="l" t="t" r="r" b="b"/>
              <a:pathLst>
                <a:path w="7303134" h="664844">
                  <a:moveTo>
                    <a:pt x="0" y="110743"/>
                  </a:moveTo>
                  <a:lnTo>
                    <a:pt x="8695" y="67615"/>
                  </a:lnTo>
                  <a:lnTo>
                    <a:pt x="32416" y="32416"/>
                  </a:lnTo>
                  <a:lnTo>
                    <a:pt x="67615" y="8695"/>
                  </a:lnTo>
                  <a:lnTo>
                    <a:pt x="110743" y="0"/>
                  </a:lnTo>
                  <a:lnTo>
                    <a:pt x="7192263" y="0"/>
                  </a:lnTo>
                  <a:lnTo>
                    <a:pt x="7235392" y="8695"/>
                  </a:lnTo>
                  <a:lnTo>
                    <a:pt x="7270591" y="32416"/>
                  </a:lnTo>
                  <a:lnTo>
                    <a:pt x="7294312" y="67615"/>
                  </a:lnTo>
                  <a:lnTo>
                    <a:pt x="7303008" y="110743"/>
                  </a:lnTo>
                  <a:lnTo>
                    <a:pt x="7303008" y="553720"/>
                  </a:lnTo>
                  <a:lnTo>
                    <a:pt x="7294312" y="596848"/>
                  </a:lnTo>
                  <a:lnTo>
                    <a:pt x="7270591" y="632047"/>
                  </a:lnTo>
                  <a:lnTo>
                    <a:pt x="7235392" y="655768"/>
                  </a:lnTo>
                  <a:lnTo>
                    <a:pt x="7192263" y="664463"/>
                  </a:lnTo>
                  <a:lnTo>
                    <a:pt x="110743" y="664463"/>
                  </a:lnTo>
                  <a:lnTo>
                    <a:pt x="67615" y="655768"/>
                  </a:lnTo>
                  <a:lnTo>
                    <a:pt x="32416" y="632047"/>
                  </a:lnTo>
                  <a:lnTo>
                    <a:pt x="8695" y="596848"/>
                  </a:lnTo>
                  <a:lnTo>
                    <a:pt x="0" y="553720"/>
                  </a:lnTo>
                  <a:lnTo>
                    <a:pt x="0" y="110743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91992" y="596011"/>
            <a:ext cx="5257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E0816E"/>
                </a:solidFill>
                <a:latin typeface="Calibri"/>
                <a:cs typeface="Calibri"/>
              </a:rPr>
              <a:t>Hospital</a:t>
            </a:r>
            <a:r>
              <a:rPr sz="280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E0816E"/>
                </a:solidFill>
                <a:latin typeface="Calibri"/>
                <a:cs typeface="Calibri"/>
              </a:rPr>
              <a:t>Puerta</a:t>
            </a:r>
            <a:r>
              <a:rPr sz="2800" spc="2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E0816E"/>
                </a:solidFill>
                <a:latin typeface="Calibri"/>
                <a:cs typeface="Calibri"/>
              </a:rPr>
              <a:t>de </a:t>
            </a:r>
            <a:r>
              <a:rPr sz="2800" spc="-10" dirty="0">
                <a:solidFill>
                  <a:srgbClr val="E0816E"/>
                </a:solidFill>
                <a:latin typeface="Calibri"/>
                <a:cs typeface="Calibri"/>
              </a:rPr>
              <a:t>Hierro</a:t>
            </a:r>
            <a:r>
              <a:rPr sz="2800" spc="20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E0816E"/>
                </a:solidFill>
                <a:latin typeface="Calibri"/>
                <a:cs typeface="Calibri"/>
              </a:rPr>
              <a:t>-</a:t>
            </a:r>
            <a:r>
              <a:rPr sz="2800" spc="5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E0816E"/>
                </a:solidFill>
                <a:latin typeface="Calibri"/>
                <a:cs typeface="Calibri"/>
              </a:rPr>
              <a:t>CONTEA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706306" y="3564318"/>
            <a:ext cx="7319009" cy="633095"/>
            <a:chOff x="2706306" y="3564318"/>
            <a:chExt cx="7319009" cy="633095"/>
          </a:xfrm>
        </p:grpSpPr>
        <p:sp>
          <p:nvSpPr>
            <p:cNvPr id="12" name="object 12"/>
            <p:cNvSpPr/>
            <p:nvPr/>
          </p:nvSpPr>
          <p:spPr>
            <a:xfrm>
              <a:off x="2714244" y="3572255"/>
              <a:ext cx="7303134" cy="617220"/>
            </a:xfrm>
            <a:custGeom>
              <a:avLst/>
              <a:gdLst/>
              <a:ahLst/>
              <a:cxnLst/>
              <a:rect l="l" t="t" r="r" b="b"/>
              <a:pathLst>
                <a:path w="7303134" h="617220">
                  <a:moveTo>
                    <a:pt x="7200137" y="0"/>
                  </a:moveTo>
                  <a:lnTo>
                    <a:pt x="102869" y="0"/>
                  </a:lnTo>
                  <a:lnTo>
                    <a:pt x="62847" y="8090"/>
                  </a:lnTo>
                  <a:lnTo>
                    <a:pt x="30146" y="30146"/>
                  </a:lnTo>
                  <a:lnTo>
                    <a:pt x="8090" y="62847"/>
                  </a:lnTo>
                  <a:lnTo>
                    <a:pt x="0" y="102870"/>
                  </a:lnTo>
                  <a:lnTo>
                    <a:pt x="0" y="514350"/>
                  </a:lnTo>
                  <a:lnTo>
                    <a:pt x="8090" y="554372"/>
                  </a:lnTo>
                  <a:lnTo>
                    <a:pt x="30146" y="587073"/>
                  </a:lnTo>
                  <a:lnTo>
                    <a:pt x="62847" y="609129"/>
                  </a:lnTo>
                  <a:lnTo>
                    <a:pt x="102869" y="617220"/>
                  </a:lnTo>
                  <a:lnTo>
                    <a:pt x="7200137" y="617220"/>
                  </a:lnTo>
                  <a:lnTo>
                    <a:pt x="7240160" y="609129"/>
                  </a:lnTo>
                  <a:lnTo>
                    <a:pt x="7272861" y="587073"/>
                  </a:lnTo>
                  <a:lnTo>
                    <a:pt x="7294917" y="554372"/>
                  </a:lnTo>
                  <a:lnTo>
                    <a:pt x="7303008" y="514350"/>
                  </a:lnTo>
                  <a:lnTo>
                    <a:pt x="7303008" y="102870"/>
                  </a:lnTo>
                  <a:lnTo>
                    <a:pt x="7294917" y="62847"/>
                  </a:lnTo>
                  <a:lnTo>
                    <a:pt x="7272861" y="30146"/>
                  </a:lnTo>
                  <a:lnTo>
                    <a:pt x="7240160" y="8090"/>
                  </a:lnTo>
                  <a:lnTo>
                    <a:pt x="7200137" y="0"/>
                  </a:lnTo>
                  <a:close/>
                </a:path>
              </a:pathLst>
            </a:custGeom>
            <a:solidFill>
              <a:srgbClr val="FDC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14244" y="3572255"/>
              <a:ext cx="7303134" cy="617220"/>
            </a:xfrm>
            <a:custGeom>
              <a:avLst/>
              <a:gdLst/>
              <a:ahLst/>
              <a:cxnLst/>
              <a:rect l="l" t="t" r="r" b="b"/>
              <a:pathLst>
                <a:path w="7303134" h="617220">
                  <a:moveTo>
                    <a:pt x="0" y="102870"/>
                  </a:moveTo>
                  <a:lnTo>
                    <a:pt x="8090" y="62847"/>
                  </a:lnTo>
                  <a:lnTo>
                    <a:pt x="30146" y="30146"/>
                  </a:lnTo>
                  <a:lnTo>
                    <a:pt x="62847" y="8090"/>
                  </a:lnTo>
                  <a:lnTo>
                    <a:pt x="102869" y="0"/>
                  </a:lnTo>
                  <a:lnTo>
                    <a:pt x="7200137" y="0"/>
                  </a:lnTo>
                  <a:lnTo>
                    <a:pt x="7240160" y="8090"/>
                  </a:lnTo>
                  <a:lnTo>
                    <a:pt x="7272861" y="30146"/>
                  </a:lnTo>
                  <a:lnTo>
                    <a:pt x="7294917" y="62847"/>
                  </a:lnTo>
                  <a:lnTo>
                    <a:pt x="7303008" y="102870"/>
                  </a:lnTo>
                  <a:lnTo>
                    <a:pt x="7303008" y="514350"/>
                  </a:lnTo>
                  <a:lnTo>
                    <a:pt x="7294917" y="554372"/>
                  </a:lnTo>
                  <a:lnTo>
                    <a:pt x="7272861" y="587073"/>
                  </a:lnTo>
                  <a:lnTo>
                    <a:pt x="7240160" y="609129"/>
                  </a:lnTo>
                  <a:lnTo>
                    <a:pt x="7200137" y="617220"/>
                  </a:lnTo>
                  <a:lnTo>
                    <a:pt x="102869" y="617220"/>
                  </a:lnTo>
                  <a:lnTo>
                    <a:pt x="62847" y="609129"/>
                  </a:lnTo>
                  <a:lnTo>
                    <a:pt x="30146" y="587073"/>
                  </a:lnTo>
                  <a:lnTo>
                    <a:pt x="8090" y="554372"/>
                  </a:lnTo>
                  <a:lnTo>
                    <a:pt x="0" y="514350"/>
                  </a:lnTo>
                  <a:lnTo>
                    <a:pt x="0" y="10287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183127" y="3623817"/>
            <a:ext cx="3362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E0816E"/>
                </a:solidFill>
                <a:latin typeface="Calibri"/>
                <a:cs typeface="Calibri"/>
              </a:rPr>
              <a:t>Hospital</a:t>
            </a:r>
            <a:r>
              <a:rPr sz="2800" b="1" spc="-5" dirty="0">
                <a:solidFill>
                  <a:srgbClr val="E0816E"/>
                </a:solidFill>
                <a:latin typeface="Calibri"/>
                <a:cs typeface="Calibri"/>
              </a:rPr>
              <a:t> 12</a:t>
            </a:r>
            <a:r>
              <a:rPr sz="2800" b="1" dirty="0">
                <a:solidFill>
                  <a:srgbClr val="E0816E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E0816E"/>
                </a:solidFill>
                <a:latin typeface="Calibri"/>
                <a:cs typeface="Calibri"/>
              </a:rPr>
              <a:t>de </a:t>
            </a:r>
            <a:r>
              <a:rPr sz="2800" b="1" spc="-10" dirty="0">
                <a:solidFill>
                  <a:srgbClr val="E0816E"/>
                </a:solidFill>
                <a:latin typeface="Calibri"/>
                <a:cs typeface="Calibri"/>
              </a:rPr>
              <a:t>octubre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78023" y="4414799"/>
            <a:ext cx="7092315" cy="114744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385"/>
              </a:spcBef>
              <a:buFont typeface="Wingdings"/>
              <a:buChar char=""/>
              <a:tabLst>
                <a:tab pos="299720" algn="l"/>
              </a:tabLst>
            </a:pPr>
            <a:r>
              <a:rPr sz="1600" spc="110" dirty="0">
                <a:latin typeface="Tahoma"/>
                <a:cs typeface="Tahoma"/>
              </a:rPr>
              <a:t>Unidad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Psiquiatría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Infantil</a:t>
            </a:r>
            <a:r>
              <a:rPr sz="1600" spc="37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(0-18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años)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290"/>
              </a:spcBef>
              <a:buChar char="-"/>
              <a:tabLst>
                <a:tab pos="299085" algn="l"/>
                <a:tab pos="299720" algn="l"/>
              </a:tabLst>
            </a:pPr>
            <a:r>
              <a:rPr sz="1600" spc="105" dirty="0">
                <a:latin typeface="Tahoma"/>
                <a:cs typeface="Tahoma"/>
              </a:rPr>
              <a:t>Programa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95" dirty="0">
                <a:latin typeface="Tahoma"/>
                <a:cs typeface="Tahoma"/>
              </a:rPr>
              <a:t>Diagnóstico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Diferencial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85" dirty="0">
                <a:latin typeface="Tahoma"/>
                <a:cs typeface="Tahoma"/>
              </a:rPr>
              <a:t>Temprano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TEA</a:t>
            </a:r>
            <a:endParaRPr sz="1600">
              <a:latin typeface="Tahoma"/>
              <a:cs typeface="Tahoma"/>
            </a:endParaRPr>
          </a:p>
          <a:p>
            <a:pPr marL="299085" marR="5080" indent="-287020">
              <a:lnSpc>
                <a:spcPct val="114999"/>
              </a:lnSpc>
              <a:buChar char="-"/>
              <a:tabLst>
                <a:tab pos="299085" algn="l"/>
                <a:tab pos="299720" algn="l"/>
              </a:tabLst>
            </a:pPr>
            <a:r>
              <a:rPr sz="1600" spc="100" dirty="0">
                <a:latin typeface="Tahoma"/>
                <a:cs typeface="Tahoma"/>
              </a:rPr>
              <a:t>Derivación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105" dirty="0">
                <a:latin typeface="Tahoma"/>
                <a:cs typeface="Tahoma"/>
              </a:rPr>
              <a:t>casos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185" dirty="0">
                <a:latin typeface="Tahoma"/>
                <a:cs typeface="Tahoma"/>
              </a:rPr>
              <a:t>con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25" dirty="0">
                <a:latin typeface="Tahoma"/>
                <a:cs typeface="Tahoma"/>
              </a:rPr>
              <a:t>sospecha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204" dirty="0">
                <a:latin typeface="Tahoma"/>
                <a:cs typeface="Tahoma"/>
              </a:rPr>
              <a:t>de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TEA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→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85" dirty="0">
                <a:latin typeface="Tahoma"/>
                <a:cs typeface="Tahoma"/>
              </a:rPr>
              <a:t>Neurología,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85" dirty="0">
                <a:latin typeface="Tahoma"/>
                <a:cs typeface="Tahoma"/>
              </a:rPr>
              <a:t>Pediatría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y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155" dirty="0">
                <a:latin typeface="Tahoma"/>
                <a:cs typeface="Tahoma"/>
              </a:rPr>
              <a:t>CSM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155" dirty="0">
                <a:latin typeface="Tahoma"/>
                <a:cs typeface="Tahoma"/>
              </a:rPr>
              <a:t>Aguacate,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85" dirty="0">
                <a:latin typeface="Tahoma"/>
                <a:cs typeface="Tahoma"/>
              </a:rPr>
              <a:t>Villaverde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y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60" dirty="0">
                <a:latin typeface="Tahoma"/>
                <a:cs typeface="Tahoma"/>
              </a:rPr>
              <a:t>Carabanchel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92170" y="1181231"/>
            <a:ext cx="7688580" cy="2269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15100"/>
              </a:lnSpc>
              <a:spcBef>
                <a:spcPts val="95"/>
              </a:spcBef>
              <a:buFont typeface="Wingdings"/>
              <a:buChar char=""/>
              <a:tabLst>
                <a:tab pos="355600" algn="l"/>
              </a:tabLst>
            </a:pPr>
            <a:r>
              <a:rPr sz="1600" b="1" spc="-40" dirty="0">
                <a:solidFill>
                  <a:srgbClr val="006FC0"/>
                </a:solidFill>
                <a:latin typeface="Tahoma"/>
                <a:cs typeface="Tahoma"/>
              </a:rPr>
              <a:t>Programa CONTEA: </a:t>
            </a:r>
            <a:r>
              <a:rPr sz="1600" spc="90" dirty="0">
                <a:latin typeface="Tahoma"/>
                <a:cs typeface="Tahoma"/>
              </a:rPr>
              <a:t>ofrecer </a:t>
            </a:r>
            <a:r>
              <a:rPr sz="1600" spc="125" dirty="0">
                <a:latin typeface="Tahoma"/>
                <a:cs typeface="Tahoma"/>
              </a:rPr>
              <a:t>atención </a:t>
            </a:r>
            <a:r>
              <a:rPr sz="1600" spc="120" dirty="0">
                <a:latin typeface="Tahoma"/>
                <a:cs typeface="Tahoma"/>
              </a:rPr>
              <a:t>especializada </a:t>
            </a:r>
            <a:r>
              <a:rPr sz="1600" spc="250" dirty="0">
                <a:latin typeface="Tahoma"/>
                <a:cs typeface="Tahoma"/>
              </a:rPr>
              <a:t>a </a:t>
            </a:r>
            <a:r>
              <a:rPr sz="1600" spc="85" dirty="0">
                <a:latin typeface="Tahoma"/>
                <a:cs typeface="Tahoma"/>
              </a:rPr>
              <a:t>menores </a:t>
            </a:r>
            <a:r>
              <a:rPr sz="1600" spc="180" dirty="0">
                <a:latin typeface="Tahoma"/>
                <a:cs typeface="Tahoma"/>
              </a:rPr>
              <a:t>con </a:t>
            </a:r>
            <a:r>
              <a:rPr sz="1600" spc="-35" dirty="0">
                <a:latin typeface="Tahoma"/>
                <a:cs typeface="Tahoma"/>
              </a:rPr>
              <a:t>TEA </a:t>
            </a:r>
            <a:r>
              <a:rPr sz="1600" spc="55" dirty="0">
                <a:latin typeface="Tahoma"/>
                <a:cs typeface="Tahoma"/>
              </a:rPr>
              <a:t>y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135" dirty="0">
                <a:latin typeface="Tahoma"/>
                <a:cs typeface="Tahoma"/>
              </a:rPr>
              <a:t>una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mayor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participación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204" dirty="0">
                <a:latin typeface="Tahoma"/>
                <a:cs typeface="Tahoma"/>
              </a:rPr>
              <a:t>de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30" dirty="0">
                <a:latin typeface="Tahoma"/>
                <a:cs typeface="Tahoma"/>
              </a:rPr>
              <a:t>las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familias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130" dirty="0">
                <a:latin typeface="Tahoma"/>
                <a:cs typeface="Tahoma"/>
              </a:rPr>
              <a:t>en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30" dirty="0">
                <a:latin typeface="Tahoma"/>
                <a:cs typeface="Tahoma"/>
              </a:rPr>
              <a:t>las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terapias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155" dirty="0">
                <a:latin typeface="Tahoma"/>
                <a:cs typeface="Tahoma"/>
              </a:rPr>
              <a:t>que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90" dirty="0">
                <a:latin typeface="Tahoma"/>
                <a:cs typeface="Tahoma"/>
              </a:rPr>
              <a:t>precisarán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sus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hijos.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600" spc="110" dirty="0">
                <a:latin typeface="Tahoma"/>
                <a:cs typeface="Tahoma"/>
              </a:rPr>
              <a:t>Unidad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Psiquiatría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Infantil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1600" spc="140" dirty="0">
                <a:latin typeface="Tahoma"/>
                <a:cs typeface="Tahoma"/>
              </a:rPr>
              <a:t>Detección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105" dirty="0">
                <a:latin typeface="Tahoma"/>
                <a:cs typeface="Tahoma"/>
              </a:rPr>
              <a:t>temprana,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05" dirty="0">
                <a:latin typeface="Tahoma"/>
                <a:cs typeface="Tahoma"/>
              </a:rPr>
              <a:t>diagnóstico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y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120" dirty="0">
                <a:latin typeface="Tahoma"/>
                <a:cs typeface="Tahoma"/>
              </a:rPr>
              <a:t>plan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integral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tratamiento.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1600" spc="30" dirty="0">
                <a:latin typeface="Tahoma"/>
                <a:cs typeface="Tahoma"/>
              </a:rPr>
              <a:t>ADAPTA-TEA: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85" dirty="0">
                <a:latin typeface="Tahoma"/>
                <a:cs typeface="Tahoma"/>
              </a:rPr>
              <a:t>entorno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hospitalario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160" dirty="0">
                <a:latin typeface="Tahoma"/>
                <a:cs typeface="Tahoma"/>
              </a:rPr>
              <a:t>adaptado.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1600" spc="100" dirty="0">
                <a:latin typeface="Tahoma"/>
                <a:cs typeface="Tahoma"/>
              </a:rPr>
              <a:t>Derivación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200" dirty="0">
                <a:latin typeface="Tahoma"/>
                <a:cs typeface="Tahoma"/>
              </a:rPr>
              <a:t>de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105" dirty="0">
                <a:latin typeface="Tahoma"/>
                <a:cs typeface="Tahoma"/>
              </a:rPr>
              <a:t>casos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185" dirty="0">
                <a:latin typeface="Tahoma"/>
                <a:cs typeface="Tahoma"/>
              </a:rPr>
              <a:t>con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125" dirty="0">
                <a:latin typeface="Tahoma"/>
                <a:cs typeface="Tahoma"/>
              </a:rPr>
              <a:t>sospecha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204" dirty="0">
                <a:latin typeface="Tahoma"/>
                <a:cs typeface="Tahoma"/>
              </a:rPr>
              <a:t>de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30" dirty="0">
                <a:latin typeface="Tahoma"/>
                <a:cs typeface="Tahoma"/>
              </a:rPr>
              <a:t>TEA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→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spc="114" dirty="0">
                <a:latin typeface="Tahoma"/>
                <a:cs typeface="Tahoma"/>
              </a:rPr>
              <a:t>Desde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15" dirty="0">
                <a:latin typeface="Tahoma"/>
                <a:cs typeface="Tahoma"/>
              </a:rPr>
              <a:t>los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85" dirty="0">
                <a:latin typeface="Tahoma"/>
                <a:cs typeface="Tahoma"/>
              </a:rPr>
              <a:t>Centros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spc="200" dirty="0">
                <a:latin typeface="Tahoma"/>
                <a:cs typeface="Tahoma"/>
              </a:rPr>
              <a:t>de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Salud</a:t>
            </a:r>
            <a:endParaRPr sz="16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  <a:spcBef>
                <a:spcPts val="290"/>
              </a:spcBef>
            </a:pPr>
            <a:r>
              <a:rPr sz="1600" spc="195" dirty="0">
                <a:latin typeface="Tahoma"/>
                <a:cs typeface="Tahoma"/>
              </a:rPr>
              <a:t>de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su</a:t>
            </a:r>
            <a:r>
              <a:rPr sz="1600" spc="-90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ZONA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3455" y="6178296"/>
            <a:ext cx="841247" cy="37185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981200" y="1063752"/>
            <a:ext cx="7348855" cy="660400"/>
          </a:xfrm>
          <a:prstGeom prst="rect">
            <a:avLst/>
          </a:prstGeom>
          <a:solidFill>
            <a:srgbClr val="F7CF9E"/>
          </a:solidFill>
        </p:spPr>
        <p:txBody>
          <a:bodyPr vert="horz" wrap="square" lIns="0" tIns="34290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270"/>
              </a:spcBef>
            </a:pPr>
            <a:r>
              <a:rPr sz="1900" b="1" spc="-105" dirty="0">
                <a:solidFill>
                  <a:srgbClr val="333333"/>
                </a:solidFill>
                <a:latin typeface="Verdana"/>
                <a:cs typeface="Verdana"/>
              </a:rPr>
              <a:t>Se</a:t>
            </a:r>
            <a:r>
              <a:rPr sz="1900" b="1" spc="-10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1900" b="1" spc="-140" dirty="0">
                <a:solidFill>
                  <a:srgbClr val="333333"/>
                </a:solidFill>
                <a:latin typeface="Verdana"/>
                <a:cs typeface="Verdana"/>
              </a:rPr>
              <a:t>v</a:t>
            </a:r>
            <a:r>
              <a:rPr sz="1900" b="1" spc="-55" dirty="0">
                <a:solidFill>
                  <a:srgbClr val="333333"/>
                </a:solidFill>
                <a:latin typeface="Verdana"/>
                <a:cs typeface="Verdana"/>
              </a:rPr>
              <a:t>ici</a:t>
            </a:r>
            <a:r>
              <a:rPr sz="1900" b="1" spc="-65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900" b="1" spc="-8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4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900" b="1" spc="-10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85" dirty="0">
                <a:solidFill>
                  <a:srgbClr val="333333"/>
                </a:solidFill>
                <a:latin typeface="Verdana"/>
                <a:cs typeface="Verdana"/>
              </a:rPr>
              <a:t>Ps</a:t>
            </a:r>
            <a:r>
              <a:rPr sz="1900" b="1" spc="-40" dirty="0">
                <a:solidFill>
                  <a:srgbClr val="333333"/>
                </a:solidFill>
                <a:latin typeface="Verdana"/>
                <a:cs typeface="Verdana"/>
              </a:rPr>
              <a:t>i</a:t>
            </a:r>
            <a:r>
              <a:rPr sz="1900" b="1" spc="-65" dirty="0">
                <a:solidFill>
                  <a:srgbClr val="333333"/>
                </a:solidFill>
                <a:latin typeface="Verdana"/>
                <a:cs typeface="Verdana"/>
              </a:rPr>
              <a:t>qu</a:t>
            </a:r>
            <a:r>
              <a:rPr sz="1900" b="1" spc="-25" dirty="0">
                <a:solidFill>
                  <a:srgbClr val="333333"/>
                </a:solidFill>
                <a:latin typeface="Verdana"/>
                <a:cs typeface="Verdana"/>
              </a:rPr>
              <a:t>i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900" b="1" spc="-95" dirty="0">
                <a:solidFill>
                  <a:srgbClr val="333333"/>
                </a:solidFill>
                <a:latin typeface="Verdana"/>
                <a:cs typeface="Verdana"/>
              </a:rPr>
              <a:t>tr</a:t>
            </a:r>
            <a:r>
              <a:rPr sz="1900" b="1" spc="-65" dirty="0">
                <a:solidFill>
                  <a:srgbClr val="333333"/>
                </a:solidFill>
                <a:latin typeface="Verdana"/>
                <a:cs typeface="Verdana"/>
              </a:rPr>
              <a:t>í</a:t>
            </a:r>
            <a:r>
              <a:rPr sz="1900" b="1" spc="-10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105" dirty="0">
                <a:solidFill>
                  <a:srgbClr val="333333"/>
                </a:solidFill>
                <a:latin typeface="Verdana"/>
                <a:cs typeface="Verdana"/>
              </a:rPr>
              <a:t>y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85" dirty="0">
                <a:solidFill>
                  <a:srgbClr val="333333"/>
                </a:solidFill>
                <a:latin typeface="Verdana"/>
                <a:cs typeface="Verdana"/>
              </a:rPr>
              <a:t>Ps</a:t>
            </a:r>
            <a:r>
              <a:rPr sz="1900" b="1" spc="-40" dirty="0">
                <a:solidFill>
                  <a:srgbClr val="333333"/>
                </a:solidFill>
                <a:latin typeface="Verdana"/>
                <a:cs typeface="Verdana"/>
              </a:rPr>
              <a:t>i</a:t>
            </a:r>
            <a:r>
              <a:rPr sz="1900" b="1" spc="-30" dirty="0">
                <a:solidFill>
                  <a:srgbClr val="333333"/>
                </a:solidFill>
                <a:latin typeface="Verdana"/>
                <a:cs typeface="Verdana"/>
              </a:rPr>
              <a:t>c</a:t>
            </a:r>
            <a:r>
              <a:rPr sz="1900" b="1" spc="-45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900" b="1" spc="-65" dirty="0">
                <a:solidFill>
                  <a:srgbClr val="333333"/>
                </a:solidFill>
                <a:latin typeface="Verdana"/>
                <a:cs typeface="Verdana"/>
              </a:rPr>
              <a:t>log</a:t>
            </a:r>
            <a:r>
              <a:rPr sz="1900" b="1" spc="-35" dirty="0">
                <a:solidFill>
                  <a:srgbClr val="333333"/>
                </a:solidFill>
                <a:latin typeface="Verdana"/>
                <a:cs typeface="Verdana"/>
              </a:rPr>
              <a:t>í</a:t>
            </a:r>
            <a:r>
              <a:rPr sz="1900" b="1" spc="-10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endParaRPr sz="19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  <a:spcBef>
                <a:spcPts val="10"/>
              </a:spcBef>
            </a:pPr>
            <a:r>
              <a:rPr sz="1900" b="1" spc="-55" dirty="0">
                <a:solidFill>
                  <a:srgbClr val="333333"/>
                </a:solidFill>
                <a:latin typeface="Verdana"/>
                <a:cs typeface="Verdana"/>
              </a:rPr>
              <a:t>del</a:t>
            </a:r>
            <a:r>
              <a:rPr sz="1900" b="1" spc="-114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75" dirty="0">
                <a:solidFill>
                  <a:srgbClr val="333333"/>
                </a:solidFill>
                <a:latin typeface="Verdana"/>
                <a:cs typeface="Verdana"/>
              </a:rPr>
              <a:t>N</a:t>
            </a:r>
            <a:r>
              <a:rPr sz="1900" b="1" spc="-65" dirty="0">
                <a:solidFill>
                  <a:srgbClr val="333333"/>
                </a:solidFill>
                <a:latin typeface="Verdana"/>
                <a:cs typeface="Verdana"/>
              </a:rPr>
              <a:t>iño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105" dirty="0">
                <a:solidFill>
                  <a:srgbClr val="333333"/>
                </a:solidFill>
                <a:latin typeface="Verdana"/>
                <a:cs typeface="Verdana"/>
              </a:rPr>
              <a:t>y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75" dirty="0">
                <a:solidFill>
                  <a:srgbClr val="333333"/>
                </a:solidFill>
                <a:latin typeface="Verdana"/>
                <a:cs typeface="Verdana"/>
              </a:rPr>
              <a:t>el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35" dirty="0">
                <a:solidFill>
                  <a:srgbClr val="333333"/>
                </a:solidFill>
                <a:latin typeface="Verdana"/>
                <a:cs typeface="Verdana"/>
              </a:rPr>
              <a:t>Ad</a:t>
            </a:r>
            <a:r>
              <a:rPr sz="1900" b="1" spc="-50" dirty="0">
                <a:solidFill>
                  <a:srgbClr val="333333"/>
                </a:solidFill>
                <a:latin typeface="Verdana"/>
                <a:cs typeface="Verdana"/>
              </a:rPr>
              <a:t>ol</a:t>
            </a:r>
            <a:r>
              <a:rPr sz="1900" b="1" spc="-90" dirty="0">
                <a:solidFill>
                  <a:srgbClr val="333333"/>
                </a:solidFill>
                <a:latin typeface="Verdana"/>
                <a:cs typeface="Verdana"/>
              </a:rPr>
              <a:t>e</a:t>
            </a:r>
            <a:r>
              <a:rPr sz="1900" b="1" spc="-60" dirty="0">
                <a:solidFill>
                  <a:srgbClr val="333333"/>
                </a:solidFill>
                <a:latin typeface="Verdana"/>
                <a:cs typeface="Verdana"/>
              </a:rPr>
              <a:t>s</a:t>
            </a:r>
            <a:r>
              <a:rPr sz="1900" b="1" spc="-70" dirty="0">
                <a:solidFill>
                  <a:srgbClr val="333333"/>
                </a:solidFill>
                <a:latin typeface="Verdana"/>
                <a:cs typeface="Verdana"/>
              </a:rPr>
              <a:t>c</a:t>
            </a:r>
            <a:r>
              <a:rPr sz="1900" b="1" spc="-55" dirty="0">
                <a:solidFill>
                  <a:srgbClr val="333333"/>
                </a:solidFill>
                <a:latin typeface="Verdana"/>
                <a:cs typeface="Verdana"/>
              </a:rPr>
              <a:t>ente</a:t>
            </a:r>
            <a:r>
              <a:rPr sz="1900" b="1" spc="-9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365" dirty="0">
                <a:solidFill>
                  <a:srgbClr val="333333"/>
                </a:solidFill>
                <a:latin typeface="Verdana"/>
                <a:cs typeface="Verdana"/>
              </a:rPr>
              <a:t>(</a:t>
            </a:r>
            <a:r>
              <a:rPr sz="1900" b="1" spc="-60" dirty="0">
                <a:solidFill>
                  <a:srgbClr val="333333"/>
                </a:solidFill>
                <a:latin typeface="Verdana"/>
                <a:cs typeface="Verdana"/>
              </a:rPr>
              <a:t>0</a:t>
            </a:r>
            <a:r>
              <a:rPr sz="1900" b="1" spc="-185" dirty="0">
                <a:solidFill>
                  <a:srgbClr val="333333"/>
                </a:solidFill>
                <a:latin typeface="Verdana"/>
                <a:cs typeface="Verdana"/>
              </a:rPr>
              <a:t>-</a:t>
            </a:r>
            <a:r>
              <a:rPr sz="1900" b="1" spc="-395" dirty="0">
                <a:solidFill>
                  <a:srgbClr val="333333"/>
                </a:solidFill>
                <a:latin typeface="Verdana"/>
                <a:cs typeface="Verdana"/>
              </a:rPr>
              <a:t>17</a:t>
            </a:r>
            <a:r>
              <a:rPr sz="1900" b="1" spc="-10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900" b="1" spc="-110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1900" b="1" spc="-55" dirty="0">
                <a:solidFill>
                  <a:srgbClr val="333333"/>
                </a:solidFill>
                <a:latin typeface="Verdana"/>
                <a:cs typeface="Verdana"/>
              </a:rPr>
              <a:t>ñ</a:t>
            </a:r>
            <a:r>
              <a:rPr sz="1900" b="1" spc="-70" dirty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1900" b="1" spc="-240" dirty="0">
                <a:solidFill>
                  <a:srgbClr val="333333"/>
                </a:solidFill>
                <a:latin typeface="Verdana"/>
                <a:cs typeface="Verdana"/>
              </a:rPr>
              <a:t>s)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81555" y="2019300"/>
            <a:ext cx="8487410" cy="3613785"/>
          </a:xfrm>
          <a:custGeom>
            <a:avLst/>
            <a:gdLst/>
            <a:ahLst/>
            <a:cxnLst/>
            <a:rect l="l" t="t" r="r" b="b"/>
            <a:pathLst>
              <a:path w="8487410" h="3613785">
                <a:moveTo>
                  <a:pt x="8487156" y="0"/>
                </a:moveTo>
                <a:lnTo>
                  <a:pt x="0" y="0"/>
                </a:lnTo>
                <a:lnTo>
                  <a:pt x="0" y="3613404"/>
                </a:lnTo>
                <a:lnTo>
                  <a:pt x="8487156" y="3613404"/>
                </a:lnTo>
                <a:lnTo>
                  <a:pt x="8487156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60295" y="2021839"/>
            <a:ext cx="8332470" cy="34423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5600" marR="8255" indent="-342900" algn="just">
              <a:lnSpc>
                <a:spcPts val="1510"/>
              </a:lnSpc>
              <a:spcBef>
                <a:spcPts val="295"/>
              </a:spcBef>
              <a:buClr>
                <a:srgbClr val="E78612"/>
              </a:buClr>
              <a:buFont typeface="Wingdings"/>
              <a:buChar char=""/>
              <a:tabLst>
                <a:tab pos="355600" algn="l"/>
              </a:tabLst>
            </a:pPr>
            <a:r>
              <a:rPr sz="1400" b="1" spc="-75" dirty="0">
                <a:solidFill>
                  <a:srgbClr val="333333"/>
                </a:solidFill>
                <a:latin typeface="Verdana"/>
                <a:cs typeface="Verdana"/>
              </a:rPr>
              <a:t>HOSPITALES</a:t>
            </a:r>
            <a:r>
              <a:rPr sz="1400" b="1" spc="-7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b="1" spc="-15" dirty="0">
                <a:solidFill>
                  <a:srgbClr val="333333"/>
                </a:solidFill>
                <a:latin typeface="Verdana"/>
                <a:cs typeface="Verdana"/>
              </a:rPr>
              <a:t>DE</a:t>
            </a:r>
            <a:r>
              <a:rPr sz="1400" b="1" spc="-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b="1" spc="-165" dirty="0">
                <a:solidFill>
                  <a:srgbClr val="333333"/>
                </a:solidFill>
                <a:latin typeface="Verdana"/>
                <a:cs typeface="Verdana"/>
              </a:rPr>
              <a:t>DÍA</a:t>
            </a:r>
            <a:r>
              <a:rPr sz="1400" spc="-165" dirty="0">
                <a:solidFill>
                  <a:srgbClr val="333333"/>
                </a:solidFill>
                <a:latin typeface="Verdana"/>
                <a:cs typeface="Verdana"/>
              </a:rPr>
              <a:t>:</a:t>
            </a:r>
            <a:r>
              <a:rPr sz="1400" spc="-16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30" dirty="0">
                <a:solidFill>
                  <a:srgbClr val="333333"/>
                </a:solidFill>
                <a:latin typeface="Verdana"/>
                <a:cs typeface="Verdana"/>
              </a:rPr>
              <a:t>Atención </a:t>
            </a:r>
            <a:r>
              <a:rPr sz="1400" spc="-5" dirty="0">
                <a:solidFill>
                  <a:srgbClr val="333333"/>
                </a:solidFill>
                <a:latin typeface="Verdana"/>
                <a:cs typeface="Verdana"/>
              </a:rPr>
              <a:t>intensiva</a:t>
            </a:r>
            <a:r>
              <a:rPr sz="140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333333"/>
                </a:solidFill>
                <a:latin typeface="Verdana"/>
                <a:cs typeface="Verdana"/>
              </a:rPr>
              <a:t>(al</a:t>
            </a:r>
            <a:r>
              <a:rPr sz="1400" spc="-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35" dirty="0">
                <a:solidFill>
                  <a:srgbClr val="333333"/>
                </a:solidFill>
                <a:latin typeface="Verdana"/>
                <a:cs typeface="Verdana"/>
              </a:rPr>
              <a:t>menos 4 </a:t>
            </a:r>
            <a:r>
              <a:rPr sz="1400" spc="-20" dirty="0">
                <a:solidFill>
                  <a:srgbClr val="333333"/>
                </a:solidFill>
                <a:latin typeface="Verdana"/>
                <a:cs typeface="Verdana"/>
              </a:rPr>
              <a:t>días/semana)</a:t>
            </a:r>
            <a:r>
              <a:rPr sz="1400" spc="-1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5" dirty="0">
                <a:solidFill>
                  <a:srgbClr val="333333"/>
                </a:solidFill>
                <a:latin typeface="Verdana"/>
                <a:cs typeface="Verdana"/>
              </a:rPr>
              <a:t>psiquiátrica</a:t>
            </a:r>
            <a:r>
              <a:rPr sz="1400" spc="1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333333"/>
                </a:solidFill>
                <a:latin typeface="Verdana"/>
                <a:cs typeface="Verdana"/>
              </a:rPr>
              <a:t>y </a:t>
            </a:r>
            <a:r>
              <a:rPr sz="1400" spc="-6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20" dirty="0">
                <a:solidFill>
                  <a:srgbClr val="333333"/>
                </a:solidFill>
                <a:latin typeface="Verdana"/>
                <a:cs typeface="Verdana"/>
              </a:rPr>
              <a:t>psicológica </a:t>
            </a:r>
            <a:r>
              <a:rPr sz="1400" spc="25" dirty="0">
                <a:solidFill>
                  <a:srgbClr val="333333"/>
                </a:solidFill>
                <a:latin typeface="Verdana"/>
                <a:cs typeface="Verdana"/>
              </a:rPr>
              <a:t>grupal </a:t>
            </a:r>
            <a:r>
              <a:rPr sz="1400" spc="10" dirty="0">
                <a:solidFill>
                  <a:srgbClr val="333333"/>
                </a:solidFill>
                <a:latin typeface="Verdana"/>
                <a:cs typeface="Verdana"/>
              </a:rPr>
              <a:t>e individual </a:t>
            </a:r>
            <a:r>
              <a:rPr sz="1400" spc="45" dirty="0">
                <a:solidFill>
                  <a:srgbClr val="333333"/>
                </a:solidFill>
                <a:latin typeface="Verdana"/>
                <a:cs typeface="Verdana"/>
              </a:rPr>
              <a:t>con </a:t>
            </a:r>
            <a:r>
              <a:rPr sz="1400" spc="5" dirty="0">
                <a:solidFill>
                  <a:srgbClr val="333333"/>
                </a:solidFill>
                <a:latin typeface="Verdana"/>
                <a:cs typeface="Verdana"/>
              </a:rPr>
              <a:t>apoyo </a:t>
            </a:r>
            <a:r>
              <a:rPr sz="1400" spc="40" dirty="0">
                <a:solidFill>
                  <a:srgbClr val="333333"/>
                </a:solidFill>
                <a:latin typeface="Verdana"/>
                <a:cs typeface="Verdana"/>
              </a:rPr>
              <a:t>pedagógico </a:t>
            </a:r>
            <a:r>
              <a:rPr sz="1400" spc="-70" dirty="0">
                <a:solidFill>
                  <a:srgbClr val="333333"/>
                </a:solidFill>
                <a:latin typeface="Verdana"/>
                <a:cs typeface="Verdana"/>
              </a:rPr>
              <a:t>y </a:t>
            </a:r>
            <a:r>
              <a:rPr sz="1400" dirty="0">
                <a:solidFill>
                  <a:srgbClr val="333333"/>
                </a:solidFill>
                <a:latin typeface="Verdana"/>
                <a:cs typeface="Verdana"/>
              </a:rPr>
              <a:t>social </a:t>
            </a:r>
            <a:r>
              <a:rPr sz="1400" spc="40" dirty="0">
                <a:solidFill>
                  <a:srgbClr val="333333"/>
                </a:solidFill>
                <a:latin typeface="Verdana"/>
                <a:cs typeface="Verdana"/>
              </a:rPr>
              <a:t>de </a:t>
            </a:r>
            <a:r>
              <a:rPr sz="1400" spc="15" dirty="0">
                <a:solidFill>
                  <a:srgbClr val="333333"/>
                </a:solidFill>
                <a:latin typeface="Verdana"/>
                <a:cs typeface="Verdana"/>
              </a:rPr>
              <a:t>niños </a:t>
            </a:r>
            <a:r>
              <a:rPr sz="1400" spc="-70" dirty="0">
                <a:solidFill>
                  <a:srgbClr val="333333"/>
                </a:solidFill>
                <a:latin typeface="Verdana"/>
                <a:cs typeface="Verdana"/>
              </a:rPr>
              <a:t>y </a:t>
            </a:r>
            <a:r>
              <a:rPr sz="1400" spc="10" dirty="0">
                <a:solidFill>
                  <a:srgbClr val="333333"/>
                </a:solidFill>
                <a:latin typeface="Verdana"/>
                <a:cs typeface="Verdana"/>
              </a:rPr>
              <a:t>adolescentes </a:t>
            </a:r>
            <a:r>
              <a:rPr sz="1400" spc="1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333333"/>
                </a:solidFill>
                <a:latin typeface="Verdana"/>
                <a:cs typeface="Verdana"/>
              </a:rPr>
              <a:t>tras</a:t>
            </a:r>
            <a:r>
              <a:rPr sz="1400" spc="-15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Verdana"/>
                <a:cs typeface="Verdana"/>
              </a:rPr>
              <a:t>hospitalización.</a:t>
            </a:r>
            <a:endParaRPr sz="1400">
              <a:latin typeface="Verdana"/>
              <a:cs typeface="Verdana"/>
            </a:endParaRPr>
          </a:p>
          <a:p>
            <a:pPr marL="354965" marR="272415" indent="-354965">
              <a:lnSpc>
                <a:spcPts val="1510"/>
              </a:lnSpc>
              <a:spcBef>
                <a:spcPts val="40"/>
              </a:spcBef>
              <a:buClr>
                <a:srgbClr val="E78612"/>
              </a:buClr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400" b="1" spc="-90" dirty="0">
                <a:solidFill>
                  <a:srgbClr val="404040"/>
                </a:solidFill>
                <a:latin typeface="Tahoma"/>
                <a:cs typeface="Tahoma"/>
              </a:rPr>
              <a:t>UNIDAD 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PSICOPATOLOGÍA </a:t>
            </a:r>
            <a:r>
              <a:rPr sz="1400" b="1" spc="-135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DESARROLLO: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Coordinadora: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Dra. 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Silvia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Gutiérrez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Priego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Proporciona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asistencia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clínica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(evaluación,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diagnóstico</a:t>
            </a:r>
            <a:r>
              <a:rPr sz="1400" spc="3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tratamiento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integral)</a:t>
            </a:r>
            <a:endParaRPr sz="1400">
              <a:latin typeface="Tahoma"/>
              <a:cs typeface="Tahoma"/>
            </a:endParaRPr>
          </a:p>
          <a:p>
            <a:pPr marL="424180">
              <a:lnSpc>
                <a:spcPts val="1410"/>
              </a:lnSpc>
              <a:tabLst>
                <a:tab pos="1344295" algn="l"/>
                <a:tab pos="2066925" algn="l"/>
                <a:tab pos="5810250" algn="l"/>
              </a:tabLst>
            </a:pP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Atención	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Clínica	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1ª</a:t>
            </a:r>
            <a:r>
              <a:rPr sz="1400" spc="5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Infancia,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TEA,</a:t>
            </a:r>
            <a:r>
              <a:rPr sz="1400" spc="5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TDAH,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Tras.</a:t>
            </a:r>
            <a:r>
              <a:rPr sz="1400" spc="5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Ansiedad	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5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Afectivo,</a:t>
            </a:r>
            <a:r>
              <a:rPr sz="1400" spc="5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Tras.</a:t>
            </a:r>
            <a:r>
              <a:rPr sz="1400" spc="5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Psicóticos,</a:t>
            </a:r>
            <a:endParaRPr sz="1400">
              <a:latin typeface="Tahoma"/>
              <a:cs typeface="Tahoma"/>
            </a:endParaRPr>
          </a:p>
          <a:p>
            <a:pPr marL="32384">
              <a:lnSpc>
                <a:spcPts val="1595"/>
              </a:lnSpc>
            </a:pP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Psiquiatría</a:t>
            </a:r>
            <a:r>
              <a:rPr sz="1400" spc="-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General.</a:t>
            </a:r>
            <a:endParaRPr sz="1400">
              <a:latin typeface="Tahoma"/>
              <a:cs typeface="Tahoma"/>
            </a:endParaRPr>
          </a:p>
          <a:p>
            <a:pPr marL="355600" marR="9525" indent="-342900">
              <a:lnSpc>
                <a:spcPts val="1500"/>
              </a:lnSpc>
              <a:spcBef>
                <a:spcPts val="1045"/>
              </a:spcBef>
              <a:buClr>
                <a:srgbClr val="E78612"/>
              </a:buClr>
              <a:buFont typeface="Wingdings"/>
              <a:buChar char=""/>
              <a:tabLst>
                <a:tab pos="354965" algn="l"/>
                <a:tab pos="355600" algn="l"/>
                <a:tab pos="1169035" algn="l"/>
                <a:tab pos="1525905" algn="l"/>
                <a:tab pos="2764790" algn="l"/>
                <a:tab pos="3121660" algn="l"/>
                <a:tab pos="4925060" algn="l"/>
                <a:tab pos="6215380" algn="l"/>
                <a:tab pos="6993255" algn="l"/>
                <a:tab pos="8076565" algn="l"/>
              </a:tabLst>
            </a:pP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400" b="1" spc="-8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spc="-29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b="1" spc="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8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21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400" b="1" spc="-27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spc="7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130" dirty="0">
                <a:solidFill>
                  <a:srgbClr val="404040"/>
                </a:solidFill>
                <a:latin typeface="Tahoma"/>
                <a:cs typeface="Tahoma"/>
              </a:rPr>
              <a:t>STO</a:t>
            </a:r>
            <a:r>
              <a:rPr sz="1400" b="1" spc="-15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OS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14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OM</a:t>
            </a:r>
            <a:r>
              <a:rPr sz="1400" b="1" spc="-135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ORTA</a:t>
            </a:r>
            <a:r>
              <a:rPr sz="1400" b="1" spc="-8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400" b="1" spc="-18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b="1" spc="-24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spc="-85" dirty="0">
                <a:solidFill>
                  <a:srgbClr val="404040"/>
                </a:solidFill>
                <a:latin typeface="Tahoma"/>
                <a:cs typeface="Tahoma"/>
              </a:rPr>
              <a:t>TO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204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400" b="1" spc="-140" dirty="0">
                <a:solidFill>
                  <a:srgbClr val="404040"/>
                </a:solidFill>
                <a:latin typeface="Tahoma"/>
                <a:cs typeface="Tahoma"/>
              </a:rPr>
              <a:t>IME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spc="-9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3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spc="-19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b="1" spc="10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14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UTC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r>
              <a:rPr sz="1400" spc="-110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pr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ogra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de 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tratamiento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hospitalario,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hospitales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día,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ambulatorio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intensivo,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grupal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familiar.</a:t>
            </a:r>
            <a:endParaRPr sz="1400">
              <a:latin typeface="Tahoma"/>
              <a:cs typeface="Tahoma"/>
            </a:endParaRPr>
          </a:p>
          <a:p>
            <a:pPr marL="355600" marR="6350" indent="-342900" algn="just">
              <a:lnSpc>
                <a:spcPts val="1510"/>
              </a:lnSpc>
              <a:spcBef>
                <a:spcPts val="1010"/>
              </a:spcBef>
              <a:buClr>
                <a:srgbClr val="E78612"/>
              </a:buClr>
              <a:buFont typeface="Wingdings"/>
              <a:buChar char=""/>
              <a:tabLst>
                <a:tab pos="355600" algn="l"/>
              </a:tabLst>
            </a:pP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UNIDAD 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135" dirty="0">
                <a:solidFill>
                  <a:srgbClr val="404040"/>
                </a:solidFill>
                <a:latin typeface="Tahoma"/>
                <a:cs typeface="Tahoma"/>
              </a:rPr>
              <a:t>TERAPIAS </a:t>
            </a:r>
            <a:r>
              <a:rPr sz="1400" b="1" spc="-80" dirty="0">
                <a:solidFill>
                  <a:srgbClr val="404040"/>
                </a:solidFill>
                <a:latin typeface="Tahoma"/>
                <a:cs typeface="Tahoma"/>
              </a:rPr>
              <a:t>FUNCIONALES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(Fisioterapia,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Terapia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Ocupacional,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Logopedia,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Implante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Coclear,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Atención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Temprana,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Laboratorio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Análisis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Movimiento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Unidad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Daño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Cerebral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Adquirido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Infantil)</a:t>
            </a:r>
            <a:endParaRPr sz="1400">
              <a:latin typeface="Tahoma"/>
              <a:cs typeface="Tahoma"/>
            </a:endParaRPr>
          </a:p>
          <a:p>
            <a:pPr marL="756285" marR="5080" indent="-287020">
              <a:lnSpc>
                <a:spcPts val="1510"/>
              </a:lnSpc>
              <a:spcBef>
                <a:spcPts val="1005"/>
              </a:spcBef>
              <a:tabLst>
                <a:tab pos="756285" algn="l"/>
                <a:tab pos="1896110" algn="l"/>
                <a:tab pos="2188845" algn="l"/>
                <a:tab pos="3394075" algn="l"/>
                <a:tab pos="4383405" algn="l"/>
                <a:tab pos="5016500" algn="l"/>
                <a:tab pos="5737225" algn="l"/>
                <a:tab pos="6480810" algn="l"/>
                <a:tab pos="7009765" algn="l"/>
              </a:tabLst>
            </a:pPr>
            <a:r>
              <a:rPr sz="1400" spc="-1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Valor</a:t>
            </a:r>
            <a:r>
              <a:rPr sz="1400" b="1" spc="20" dirty="0">
                <a:solidFill>
                  <a:srgbClr val="404040"/>
                </a:solidFill>
                <a:latin typeface="Tahoma"/>
                <a:cs typeface="Tahoma"/>
              </a:rPr>
              <a:t>ació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iag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nós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tico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funci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ona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14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ñ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h</a:t>
            </a:r>
            <a:r>
              <a:rPr sz="1400" spc="19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195" dirty="0">
                <a:solidFill>
                  <a:srgbClr val="404040"/>
                </a:solidFill>
                <a:latin typeface="Tahoma"/>
                <a:cs typeface="Tahoma"/>
              </a:rPr>
              <a:t>b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z,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comu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25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204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25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ó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, 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alimentación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(texturas,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masticación,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deglución,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valoración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estructural-fisiológica)</a:t>
            </a:r>
            <a:endParaRPr sz="1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819"/>
              </a:spcBef>
              <a:tabLst>
                <a:tab pos="756285" algn="l"/>
              </a:tabLst>
            </a:pPr>
            <a:r>
              <a:rPr sz="1400" spc="-15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25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400" b="1" spc="-19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at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miento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ñ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os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027" y="6094476"/>
            <a:ext cx="841248" cy="37185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2823" y="981455"/>
            <a:ext cx="1584960" cy="15834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8300" y="981455"/>
            <a:ext cx="1655063" cy="16550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40623" y="909827"/>
            <a:ext cx="1801367" cy="18013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78251" y="2997707"/>
            <a:ext cx="1805939" cy="18044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76671" y="2997707"/>
            <a:ext cx="1655064" cy="18044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0623" y="2997707"/>
            <a:ext cx="1728216" cy="18836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77071" y="5696711"/>
            <a:ext cx="513587" cy="5608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92411" y="5785103"/>
            <a:ext cx="1043940" cy="47244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006598" y="4900929"/>
            <a:ext cx="40189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26D57"/>
                </a:solidFill>
                <a:latin typeface="Calibri"/>
                <a:cs typeface="Calibri"/>
              </a:rPr>
              <a:t>*Doctor </a:t>
            </a:r>
            <a:r>
              <a:rPr sz="1800" b="1" spc="-15" dirty="0">
                <a:solidFill>
                  <a:srgbClr val="626D57"/>
                </a:solidFill>
                <a:latin typeface="Calibri"/>
                <a:cs typeface="Calibri"/>
              </a:rPr>
              <a:t>TEA </a:t>
            </a:r>
            <a:r>
              <a:rPr sz="1800" spc="-15" dirty="0">
                <a:latin typeface="Calibri"/>
                <a:cs typeface="Calibri"/>
              </a:rPr>
              <a:t>(</a:t>
            </a:r>
            <a:r>
              <a:rPr sz="1800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10"/>
              </a:rPr>
              <a:t>www.doctortea.org</a:t>
            </a:r>
            <a:r>
              <a:rPr sz="1800" spc="-15" dirty="0">
                <a:latin typeface="Calibri"/>
                <a:cs typeface="Calibri"/>
              </a:rPr>
              <a:t>). </a:t>
            </a:r>
            <a:r>
              <a:rPr sz="1800" spc="-10" dirty="0">
                <a:latin typeface="Calibri"/>
                <a:cs typeface="Calibri"/>
              </a:rPr>
              <a:t> Programa/aplicación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apoyar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 visitas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medicas,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explicando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distintas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pruebas.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48027" y="6199632"/>
            <a:ext cx="841248" cy="37185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4955" y="1338072"/>
            <a:ext cx="7894320" cy="848994"/>
          </a:xfrm>
          <a:custGeom>
            <a:avLst/>
            <a:gdLst/>
            <a:ahLst/>
            <a:cxnLst/>
            <a:rect l="l" t="t" r="r" b="b"/>
            <a:pathLst>
              <a:path w="7894320" h="848994">
                <a:moveTo>
                  <a:pt x="7894320" y="0"/>
                </a:moveTo>
                <a:lnTo>
                  <a:pt x="0" y="0"/>
                </a:lnTo>
                <a:lnTo>
                  <a:pt x="0" y="848867"/>
                </a:lnTo>
                <a:lnTo>
                  <a:pt x="7894320" y="848867"/>
                </a:lnTo>
                <a:lnTo>
                  <a:pt x="78943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94330" y="1364361"/>
            <a:ext cx="51339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5" dirty="0">
                <a:solidFill>
                  <a:srgbClr val="001F5F"/>
                </a:solidFill>
              </a:rPr>
              <a:t>ORIENTA</a:t>
            </a:r>
            <a:r>
              <a:rPr spc="-40" dirty="0">
                <a:solidFill>
                  <a:srgbClr val="001F5F"/>
                </a:solidFill>
              </a:rPr>
              <a:t>CIÓN</a:t>
            </a:r>
            <a:r>
              <a:rPr spc="-75" dirty="0">
                <a:solidFill>
                  <a:srgbClr val="001F5F"/>
                </a:solidFill>
              </a:rPr>
              <a:t> </a:t>
            </a:r>
            <a:r>
              <a:rPr spc="-145" dirty="0">
                <a:solidFill>
                  <a:srgbClr val="001F5F"/>
                </a:solidFill>
              </a:rPr>
              <a:t>EDUCATIVA</a:t>
            </a:r>
          </a:p>
        </p:txBody>
      </p:sp>
      <p:sp>
        <p:nvSpPr>
          <p:cNvPr id="9" name="object 9"/>
          <p:cNvSpPr/>
          <p:nvPr/>
        </p:nvSpPr>
        <p:spPr>
          <a:xfrm>
            <a:off x="2314955" y="2186939"/>
            <a:ext cx="7894320" cy="3784600"/>
          </a:xfrm>
          <a:custGeom>
            <a:avLst/>
            <a:gdLst/>
            <a:ahLst/>
            <a:cxnLst/>
            <a:rect l="l" t="t" r="r" b="b"/>
            <a:pathLst>
              <a:path w="7894320" h="3784600">
                <a:moveTo>
                  <a:pt x="7894320" y="0"/>
                </a:moveTo>
                <a:lnTo>
                  <a:pt x="0" y="0"/>
                </a:lnTo>
                <a:lnTo>
                  <a:pt x="0" y="3784091"/>
                </a:lnTo>
                <a:lnTo>
                  <a:pt x="7894320" y="3784091"/>
                </a:lnTo>
                <a:lnTo>
                  <a:pt x="78943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94330" y="2422906"/>
            <a:ext cx="7740015" cy="339026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55600" marR="7620" indent="-342900" algn="just">
              <a:lnSpc>
                <a:spcPct val="79300"/>
              </a:lnSpc>
              <a:spcBef>
                <a:spcPts val="450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445" dirty="0">
                <a:solidFill>
                  <a:srgbClr val="E78612"/>
                </a:solidFill>
                <a:latin typeface="Microsoft Sans Serif"/>
                <a:cs typeface="Microsoft Sans Serif"/>
              </a:rPr>
              <a:t>  </a:t>
            </a:r>
            <a:r>
              <a:rPr sz="1400" b="1" spc="-90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400" b="1" spc="5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Equipo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Orientación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Educativa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400" b="1" spc="20" dirty="0">
                <a:solidFill>
                  <a:srgbClr val="404040"/>
                </a:solidFill>
                <a:latin typeface="Tahoma"/>
                <a:cs typeface="Tahoma"/>
              </a:rPr>
              <a:t>Psicopedagógica </a:t>
            </a: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(EOEP):</a:t>
            </a:r>
            <a:r>
              <a:rPr sz="1400" b="1" spc="375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Atienden </a:t>
            </a:r>
            <a:r>
              <a:rPr sz="1400" spc="22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todo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alumnado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centros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públicos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Educación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Infantil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Primaria.</a:t>
            </a:r>
            <a:endParaRPr sz="1400">
              <a:latin typeface="Tahoma"/>
              <a:cs typeface="Tahoma"/>
            </a:endParaRPr>
          </a:p>
          <a:p>
            <a:pPr marL="355600" marR="5080" indent="-342900" algn="just">
              <a:lnSpc>
                <a:spcPct val="80100"/>
              </a:lnSpc>
              <a:spcBef>
                <a:spcPts val="1005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90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Equipos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Atención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Temprana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Alumnos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escolarizados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Escuelas 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Infantiles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Red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Pública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sus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familias. Niños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menores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seis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años,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escolarizados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centros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 privados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concertados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sector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no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escolarizados,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soliciten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nueva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escolarización.</a:t>
            </a:r>
            <a:endParaRPr sz="1400">
              <a:latin typeface="Tahoma"/>
              <a:cs typeface="Tahoma"/>
            </a:endParaRPr>
          </a:p>
          <a:p>
            <a:pPr marL="12700" marR="5080" algn="just">
              <a:lnSpc>
                <a:spcPct val="79600"/>
              </a:lnSpc>
              <a:spcBef>
                <a:spcPts val="1015"/>
              </a:spcBef>
            </a:pP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saber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Equipo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Orientación 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corresponde: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función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centro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públicos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estén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escolarizados, 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del </a:t>
            </a:r>
            <a:r>
              <a:rPr sz="1400" b="1" spc="-90" dirty="0">
                <a:solidFill>
                  <a:srgbClr val="404040"/>
                </a:solidFill>
                <a:latin typeface="Tahoma"/>
                <a:cs typeface="Tahoma"/>
              </a:rPr>
              <a:t>distrito</a:t>
            </a:r>
            <a:r>
              <a:rPr sz="1400" b="1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al 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pertenezcan </a:t>
            </a:r>
            <a:r>
              <a:rPr sz="1400" b="1" spc="-100" dirty="0">
                <a:solidFill>
                  <a:srgbClr val="404040"/>
                </a:solidFill>
                <a:latin typeface="Tahoma"/>
                <a:cs typeface="Tahoma"/>
              </a:rPr>
              <a:t>si</a:t>
            </a: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están </a:t>
            </a:r>
            <a:r>
              <a:rPr sz="1400" b="1" spc="-85" dirty="0">
                <a:solidFill>
                  <a:srgbClr val="404040"/>
                </a:solidFill>
                <a:latin typeface="Tahoma"/>
                <a:cs typeface="Tahoma"/>
              </a:rPr>
              <a:t>sin</a:t>
            </a:r>
            <a:r>
              <a:rPr sz="1400" b="1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escolarizar</a:t>
            </a:r>
            <a:r>
              <a:rPr sz="1400" spc="-30" dirty="0">
                <a:solidFill>
                  <a:srgbClr val="404040"/>
                </a:solidFill>
                <a:latin typeface="Tahoma"/>
                <a:cs typeface="Tahoma"/>
              </a:rPr>
              <a:t>.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Puede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consultar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le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WEB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Comunidad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Madrid:</a:t>
            </a:r>
            <a:endParaRPr sz="14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675"/>
              </a:spcBef>
            </a:pPr>
            <a:r>
              <a:rPr sz="14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EOE</a:t>
            </a:r>
            <a:r>
              <a:rPr sz="14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P</a:t>
            </a:r>
            <a:r>
              <a:rPr sz="14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00" b="1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D</a:t>
            </a:r>
            <a:r>
              <a:rPr sz="1400" b="1" u="heavy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</a:t>
            </a:r>
            <a:r>
              <a:rPr sz="14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00" b="1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</a:t>
            </a:r>
            <a:r>
              <a:rPr sz="14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tenció</a:t>
            </a:r>
            <a:r>
              <a:rPr sz="14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n</a:t>
            </a:r>
            <a:r>
              <a:rPr sz="14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Temp</a:t>
            </a:r>
            <a:r>
              <a:rPr sz="14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r</a:t>
            </a:r>
            <a:r>
              <a:rPr sz="14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</a:t>
            </a:r>
            <a:r>
              <a:rPr sz="14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n</a:t>
            </a:r>
            <a:r>
              <a:rPr sz="1400" b="1" u="heavy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</a:t>
            </a:r>
            <a:r>
              <a:rPr sz="14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y</a:t>
            </a:r>
            <a:r>
              <a:rPr sz="14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EOE</a:t>
            </a:r>
            <a:r>
              <a:rPr sz="14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P</a:t>
            </a:r>
            <a:r>
              <a:rPr sz="14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Gene</a:t>
            </a:r>
            <a:r>
              <a:rPr sz="14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r</a:t>
            </a:r>
            <a:r>
              <a:rPr sz="14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ales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0">
              <a:latin typeface="Tahoma"/>
              <a:cs typeface="Tahoma"/>
            </a:endParaRPr>
          </a:p>
          <a:p>
            <a:pPr marL="355600" marR="7620" indent="-342900" algn="just">
              <a:lnSpc>
                <a:spcPct val="80000"/>
              </a:lnSpc>
              <a:spcBef>
                <a:spcPts val="1285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285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Departamentos </a:t>
            </a:r>
            <a:r>
              <a:rPr sz="1400" b="1" spc="4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orientación.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IES.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Atienden, principalmente </a:t>
            </a:r>
            <a:r>
              <a:rPr sz="1400" spc="22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todo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alumnado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ESO.</a:t>
            </a:r>
            <a:endParaRPr sz="1400">
              <a:latin typeface="Tahoma"/>
              <a:cs typeface="Tahoma"/>
            </a:endParaRPr>
          </a:p>
          <a:p>
            <a:pPr marL="355600" marR="6350" indent="-342900" algn="just">
              <a:lnSpc>
                <a:spcPct val="79300"/>
              </a:lnSpc>
              <a:spcBef>
                <a:spcPts val="1019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Departamentos </a:t>
            </a:r>
            <a:r>
              <a:rPr sz="1400" b="1" spc="4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orientación: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Atienden </a:t>
            </a:r>
            <a:r>
              <a:rPr sz="1400" spc="22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todo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alumnado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centros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públicos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Educación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Infantil,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Primaria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Secuncaria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centros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concertados.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68270" y="6229299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9803" y="6135623"/>
            <a:ext cx="835152" cy="2987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24471" y="295656"/>
            <a:ext cx="3384804" cy="87782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71952" y="649300"/>
            <a:ext cx="586041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335" dirty="0">
                <a:solidFill>
                  <a:srgbClr val="626D57"/>
                </a:solidFill>
              </a:rPr>
              <a:t>HOSPITALE</a:t>
            </a:r>
            <a:r>
              <a:rPr sz="3600" spc="-325" dirty="0">
                <a:solidFill>
                  <a:srgbClr val="626D57"/>
                </a:solidFill>
              </a:rPr>
              <a:t>S</a:t>
            </a:r>
            <a:r>
              <a:rPr sz="3600" spc="-30" dirty="0">
                <a:solidFill>
                  <a:srgbClr val="626D57"/>
                </a:solidFill>
              </a:rPr>
              <a:t> </a:t>
            </a:r>
            <a:r>
              <a:rPr sz="3600" spc="-370" dirty="0">
                <a:solidFill>
                  <a:srgbClr val="626D57"/>
                </a:solidFill>
              </a:rPr>
              <a:t>DE</a:t>
            </a:r>
            <a:r>
              <a:rPr sz="3600" spc="-305" dirty="0">
                <a:solidFill>
                  <a:srgbClr val="626D57"/>
                </a:solidFill>
              </a:rPr>
              <a:t>L</a:t>
            </a:r>
            <a:r>
              <a:rPr sz="3600" spc="-40" dirty="0">
                <a:solidFill>
                  <a:srgbClr val="626D57"/>
                </a:solidFill>
              </a:rPr>
              <a:t> </a:t>
            </a:r>
            <a:r>
              <a:rPr sz="3600" spc="-245" dirty="0">
                <a:solidFill>
                  <a:srgbClr val="626D57"/>
                </a:solidFill>
              </a:rPr>
              <a:t>SERVICIOS  </a:t>
            </a:r>
            <a:r>
              <a:rPr sz="3600" spc="-175" dirty="0">
                <a:solidFill>
                  <a:srgbClr val="626D57"/>
                </a:solidFill>
              </a:rPr>
              <a:t>MADRIÑENO</a:t>
            </a:r>
            <a:r>
              <a:rPr sz="3600" spc="-40" dirty="0">
                <a:solidFill>
                  <a:srgbClr val="626D57"/>
                </a:solidFill>
              </a:rPr>
              <a:t> </a:t>
            </a:r>
            <a:r>
              <a:rPr sz="3600" spc="-310" dirty="0">
                <a:solidFill>
                  <a:srgbClr val="626D57"/>
                </a:solidFill>
              </a:rPr>
              <a:t>D</a:t>
            </a:r>
            <a:r>
              <a:rPr sz="3600" spc="-250" dirty="0">
                <a:solidFill>
                  <a:srgbClr val="626D57"/>
                </a:solidFill>
              </a:rPr>
              <a:t>E</a:t>
            </a:r>
            <a:r>
              <a:rPr sz="3600" spc="-45" dirty="0">
                <a:solidFill>
                  <a:srgbClr val="626D57"/>
                </a:solidFill>
              </a:rPr>
              <a:t> </a:t>
            </a:r>
            <a:r>
              <a:rPr sz="3600" spc="-254" dirty="0">
                <a:solidFill>
                  <a:srgbClr val="626D57"/>
                </a:solidFill>
              </a:rPr>
              <a:t>SALUD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2589276" y="2517648"/>
            <a:ext cx="8915400" cy="1405255"/>
          </a:xfrm>
          <a:prstGeom prst="rect">
            <a:avLst/>
          </a:prstGeom>
          <a:solidFill>
            <a:srgbClr val="FAE7CF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406400" algn="l"/>
              </a:tabLst>
            </a:pPr>
            <a:r>
              <a:rPr sz="1800" spc="-20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80" dirty="0">
                <a:solidFill>
                  <a:srgbClr val="006FC0"/>
                </a:solidFill>
                <a:latin typeface="Tahoma"/>
                <a:cs typeface="Tahoma"/>
              </a:rPr>
              <a:t>RE</a:t>
            </a:r>
            <a:r>
              <a:rPr sz="1800" b="1" spc="-195" dirty="0">
                <a:solidFill>
                  <a:srgbClr val="006FC0"/>
                </a:solidFill>
                <a:latin typeface="Tahoma"/>
                <a:cs typeface="Tahoma"/>
              </a:rPr>
              <a:t>D</a:t>
            </a:r>
            <a:r>
              <a:rPr sz="1800" b="1" spc="-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b="1" spc="-190" dirty="0">
                <a:solidFill>
                  <a:srgbClr val="006FC0"/>
                </a:solidFill>
                <a:latin typeface="Tahoma"/>
                <a:cs typeface="Tahoma"/>
              </a:rPr>
              <a:t>DE</a:t>
            </a:r>
            <a:r>
              <a:rPr sz="1800" b="1" spc="-155" dirty="0">
                <a:solidFill>
                  <a:srgbClr val="006FC0"/>
                </a:solidFill>
                <a:latin typeface="Tahoma"/>
                <a:cs typeface="Tahoma"/>
              </a:rPr>
              <a:t>L</a:t>
            </a:r>
            <a:r>
              <a:rPr sz="1800" b="1" spc="-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006FC0"/>
                </a:solidFill>
                <a:latin typeface="Tahoma"/>
                <a:cs typeface="Tahoma"/>
              </a:rPr>
              <a:t>SERVICI</a:t>
            </a:r>
            <a:r>
              <a:rPr sz="1800" b="1" spc="-155" dirty="0">
                <a:solidFill>
                  <a:srgbClr val="006FC0"/>
                </a:solidFill>
                <a:latin typeface="Tahoma"/>
                <a:cs typeface="Tahoma"/>
              </a:rPr>
              <a:t>O</a:t>
            </a:r>
            <a:r>
              <a:rPr sz="1800" b="1" spc="-4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006FC0"/>
                </a:solidFill>
                <a:latin typeface="Tahoma"/>
                <a:cs typeface="Tahoma"/>
              </a:rPr>
              <a:t>MADRILEÑO</a:t>
            </a:r>
            <a:r>
              <a:rPr sz="1800" b="1" spc="-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006FC0"/>
                </a:solidFill>
                <a:latin typeface="Tahoma"/>
                <a:cs typeface="Tahoma"/>
              </a:rPr>
              <a:t>D</a:t>
            </a:r>
            <a:r>
              <a:rPr sz="1800" b="1" spc="-125" dirty="0">
                <a:solidFill>
                  <a:srgbClr val="006FC0"/>
                </a:solidFill>
                <a:latin typeface="Tahoma"/>
                <a:cs typeface="Tahoma"/>
              </a:rPr>
              <a:t>E</a:t>
            </a:r>
            <a:r>
              <a:rPr sz="1800" b="1" spc="-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b="1" spc="-135" dirty="0">
                <a:solidFill>
                  <a:srgbClr val="006FC0"/>
                </a:solidFill>
                <a:latin typeface="Tahoma"/>
                <a:cs typeface="Tahoma"/>
              </a:rPr>
              <a:t>SALUD:</a:t>
            </a:r>
            <a:endParaRPr sz="1800">
              <a:latin typeface="Tahoma"/>
              <a:cs typeface="Tahoma"/>
            </a:endParaRPr>
          </a:p>
          <a:p>
            <a:pPr marL="91440">
              <a:lnSpc>
                <a:spcPts val="2055"/>
              </a:lnSpc>
              <a:spcBef>
                <a:spcPts val="765"/>
              </a:spcBef>
              <a:tabLst>
                <a:tab pos="434340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  <a:hlinkClick r:id="rId5"/>
              </a:rPr>
              <a:t>🠶	</a:t>
            </a:r>
            <a:r>
              <a:rPr sz="1800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https://www.comunidad.madrid/servicios/salud/hospitales-red-servicio-</a:t>
            </a:r>
            <a:endParaRPr sz="1800">
              <a:latin typeface="Tahoma"/>
              <a:cs typeface="Tahoma"/>
            </a:endParaRPr>
          </a:p>
          <a:p>
            <a:pPr marL="434340">
              <a:lnSpc>
                <a:spcPts val="2055"/>
              </a:lnSpc>
            </a:pPr>
            <a:r>
              <a:rPr sz="1800" u="heavy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madrileno-salud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8027" y="5949696"/>
            <a:ext cx="841248" cy="3718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911852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68270" y="2899994"/>
            <a:ext cx="62312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spc="-165" dirty="0">
                <a:solidFill>
                  <a:srgbClr val="AC640D"/>
                </a:solidFill>
              </a:rPr>
              <a:t>Otras</a:t>
            </a:r>
            <a:r>
              <a:rPr sz="4800" spc="-90" dirty="0">
                <a:solidFill>
                  <a:srgbClr val="AC640D"/>
                </a:solidFill>
              </a:rPr>
              <a:t> </a:t>
            </a:r>
            <a:r>
              <a:rPr sz="4800" spc="-95" dirty="0">
                <a:solidFill>
                  <a:srgbClr val="AC640D"/>
                </a:solidFill>
              </a:rPr>
              <a:t>informaciones </a:t>
            </a:r>
            <a:r>
              <a:rPr sz="4800" spc="-90" dirty="0">
                <a:solidFill>
                  <a:srgbClr val="AC640D"/>
                </a:solidFill>
              </a:rPr>
              <a:t> </a:t>
            </a:r>
            <a:r>
              <a:rPr sz="4800" spc="100" dirty="0">
                <a:solidFill>
                  <a:srgbClr val="AC640D"/>
                </a:solidFill>
              </a:rPr>
              <a:t>cuidado</a:t>
            </a:r>
            <a:r>
              <a:rPr sz="4800" spc="-85" dirty="0">
                <a:solidFill>
                  <a:srgbClr val="AC640D"/>
                </a:solidFill>
              </a:rPr>
              <a:t> </a:t>
            </a:r>
            <a:r>
              <a:rPr sz="4800" spc="180" dirty="0">
                <a:solidFill>
                  <a:srgbClr val="AC640D"/>
                </a:solidFill>
              </a:rPr>
              <a:t>de</a:t>
            </a:r>
            <a:r>
              <a:rPr sz="4800" spc="-80" dirty="0">
                <a:solidFill>
                  <a:srgbClr val="AC640D"/>
                </a:solidFill>
              </a:rPr>
              <a:t> </a:t>
            </a:r>
            <a:r>
              <a:rPr sz="4800" spc="-5" dirty="0">
                <a:solidFill>
                  <a:srgbClr val="AC640D"/>
                </a:solidFill>
              </a:rPr>
              <a:t>la</a:t>
            </a:r>
            <a:r>
              <a:rPr sz="4800" spc="-80" dirty="0">
                <a:solidFill>
                  <a:srgbClr val="AC640D"/>
                </a:solidFill>
              </a:rPr>
              <a:t> </a:t>
            </a:r>
            <a:r>
              <a:rPr sz="4800" spc="-340" dirty="0">
                <a:solidFill>
                  <a:srgbClr val="AC640D"/>
                </a:solidFill>
              </a:rPr>
              <a:t>SALUD</a:t>
            </a:r>
            <a:endParaRPr sz="48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1708" y="755904"/>
            <a:ext cx="3755136" cy="187756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F0EFE2"/>
          </a:solidFill>
        </p:spPr>
        <p:txBody>
          <a:bodyPr vert="horz" wrap="square" lIns="0" tIns="60960" rIns="0" bIns="0" rtlCol="0">
            <a:spAutoFit/>
          </a:bodyPr>
          <a:lstStyle/>
          <a:p>
            <a:pPr marL="92075" marR="871219">
              <a:lnSpc>
                <a:spcPts val="3770"/>
              </a:lnSpc>
              <a:spcBef>
                <a:spcPts val="480"/>
              </a:spcBef>
            </a:pPr>
            <a:r>
              <a:rPr spc="-114" dirty="0">
                <a:solidFill>
                  <a:srgbClr val="626D57"/>
                </a:solidFill>
              </a:rPr>
              <a:t>EXENCIÓN</a:t>
            </a:r>
            <a:r>
              <a:rPr spc="-85" dirty="0">
                <a:solidFill>
                  <a:srgbClr val="626D57"/>
                </a:solidFill>
              </a:rPr>
              <a:t> </a:t>
            </a:r>
            <a:r>
              <a:rPr spc="-245" dirty="0">
                <a:solidFill>
                  <a:srgbClr val="626D57"/>
                </a:solidFill>
              </a:rPr>
              <a:t>DE</a:t>
            </a:r>
            <a:r>
              <a:rPr spc="-45" dirty="0">
                <a:solidFill>
                  <a:srgbClr val="626D57"/>
                </a:solidFill>
              </a:rPr>
              <a:t> </a:t>
            </a:r>
            <a:r>
              <a:rPr spc="95" dirty="0">
                <a:solidFill>
                  <a:srgbClr val="626D57"/>
                </a:solidFill>
              </a:rPr>
              <a:t>PAGO</a:t>
            </a:r>
            <a:r>
              <a:rPr spc="-80" dirty="0">
                <a:solidFill>
                  <a:srgbClr val="626D57"/>
                </a:solidFill>
              </a:rPr>
              <a:t> </a:t>
            </a:r>
            <a:r>
              <a:rPr spc="-200" dirty="0">
                <a:solidFill>
                  <a:srgbClr val="626D57"/>
                </a:solidFill>
              </a:rPr>
              <a:t>EN</a:t>
            </a:r>
            <a:r>
              <a:rPr spc="-40" dirty="0">
                <a:solidFill>
                  <a:srgbClr val="626D57"/>
                </a:solidFill>
              </a:rPr>
              <a:t> </a:t>
            </a:r>
            <a:r>
              <a:rPr spc="-150" dirty="0">
                <a:solidFill>
                  <a:srgbClr val="626D57"/>
                </a:solidFill>
              </a:rPr>
              <a:t>MEDICAMENTOS </a:t>
            </a:r>
            <a:r>
              <a:rPr spc="-919" dirty="0">
                <a:solidFill>
                  <a:srgbClr val="626D57"/>
                </a:solidFill>
              </a:rPr>
              <a:t> </a:t>
            </a:r>
            <a:r>
              <a:rPr spc="-185" dirty="0">
                <a:solidFill>
                  <a:srgbClr val="626D57"/>
                </a:solidFill>
              </a:rPr>
              <a:t>MENORES</a:t>
            </a:r>
            <a:r>
              <a:rPr spc="-70" dirty="0">
                <a:solidFill>
                  <a:srgbClr val="626D57"/>
                </a:solidFill>
              </a:rPr>
              <a:t> </a:t>
            </a:r>
            <a:r>
              <a:rPr spc="160" dirty="0">
                <a:solidFill>
                  <a:srgbClr val="626D57"/>
                </a:solidFill>
              </a:rPr>
              <a:t>CON</a:t>
            </a:r>
            <a:r>
              <a:rPr spc="-50" dirty="0">
                <a:solidFill>
                  <a:srgbClr val="626D57"/>
                </a:solidFill>
              </a:rPr>
              <a:t> </a:t>
            </a:r>
            <a:r>
              <a:rPr spc="-165" dirty="0">
                <a:solidFill>
                  <a:srgbClr val="626D57"/>
                </a:solidFill>
              </a:rPr>
              <a:t>DISCA</a:t>
            </a:r>
            <a:r>
              <a:rPr spc="-160" dirty="0">
                <a:solidFill>
                  <a:srgbClr val="626D57"/>
                </a:solidFill>
              </a:rPr>
              <a:t>P</a:t>
            </a:r>
            <a:r>
              <a:rPr spc="270" dirty="0">
                <a:solidFill>
                  <a:srgbClr val="626D57"/>
                </a:solidFill>
              </a:rPr>
              <a:t>A</a:t>
            </a:r>
            <a:r>
              <a:rPr spc="254" dirty="0">
                <a:solidFill>
                  <a:srgbClr val="626D57"/>
                </a:solidFill>
              </a:rPr>
              <a:t>C</a:t>
            </a:r>
            <a:r>
              <a:rPr spc="-210" dirty="0">
                <a:solidFill>
                  <a:srgbClr val="626D57"/>
                </a:solidFill>
              </a:rPr>
              <a:t>IDAD</a:t>
            </a: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5060" y="2133600"/>
            <a:ext cx="8641080" cy="377799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64435" y="2473578"/>
            <a:ext cx="8390890" cy="292481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80"/>
              </a:spcBef>
            </a:pPr>
            <a:r>
              <a:rPr sz="1500" spc="-160" dirty="0">
                <a:solidFill>
                  <a:srgbClr val="404040"/>
                </a:solidFill>
                <a:latin typeface="Arial MT"/>
                <a:cs typeface="Arial MT"/>
              </a:rPr>
              <a:t>Desde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10" dirty="0">
                <a:solidFill>
                  <a:srgbClr val="404040"/>
                </a:solidFill>
                <a:latin typeface="Arial MT"/>
                <a:cs typeface="Arial MT"/>
              </a:rPr>
              <a:t>el</a:t>
            </a:r>
            <a:r>
              <a:rPr sz="1500" spc="-7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1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500" spc="-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45" dirty="0">
                <a:solidFill>
                  <a:srgbClr val="404040"/>
                </a:solidFill>
                <a:latin typeface="Arial MT"/>
                <a:cs typeface="Arial MT"/>
              </a:rPr>
              <a:t>enero</a:t>
            </a:r>
            <a:r>
              <a:rPr sz="1500" spc="-5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40" dirty="0">
                <a:solidFill>
                  <a:srgbClr val="404040"/>
                </a:solidFill>
                <a:latin typeface="Arial MT"/>
                <a:cs typeface="Arial MT"/>
              </a:rPr>
              <a:t>2021,</a:t>
            </a:r>
            <a:r>
              <a:rPr sz="1500" spc="-6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b="1" spc="-130" dirty="0">
                <a:solidFill>
                  <a:srgbClr val="FF0000"/>
                </a:solidFill>
                <a:latin typeface="Arial"/>
                <a:cs typeface="Arial"/>
              </a:rPr>
              <a:t>las</a:t>
            </a:r>
            <a:r>
              <a:rPr sz="15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FF0000"/>
                </a:solidFill>
                <a:latin typeface="Arial"/>
                <a:cs typeface="Arial"/>
              </a:rPr>
              <a:t>personas</a:t>
            </a:r>
            <a:r>
              <a:rPr sz="15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65" dirty="0">
                <a:solidFill>
                  <a:srgbClr val="FF0000"/>
                </a:solidFill>
                <a:latin typeface="Arial"/>
                <a:cs typeface="Arial"/>
              </a:rPr>
              <a:t>menores</a:t>
            </a:r>
            <a:r>
              <a:rPr sz="15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60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5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sz="15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60" dirty="0">
                <a:solidFill>
                  <a:srgbClr val="FF0000"/>
                </a:solidFill>
                <a:latin typeface="Arial"/>
                <a:cs typeface="Arial"/>
              </a:rPr>
              <a:t>años</a:t>
            </a:r>
            <a:r>
              <a:rPr sz="15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65" dirty="0">
                <a:solidFill>
                  <a:srgbClr val="FF0000"/>
                </a:solidFill>
                <a:latin typeface="Arial"/>
                <a:cs typeface="Arial"/>
              </a:rPr>
              <a:t>con</a:t>
            </a:r>
            <a:r>
              <a:rPr sz="15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45" dirty="0">
                <a:solidFill>
                  <a:srgbClr val="FF0000"/>
                </a:solidFill>
                <a:latin typeface="Arial"/>
                <a:cs typeface="Arial"/>
              </a:rPr>
              <a:t>discapacidad</a:t>
            </a: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50" dirty="0">
                <a:solidFill>
                  <a:srgbClr val="FF0000"/>
                </a:solidFill>
                <a:latin typeface="Arial"/>
                <a:cs typeface="Arial"/>
              </a:rPr>
              <a:t>reconocida</a:t>
            </a:r>
            <a:r>
              <a:rPr sz="15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30" dirty="0">
                <a:solidFill>
                  <a:srgbClr val="FF0000"/>
                </a:solidFill>
                <a:latin typeface="Arial"/>
                <a:cs typeface="Arial"/>
              </a:rPr>
              <a:t>igual</a:t>
            </a:r>
            <a:r>
              <a:rPr sz="15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6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5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40" dirty="0">
                <a:solidFill>
                  <a:srgbClr val="FF0000"/>
                </a:solidFill>
                <a:latin typeface="Arial"/>
                <a:cs typeface="Arial"/>
              </a:rPr>
              <a:t>superior</a:t>
            </a:r>
            <a:r>
              <a:rPr sz="15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20" dirty="0">
                <a:solidFill>
                  <a:srgbClr val="FF0000"/>
                </a:solidFill>
                <a:latin typeface="Arial"/>
                <a:cs typeface="Arial"/>
              </a:rPr>
              <a:t>al </a:t>
            </a:r>
            <a:r>
              <a:rPr sz="15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85" dirty="0">
                <a:solidFill>
                  <a:srgbClr val="FF0000"/>
                </a:solidFill>
                <a:latin typeface="Arial"/>
                <a:cs typeface="Arial"/>
              </a:rPr>
              <a:t>33%</a:t>
            </a:r>
            <a:r>
              <a:rPr sz="1500" b="1" spc="-1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50" dirty="0">
                <a:solidFill>
                  <a:srgbClr val="FF0000"/>
                </a:solidFill>
                <a:latin typeface="Arial"/>
                <a:cs typeface="Arial"/>
              </a:rPr>
              <a:t>están</a:t>
            </a:r>
            <a:r>
              <a:rPr sz="1500" b="1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50" dirty="0">
                <a:solidFill>
                  <a:srgbClr val="FF0000"/>
                </a:solidFill>
                <a:latin typeface="Arial"/>
                <a:cs typeface="Arial"/>
              </a:rPr>
              <a:t>exentas</a:t>
            </a:r>
            <a:r>
              <a:rPr sz="1500" b="1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60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500" b="1" spc="-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20" dirty="0">
                <a:solidFill>
                  <a:srgbClr val="FF0000"/>
                </a:solidFill>
                <a:latin typeface="Arial"/>
                <a:cs typeface="Arial"/>
              </a:rPr>
              <a:t>realizar </a:t>
            </a:r>
            <a:r>
              <a:rPr sz="1500" b="1" spc="-114" dirty="0">
                <a:solidFill>
                  <a:srgbClr val="FF0000"/>
                </a:solidFill>
                <a:latin typeface="Arial"/>
                <a:cs typeface="Arial"/>
              </a:rPr>
              <a:t>el </a:t>
            </a:r>
            <a:r>
              <a:rPr sz="1500" b="1" spc="-165" dirty="0">
                <a:solidFill>
                  <a:srgbClr val="FF0000"/>
                </a:solidFill>
                <a:latin typeface="Arial"/>
                <a:cs typeface="Arial"/>
              </a:rPr>
              <a:t>copago</a:t>
            </a:r>
            <a:r>
              <a:rPr sz="1500" b="1" spc="-1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spc="-135" dirty="0">
                <a:solidFill>
                  <a:srgbClr val="404040"/>
                </a:solidFill>
                <a:latin typeface="Arial MT"/>
                <a:cs typeface="Arial MT"/>
              </a:rPr>
              <a:t>farmacéutico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1500" spc="-15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10" dirty="0">
                <a:solidFill>
                  <a:srgbClr val="404040"/>
                </a:solidFill>
                <a:latin typeface="Arial MT"/>
                <a:cs typeface="Arial MT"/>
              </a:rPr>
              <a:t>la </a:t>
            </a:r>
            <a:r>
              <a:rPr sz="1500" spc="-140" dirty="0">
                <a:solidFill>
                  <a:srgbClr val="404040"/>
                </a:solidFill>
                <a:latin typeface="Arial MT"/>
                <a:cs typeface="Arial MT"/>
              </a:rPr>
              <a:t>hora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1500" spc="-15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20" dirty="0">
                <a:solidFill>
                  <a:srgbClr val="404040"/>
                </a:solidFill>
                <a:latin typeface="Arial MT"/>
                <a:cs typeface="Arial MT"/>
              </a:rPr>
              <a:t>adquirir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un medicamento</a:t>
            </a:r>
            <a:r>
              <a:rPr sz="1500" spc="-15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25" dirty="0">
                <a:solidFill>
                  <a:srgbClr val="404040"/>
                </a:solidFill>
                <a:latin typeface="Arial MT"/>
                <a:cs typeface="Arial MT"/>
              </a:rPr>
              <a:t>del </a:t>
            </a:r>
            <a:r>
              <a:rPr sz="1500" spc="-145" dirty="0">
                <a:solidFill>
                  <a:srgbClr val="404040"/>
                </a:solidFill>
                <a:latin typeface="Arial MT"/>
                <a:cs typeface="Arial MT"/>
              </a:rPr>
              <a:t>Sistema </a:t>
            </a:r>
            <a:r>
              <a:rPr sz="1500" spc="-135" dirty="0">
                <a:solidFill>
                  <a:srgbClr val="404040"/>
                </a:solidFill>
                <a:latin typeface="Arial MT"/>
                <a:cs typeface="Arial MT"/>
              </a:rPr>
              <a:t>Nacional </a:t>
            </a:r>
            <a:r>
              <a:rPr sz="1500" spc="-160" dirty="0">
                <a:solidFill>
                  <a:srgbClr val="404040"/>
                </a:solidFill>
                <a:latin typeface="Arial MT"/>
                <a:cs typeface="Arial MT"/>
              </a:rPr>
              <a:t>de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500" spc="-13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Salud,</a:t>
            </a:r>
            <a:r>
              <a:rPr sz="1500" spc="-6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0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tal</a:t>
            </a:r>
            <a:r>
              <a:rPr sz="1500" spc="-9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3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y</a:t>
            </a:r>
            <a:r>
              <a:rPr sz="1500" spc="-8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7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como</a:t>
            </a:r>
            <a:r>
              <a:rPr sz="1500" spc="-5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4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dispone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1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la</a:t>
            </a:r>
            <a:r>
              <a:rPr sz="1500" spc="-7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5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Ley</a:t>
            </a:r>
            <a:r>
              <a:rPr sz="1500" spc="-7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de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4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Presupuestos</a:t>
            </a:r>
            <a:r>
              <a:rPr sz="1500" spc="-5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4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Generales</a:t>
            </a:r>
            <a:r>
              <a:rPr sz="1500" spc="-6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2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del</a:t>
            </a:r>
            <a:r>
              <a:rPr sz="1500" spc="-6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3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Estado.</a:t>
            </a:r>
            <a:r>
              <a:rPr sz="1500" spc="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7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Que</a:t>
            </a:r>
            <a:r>
              <a:rPr sz="1500" spc="3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5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ha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35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modificado</a:t>
            </a:r>
            <a:r>
              <a:rPr sz="1500" spc="-7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spc="-11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el</a:t>
            </a:r>
            <a:r>
              <a:rPr sz="1500" spc="-100" dirty="0">
                <a:solidFill>
                  <a:srgbClr val="404040"/>
                </a:solidFill>
                <a:latin typeface="Arial MT"/>
                <a:cs typeface="Arial MT"/>
                <a:hlinkClick r:id="rId6"/>
              </a:rPr>
              <a:t> </a:t>
            </a:r>
            <a:r>
              <a:rPr sz="1500" u="heavy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Articulo</a:t>
            </a:r>
            <a:r>
              <a:rPr sz="1500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102,</a:t>
            </a:r>
            <a:r>
              <a:rPr sz="1500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apartado</a:t>
            </a:r>
            <a:r>
              <a:rPr sz="1500" u="heavy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8 </a:t>
            </a:r>
            <a:r>
              <a:rPr sz="1500" spc="-150" dirty="0">
                <a:solidFill>
                  <a:srgbClr val="FCAB2A"/>
                </a:solidFill>
                <a:latin typeface="Arial MT"/>
                <a:cs typeface="Arial MT"/>
              </a:rPr>
              <a:t> </a:t>
            </a:r>
            <a:r>
              <a:rPr sz="1500" u="heavy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del </a:t>
            </a:r>
            <a:r>
              <a:rPr sz="1500" u="heavy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Real Decreto </a:t>
            </a:r>
            <a:r>
              <a:rPr sz="1500" u="heavy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Legislativo </a:t>
            </a:r>
            <a:r>
              <a:rPr sz="1500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1/2015, </a:t>
            </a:r>
            <a:r>
              <a:rPr sz="1500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de</a:t>
            </a:r>
            <a:r>
              <a:rPr sz="1500" u="heavy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24</a:t>
            </a:r>
            <a:r>
              <a:rPr sz="1500" u="heavy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de </a:t>
            </a:r>
            <a:r>
              <a:rPr sz="1500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julio, </a:t>
            </a:r>
            <a:r>
              <a:rPr sz="1500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por </a:t>
            </a:r>
            <a:r>
              <a:rPr sz="1500" u="heavy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el </a:t>
            </a:r>
            <a:r>
              <a:rPr sz="1500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que</a:t>
            </a:r>
            <a:r>
              <a:rPr sz="1500" u="heavy" spc="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se aprueba</a:t>
            </a:r>
            <a:r>
              <a:rPr sz="1500" u="heavy" spc="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u="heavy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el </a:t>
            </a:r>
            <a:r>
              <a:rPr sz="1500" u="heavy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texto </a:t>
            </a:r>
            <a:r>
              <a:rPr sz="1500" u="heavy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refundido </a:t>
            </a:r>
            <a:r>
              <a:rPr sz="1500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de</a:t>
            </a:r>
            <a:r>
              <a:rPr sz="1500" u="heavy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6"/>
              </a:rPr>
              <a:t> </a:t>
            </a:r>
            <a:r>
              <a:rPr sz="1500" b="1" u="heavy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la </a:t>
            </a:r>
            <a:r>
              <a:rPr sz="1500" b="1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Ley </a:t>
            </a:r>
            <a:r>
              <a:rPr sz="1500" b="1" u="heavy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de</a:t>
            </a:r>
            <a:r>
              <a:rPr sz="1500" b="1" u="heavy" spc="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garantías </a:t>
            </a:r>
            <a:r>
              <a:rPr sz="1500" b="1" u="heavy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y </a:t>
            </a:r>
            <a:r>
              <a:rPr sz="1500" b="1" spc="-145" dirty="0">
                <a:solidFill>
                  <a:srgbClr val="FCAB2A"/>
                </a:solidFill>
                <a:latin typeface="Arial"/>
                <a:cs typeface="Arial"/>
              </a:rPr>
              <a:t> </a:t>
            </a:r>
            <a:r>
              <a:rPr sz="1500" b="1" u="heavy" spc="-1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uso</a:t>
            </a:r>
            <a:r>
              <a:rPr sz="15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racional</a:t>
            </a:r>
            <a:r>
              <a:rPr sz="1500" b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de</a:t>
            </a:r>
            <a:r>
              <a:rPr sz="15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los</a:t>
            </a:r>
            <a:r>
              <a:rPr sz="15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medicamentos</a:t>
            </a:r>
            <a:r>
              <a:rPr sz="15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y</a:t>
            </a:r>
            <a:r>
              <a:rPr sz="15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productos</a:t>
            </a:r>
            <a:r>
              <a:rPr sz="15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5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"/>
                <a:cs typeface="Arial"/>
                <a:hlinkClick r:id="rId6"/>
              </a:rPr>
              <a:t>sanitarios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500" spc="-1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b="1" spc="-19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500" b="1" spc="-200" dirty="0">
                <a:solidFill>
                  <a:srgbClr val="404040"/>
                </a:solidFill>
                <a:latin typeface="Arial"/>
                <a:cs typeface="Arial"/>
              </a:rPr>
              <a:t>ROCE</a:t>
            </a:r>
            <a:r>
              <a:rPr sz="1500" b="1" spc="-19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00" b="1" spc="-2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00" b="1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00" b="1" spc="-19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500" b="1" spc="-21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00" b="1" spc="-16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500" b="1" spc="-7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00" b="1" spc="-140" dirty="0">
                <a:solidFill>
                  <a:srgbClr val="404040"/>
                </a:solidFill>
                <a:latin typeface="Arial"/>
                <a:cs typeface="Arial"/>
              </a:rPr>
              <a:t>CI</a:t>
            </a:r>
            <a:r>
              <a:rPr sz="1500" b="1" spc="-16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00" b="1" spc="-200" dirty="0">
                <a:solidFill>
                  <a:srgbClr val="404040"/>
                </a:solidFill>
                <a:latin typeface="Arial"/>
                <a:cs typeface="Arial"/>
              </a:rPr>
              <a:t>UD</a:t>
            </a:r>
            <a:r>
              <a:rPr sz="15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00" b="1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00" b="1" spc="-235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500" b="1" spc="-200" dirty="0">
                <a:solidFill>
                  <a:srgbClr val="404040"/>
                </a:solidFill>
                <a:latin typeface="Arial"/>
                <a:cs typeface="Arial"/>
              </a:rPr>
              <a:t>AR</a:t>
            </a:r>
            <a:r>
              <a:rPr sz="1500" b="1" spc="-23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00" b="1" spc="-160" dirty="0">
                <a:solidFill>
                  <a:srgbClr val="404040"/>
                </a:solidFill>
                <a:latin typeface="Arial"/>
                <a:cs typeface="Arial"/>
              </a:rPr>
              <a:t>ACI</a:t>
            </a:r>
            <a:r>
              <a:rPr sz="1500" b="1" spc="-2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00" b="1" spc="-1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00" b="1" spc="-210" dirty="0">
                <a:solidFill>
                  <a:srgbClr val="404040"/>
                </a:solidFill>
                <a:latin typeface="Arial"/>
                <a:cs typeface="Arial"/>
              </a:rPr>
              <a:t>GR</a:t>
            </a:r>
            <a:r>
              <a:rPr sz="1500" b="1" spc="-28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500" b="1" spc="-16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00" b="1" spc="-140" dirty="0">
                <a:solidFill>
                  <a:srgbClr val="404040"/>
                </a:solidFill>
                <a:latin typeface="Arial"/>
                <a:cs typeface="Arial"/>
              </a:rPr>
              <a:t>UI</a:t>
            </a:r>
            <a:r>
              <a:rPr sz="1500" b="1" spc="-24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500" b="1" spc="-2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500" u="sng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Ciudadano</a:t>
            </a:r>
            <a:r>
              <a:rPr sz="1500" u="sng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s</a:t>
            </a:r>
            <a:r>
              <a:rPr sz="1500" u="sng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 </a:t>
            </a:r>
            <a:r>
              <a:rPr sz="1500" u="sng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(</a:t>
            </a:r>
            <a:r>
              <a:rPr sz="1500" u="sng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seg</a:t>
            </a:r>
            <a:r>
              <a:rPr sz="1500" u="sng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-</a:t>
            </a:r>
            <a:r>
              <a:rPr sz="1500" u="sng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so</a:t>
            </a:r>
            <a:r>
              <a:rPr sz="1500" u="sng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c</a:t>
            </a:r>
            <a:r>
              <a:rPr sz="1500" u="sng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ia</a:t>
            </a:r>
            <a:r>
              <a:rPr sz="1500" u="sng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l</a:t>
            </a:r>
            <a:r>
              <a:rPr sz="1500" u="sng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.</a:t>
            </a:r>
            <a:r>
              <a:rPr sz="1500" u="sng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gob</a:t>
            </a:r>
            <a:r>
              <a:rPr sz="1500" u="sng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.</a:t>
            </a:r>
            <a:r>
              <a:rPr sz="1500" u="sng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7"/>
              </a:rPr>
              <a:t>es)</a:t>
            </a: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  <a:tabLst>
                <a:tab pos="354965" algn="l"/>
              </a:tabLst>
            </a:pPr>
            <a:r>
              <a:rPr sz="1500" spc="-16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500" b="1" spc="-7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00" b="1" spc="-23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00" b="1" spc="-19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500" b="1" spc="-19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500" b="1" spc="-19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500" b="1" spc="-2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500" b="1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00" b="1" spc="-18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500" b="1" spc="-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500" b="1" spc="-185" dirty="0">
                <a:solidFill>
                  <a:srgbClr val="404040"/>
                </a:solidFill>
                <a:latin typeface="Arial"/>
                <a:cs typeface="Arial"/>
              </a:rPr>
              <a:t>TRA</a:t>
            </a:r>
            <a:r>
              <a:rPr sz="1500" b="1" spc="-23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500" b="1" spc="-7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500" b="1" spc="-175" dirty="0">
                <a:solidFill>
                  <a:srgbClr val="404040"/>
                </a:solidFill>
                <a:latin typeface="Arial"/>
                <a:cs typeface="Arial"/>
              </a:rPr>
              <a:t>TES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500" u="sng" spc="-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Farmacia</a:t>
            </a:r>
            <a:r>
              <a:rPr sz="1500" u="sng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gratuita</a:t>
            </a:r>
            <a:r>
              <a:rPr sz="1500" u="sng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para</a:t>
            </a:r>
            <a:r>
              <a:rPr sz="1500" u="sng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menores</a:t>
            </a:r>
            <a:r>
              <a:rPr sz="1500" u="sng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con</a:t>
            </a:r>
            <a:r>
              <a:rPr sz="1500" u="sng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discapacidad</a:t>
            </a:r>
            <a:r>
              <a:rPr sz="1500" u="sng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|</a:t>
            </a:r>
            <a:r>
              <a:rPr sz="1500" u="sng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Solicitud</a:t>
            </a:r>
            <a:r>
              <a:rPr sz="1500" u="sng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y</a:t>
            </a:r>
            <a:r>
              <a:rPr sz="1500" u="sng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trámites</a:t>
            </a:r>
            <a:r>
              <a:rPr sz="1500" u="sng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de</a:t>
            </a:r>
            <a:r>
              <a:rPr sz="1500" u="sng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la</a:t>
            </a:r>
            <a:r>
              <a:rPr sz="1500" u="sng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seguridad</a:t>
            </a:r>
            <a:r>
              <a:rPr sz="1500" u="sng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social</a:t>
            </a:r>
            <a:r>
              <a:rPr sz="1500" u="sng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 </a:t>
            </a:r>
            <a:r>
              <a:rPr sz="1500" u="sng" spc="-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8"/>
              </a:rPr>
              <a:t>(seg-social.es)</a:t>
            </a: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354965" algn="l"/>
              </a:tabLst>
            </a:pPr>
            <a:r>
              <a:rPr sz="1500" spc="-165" dirty="0">
                <a:solidFill>
                  <a:srgbClr val="E78612"/>
                </a:solidFill>
                <a:latin typeface="Microsoft Sans Serif"/>
                <a:cs typeface="Microsoft Sans Serif"/>
                <a:hlinkClick r:id="rId9"/>
              </a:rPr>
              <a:t>🠶	</a:t>
            </a:r>
            <a:r>
              <a:rPr sz="1500" u="sng" spc="-2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O</a:t>
            </a:r>
            <a:r>
              <a:rPr sz="1500" u="sng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t</a:t>
            </a:r>
            <a:r>
              <a:rPr sz="1500" u="sng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ro</a:t>
            </a:r>
            <a:r>
              <a:rPr sz="1500" u="sng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s</a:t>
            </a:r>
            <a:r>
              <a:rPr sz="1500" u="sng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 </a:t>
            </a:r>
            <a:r>
              <a:rPr sz="1500" u="sng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bene</a:t>
            </a:r>
            <a:r>
              <a:rPr sz="1500" u="sng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f</a:t>
            </a:r>
            <a:r>
              <a:rPr sz="1500" u="sng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iciari</a:t>
            </a:r>
            <a:r>
              <a:rPr sz="1500" u="sng" spc="-1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o</a:t>
            </a:r>
            <a:r>
              <a:rPr sz="1500" u="sng" spc="-1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Arial MT"/>
                <a:cs typeface="Arial MT"/>
                <a:hlinkClick r:id="rId9"/>
              </a:rPr>
              <a:t>s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12620" y="6135623"/>
            <a:ext cx="841247" cy="37185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89276" y="624840"/>
            <a:ext cx="7469505" cy="788035"/>
          </a:xfrm>
          <a:prstGeom prst="rect">
            <a:avLst/>
          </a:prstGeom>
          <a:solidFill>
            <a:srgbClr val="F0EFE2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2089150">
              <a:lnSpc>
                <a:spcPct val="100000"/>
              </a:lnSpc>
              <a:spcBef>
                <a:spcPts val="315"/>
              </a:spcBef>
            </a:pPr>
            <a:r>
              <a:rPr sz="2200" spc="-185" dirty="0">
                <a:solidFill>
                  <a:srgbClr val="626D57"/>
                </a:solidFill>
              </a:rPr>
              <a:t>SER</a:t>
            </a:r>
            <a:r>
              <a:rPr sz="2200" spc="-200" dirty="0">
                <a:solidFill>
                  <a:srgbClr val="626D57"/>
                </a:solidFill>
              </a:rPr>
              <a:t>V</a:t>
            </a:r>
            <a:r>
              <a:rPr sz="2200" spc="-155" dirty="0">
                <a:solidFill>
                  <a:srgbClr val="626D57"/>
                </a:solidFill>
              </a:rPr>
              <a:t>ICIOS</a:t>
            </a:r>
            <a:r>
              <a:rPr sz="2200" dirty="0">
                <a:solidFill>
                  <a:srgbClr val="626D57"/>
                </a:solidFill>
              </a:rPr>
              <a:t> </a:t>
            </a:r>
            <a:r>
              <a:rPr sz="2200" spc="-65" dirty="0">
                <a:solidFill>
                  <a:srgbClr val="626D57"/>
                </a:solidFill>
              </a:rPr>
              <a:t>S</a:t>
            </a:r>
            <a:r>
              <a:rPr sz="2200" spc="-80" dirty="0">
                <a:solidFill>
                  <a:srgbClr val="626D57"/>
                </a:solidFill>
              </a:rPr>
              <a:t>A</a:t>
            </a:r>
            <a:r>
              <a:rPr sz="2200" spc="-320" dirty="0">
                <a:solidFill>
                  <a:srgbClr val="626D57"/>
                </a:solidFill>
              </a:rPr>
              <a:t>N</a:t>
            </a:r>
            <a:r>
              <a:rPr sz="2200" spc="-215" dirty="0">
                <a:solidFill>
                  <a:srgbClr val="626D57"/>
                </a:solidFill>
              </a:rPr>
              <a:t>I</a:t>
            </a:r>
            <a:r>
              <a:rPr sz="2200" spc="-295" dirty="0">
                <a:solidFill>
                  <a:srgbClr val="626D57"/>
                </a:solidFill>
              </a:rPr>
              <a:t>TAR</a:t>
            </a:r>
            <a:r>
              <a:rPr sz="2200" spc="-220" dirty="0">
                <a:solidFill>
                  <a:srgbClr val="626D57"/>
                </a:solidFill>
              </a:rPr>
              <a:t>I</a:t>
            </a:r>
            <a:r>
              <a:rPr sz="2200" spc="-55" dirty="0">
                <a:solidFill>
                  <a:srgbClr val="626D57"/>
                </a:solidFill>
              </a:rPr>
              <a:t>OS</a:t>
            </a:r>
            <a:r>
              <a:rPr sz="2200" dirty="0">
                <a:solidFill>
                  <a:srgbClr val="626D57"/>
                </a:solidFill>
              </a:rPr>
              <a:t> </a:t>
            </a:r>
            <a:r>
              <a:rPr sz="2200" spc="-229" dirty="0">
                <a:solidFill>
                  <a:srgbClr val="626D57"/>
                </a:solidFill>
              </a:rPr>
              <a:t>P</a:t>
            </a:r>
            <a:r>
              <a:rPr sz="2200" spc="-220" dirty="0">
                <a:solidFill>
                  <a:srgbClr val="626D57"/>
                </a:solidFill>
              </a:rPr>
              <a:t>E</a:t>
            </a:r>
            <a:r>
              <a:rPr sz="2200" spc="-85" dirty="0">
                <a:solidFill>
                  <a:srgbClr val="626D57"/>
                </a:solidFill>
              </a:rPr>
              <a:t>RSON</a:t>
            </a:r>
            <a:r>
              <a:rPr sz="2200" spc="-90" dirty="0">
                <a:solidFill>
                  <a:srgbClr val="626D57"/>
                </a:solidFill>
              </a:rPr>
              <a:t>A</a:t>
            </a:r>
            <a:r>
              <a:rPr sz="2200" spc="-254" dirty="0">
                <a:solidFill>
                  <a:srgbClr val="626D57"/>
                </a:solidFill>
              </a:rPr>
              <a:t>S</a:t>
            </a:r>
            <a:r>
              <a:rPr sz="2200" spc="20" dirty="0">
                <a:solidFill>
                  <a:srgbClr val="626D57"/>
                </a:solidFill>
              </a:rPr>
              <a:t> </a:t>
            </a:r>
            <a:r>
              <a:rPr sz="2200" spc="80" dirty="0">
                <a:solidFill>
                  <a:srgbClr val="626D57"/>
                </a:solidFill>
              </a:rPr>
              <a:t>CON  </a:t>
            </a:r>
            <a:r>
              <a:rPr sz="2200" spc="-80" dirty="0">
                <a:solidFill>
                  <a:srgbClr val="626D57"/>
                </a:solidFill>
              </a:rPr>
              <a:t>DISCAPACIDAD</a:t>
            </a:r>
            <a:endParaRPr sz="2200"/>
          </a:p>
        </p:txBody>
      </p:sp>
      <p:sp>
        <p:nvSpPr>
          <p:cNvPr id="10" name="object 10"/>
          <p:cNvSpPr txBox="1"/>
          <p:nvPr/>
        </p:nvSpPr>
        <p:spPr>
          <a:xfrm>
            <a:off x="2423160" y="1772411"/>
            <a:ext cx="7635240" cy="3157855"/>
          </a:xfrm>
          <a:prstGeom prst="rect">
            <a:avLst/>
          </a:prstGeom>
          <a:solidFill>
            <a:srgbClr val="FAE7CF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434975" marR="123189" indent="-342900">
              <a:lnSpc>
                <a:spcPct val="100000"/>
              </a:lnSpc>
              <a:spcBef>
                <a:spcPts val="5"/>
              </a:spcBef>
              <a:tabLst>
                <a:tab pos="43497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dirty="0">
                <a:latin typeface="Calibri"/>
                <a:cs typeface="Calibri"/>
              </a:rPr>
              <a:t>Unidades </a:t>
            </a:r>
            <a:r>
              <a:rPr sz="1800" b="1" spc="-5" dirty="0">
                <a:latin typeface="Calibri"/>
                <a:cs typeface="Calibri"/>
              </a:rPr>
              <a:t>Especiales </a:t>
            </a:r>
            <a:r>
              <a:rPr sz="1800" b="1" dirty="0">
                <a:latin typeface="Calibri"/>
                <a:cs typeface="Calibri"/>
              </a:rPr>
              <a:t>de Salud </a:t>
            </a:r>
            <a:r>
              <a:rPr sz="1800" b="1" spc="-5" dirty="0">
                <a:latin typeface="Calibri"/>
                <a:cs typeface="Calibri"/>
              </a:rPr>
              <a:t>Bucodental</a:t>
            </a:r>
            <a:r>
              <a:rPr sz="1800" spc="-5" dirty="0">
                <a:latin typeface="Calibri"/>
                <a:cs typeface="Calibri"/>
              </a:rPr>
              <a:t>.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Asisten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pacientes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 discapacidad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puedan</a:t>
            </a:r>
            <a:r>
              <a:rPr sz="18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precisar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sedación</a:t>
            </a:r>
            <a:r>
              <a:rPr sz="18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otras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medidas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terapéuticas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 especiales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8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una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correcta</a:t>
            </a:r>
            <a:r>
              <a:rPr sz="18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atención</a:t>
            </a:r>
            <a:r>
              <a:rPr sz="18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bucodental,</a:t>
            </a:r>
            <a:r>
              <a:rPr sz="18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derivación</a:t>
            </a:r>
            <a:r>
              <a:rPr sz="18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desde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las 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Unidades</a:t>
            </a:r>
            <a:r>
              <a:rPr sz="18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8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Salud</a:t>
            </a:r>
            <a:r>
              <a:rPr sz="18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Bucodental</a:t>
            </a:r>
            <a:r>
              <a:rPr sz="18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(USBD)</a:t>
            </a:r>
            <a:r>
              <a:rPr sz="18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8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atención</a:t>
            </a:r>
            <a:r>
              <a:rPr sz="18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primaria.</a:t>
            </a:r>
            <a:r>
              <a:rPr sz="18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8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atención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 se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realiza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en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hospitales,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dependiendo</a:t>
            </a:r>
            <a:r>
              <a:rPr sz="18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la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edad</a:t>
            </a:r>
            <a:r>
              <a:rPr sz="18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del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paciente:</a:t>
            </a:r>
            <a:r>
              <a:rPr sz="18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Hospital 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Infantil Universitario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del 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Niño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Jesús 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(6 a 18 años) y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Hospital 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Universitario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Gregorio</a:t>
            </a:r>
            <a:r>
              <a:rPr sz="18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Marañón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(mayores</a:t>
            </a:r>
            <a:r>
              <a:rPr sz="18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18</a:t>
            </a:r>
            <a:r>
              <a:rPr sz="18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años).</a:t>
            </a:r>
            <a:r>
              <a:rPr sz="18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Por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derivación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desde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Unidades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Salud </a:t>
            </a:r>
            <a:r>
              <a:rPr sz="1800" spc="-10" dirty="0">
                <a:latin typeface="Calibri"/>
                <a:cs typeface="Calibri"/>
              </a:rPr>
              <a:t>Bucodental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Atención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Primaria.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www.comunidad.madrid/servicios/salud/atencion-salud-bucodental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3603" y="6129528"/>
            <a:ext cx="841247" cy="3718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E3E0C6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 marR="2352040">
              <a:lnSpc>
                <a:spcPct val="100000"/>
              </a:lnSpc>
              <a:spcBef>
                <a:spcPts val="295"/>
              </a:spcBef>
            </a:pPr>
            <a:r>
              <a:rPr sz="3600" spc="-250" dirty="0">
                <a:solidFill>
                  <a:srgbClr val="626D57"/>
                </a:solidFill>
              </a:rPr>
              <a:t>SALU</a:t>
            </a:r>
            <a:r>
              <a:rPr sz="3600" spc="-280" dirty="0">
                <a:solidFill>
                  <a:srgbClr val="626D57"/>
                </a:solidFill>
              </a:rPr>
              <a:t>D</a:t>
            </a:r>
            <a:r>
              <a:rPr sz="3600" spc="-50" dirty="0">
                <a:solidFill>
                  <a:srgbClr val="626D57"/>
                </a:solidFill>
              </a:rPr>
              <a:t> </a:t>
            </a:r>
            <a:r>
              <a:rPr sz="3600" spc="-180" dirty="0">
                <a:solidFill>
                  <a:srgbClr val="626D57"/>
                </a:solidFill>
              </a:rPr>
              <a:t>BUCODENTA</a:t>
            </a:r>
            <a:r>
              <a:rPr sz="3600" spc="-145" dirty="0">
                <a:solidFill>
                  <a:srgbClr val="626D57"/>
                </a:solidFill>
              </a:rPr>
              <a:t>L</a:t>
            </a:r>
            <a:r>
              <a:rPr sz="3600" spc="-50" dirty="0">
                <a:solidFill>
                  <a:srgbClr val="626D57"/>
                </a:solidFill>
              </a:rPr>
              <a:t> </a:t>
            </a:r>
            <a:r>
              <a:rPr sz="3600" spc="-340" dirty="0">
                <a:solidFill>
                  <a:srgbClr val="626D57"/>
                </a:solidFill>
              </a:rPr>
              <a:t>INFANTIL  </a:t>
            </a:r>
            <a:r>
              <a:rPr sz="3600" spc="-210" dirty="0">
                <a:solidFill>
                  <a:srgbClr val="626D57"/>
                </a:solidFill>
              </a:rPr>
              <a:t>E</a:t>
            </a:r>
            <a:r>
              <a:rPr sz="3600" spc="-254" dirty="0">
                <a:solidFill>
                  <a:srgbClr val="626D57"/>
                </a:solidFill>
              </a:rPr>
              <a:t>N</a:t>
            </a:r>
            <a:r>
              <a:rPr sz="3600" spc="-50" dirty="0">
                <a:solidFill>
                  <a:srgbClr val="626D57"/>
                </a:solidFill>
              </a:rPr>
              <a:t> </a:t>
            </a:r>
            <a:r>
              <a:rPr sz="3600" spc="-204" dirty="0">
                <a:solidFill>
                  <a:srgbClr val="626D57"/>
                </a:solidFill>
              </a:rPr>
              <a:t>CENTROS</a:t>
            </a:r>
            <a:r>
              <a:rPr sz="3600" spc="-25" dirty="0">
                <a:solidFill>
                  <a:srgbClr val="626D57"/>
                </a:solidFill>
              </a:rPr>
              <a:t> </a:t>
            </a:r>
            <a:r>
              <a:rPr sz="3600" spc="-220" dirty="0">
                <a:solidFill>
                  <a:srgbClr val="626D57"/>
                </a:solidFill>
              </a:rPr>
              <a:t>PRIVADOS</a:t>
            </a:r>
            <a:endParaRPr sz="3600"/>
          </a:p>
        </p:txBody>
      </p:sp>
      <p:sp>
        <p:nvSpPr>
          <p:cNvPr id="10" name="object 10"/>
          <p:cNvSpPr/>
          <p:nvPr/>
        </p:nvSpPr>
        <p:spPr>
          <a:xfrm>
            <a:off x="2444495" y="2202179"/>
            <a:ext cx="9060180" cy="3086100"/>
          </a:xfrm>
          <a:custGeom>
            <a:avLst/>
            <a:gdLst/>
            <a:ahLst/>
            <a:cxnLst/>
            <a:rect l="l" t="t" r="r" b="b"/>
            <a:pathLst>
              <a:path w="9060180" h="3086100">
                <a:moveTo>
                  <a:pt x="9060180" y="0"/>
                </a:moveTo>
                <a:lnTo>
                  <a:pt x="0" y="0"/>
                </a:lnTo>
                <a:lnTo>
                  <a:pt x="0" y="3086100"/>
                </a:lnTo>
                <a:lnTo>
                  <a:pt x="9060180" y="3086100"/>
                </a:lnTo>
                <a:lnTo>
                  <a:pt x="9060180" y="0"/>
                </a:lnTo>
                <a:close/>
              </a:path>
            </a:pathLst>
          </a:custGeom>
          <a:solidFill>
            <a:srgbClr val="F0E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23870" y="2230882"/>
            <a:ext cx="8745220" cy="2621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620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spc="135" dirty="0">
                <a:solidFill>
                  <a:srgbClr val="E0816E"/>
                </a:solidFill>
                <a:latin typeface="Tahoma"/>
                <a:cs typeface="Tahoma"/>
              </a:rPr>
              <a:t>CONVENIO </a:t>
            </a:r>
            <a:r>
              <a:rPr sz="1800" spc="225" dirty="0">
                <a:solidFill>
                  <a:srgbClr val="E0816E"/>
                </a:solidFill>
                <a:latin typeface="Tahoma"/>
                <a:cs typeface="Tahoma"/>
              </a:rPr>
              <a:t>de </a:t>
            </a:r>
            <a:r>
              <a:rPr sz="1800" spc="160" dirty="0">
                <a:solidFill>
                  <a:srgbClr val="E0816E"/>
                </a:solidFill>
                <a:latin typeface="Tahoma"/>
                <a:cs typeface="Tahoma"/>
              </a:rPr>
              <a:t>colaboración </a:t>
            </a:r>
            <a:r>
              <a:rPr sz="1800" spc="225" dirty="0">
                <a:solidFill>
                  <a:srgbClr val="E0816E"/>
                </a:solidFill>
                <a:latin typeface="Tahoma"/>
                <a:cs typeface="Tahoma"/>
              </a:rPr>
              <a:t>de </a:t>
            </a:r>
            <a:r>
              <a:rPr sz="1800" spc="10" dirty="0">
                <a:solidFill>
                  <a:srgbClr val="E0816E"/>
                </a:solidFill>
                <a:latin typeface="Tahoma"/>
                <a:cs typeface="Tahoma"/>
              </a:rPr>
              <a:t>24 </a:t>
            </a:r>
            <a:r>
              <a:rPr sz="1800" spc="225" dirty="0">
                <a:solidFill>
                  <a:srgbClr val="E0816E"/>
                </a:solidFill>
                <a:latin typeface="Tahoma"/>
                <a:cs typeface="Tahoma"/>
              </a:rPr>
              <a:t>de </a:t>
            </a:r>
            <a:r>
              <a:rPr sz="1800" spc="120" dirty="0">
                <a:solidFill>
                  <a:srgbClr val="E0816E"/>
                </a:solidFill>
                <a:latin typeface="Tahoma"/>
                <a:cs typeface="Tahoma"/>
              </a:rPr>
              <a:t>enero </a:t>
            </a:r>
            <a:r>
              <a:rPr sz="1800" spc="225" dirty="0">
                <a:solidFill>
                  <a:srgbClr val="E0816E"/>
                </a:solidFill>
                <a:latin typeface="Tahoma"/>
                <a:cs typeface="Tahoma"/>
              </a:rPr>
              <a:t>de </a:t>
            </a:r>
            <a:r>
              <a:rPr sz="1800" spc="-5" dirty="0">
                <a:solidFill>
                  <a:srgbClr val="E0816E"/>
                </a:solidFill>
                <a:latin typeface="Tahoma"/>
                <a:cs typeface="Tahoma"/>
              </a:rPr>
              <a:t>2022, </a:t>
            </a:r>
            <a:r>
              <a:rPr sz="1800" spc="80" dirty="0">
                <a:solidFill>
                  <a:srgbClr val="E0816E"/>
                </a:solidFill>
                <a:latin typeface="Tahoma"/>
                <a:cs typeface="Tahoma"/>
              </a:rPr>
              <a:t>entre </a:t>
            </a:r>
            <a:r>
              <a:rPr sz="1800" b="1" spc="-20" dirty="0">
                <a:solidFill>
                  <a:srgbClr val="E0816E"/>
                </a:solidFill>
                <a:latin typeface="Tahoma"/>
                <a:cs typeface="Tahoma"/>
              </a:rPr>
              <a:t>el </a:t>
            </a:r>
            <a:r>
              <a:rPr sz="1800" b="1" spc="-50" dirty="0">
                <a:solidFill>
                  <a:srgbClr val="E0816E"/>
                </a:solidFill>
                <a:latin typeface="Tahoma"/>
                <a:cs typeface="Tahoma"/>
              </a:rPr>
              <a:t>Servicio </a:t>
            </a:r>
            <a:r>
              <a:rPr sz="1800" b="1" spc="-45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E0816E"/>
                </a:solidFill>
                <a:latin typeface="Tahoma"/>
                <a:cs typeface="Tahoma"/>
              </a:rPr>
              <a:t>Madrileño</a:t>
            </a:r>
            <a:r>
              <a:rPr sz="1800" b="1" spc="-3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E0816E"/>
                </a:solidFill>
                <a:latin typeface="Tahoma"/>
                <a:cs typeface="Tahoma"/>
              </a:rPr>
              <a:t>de</a:t>
            </a:r>
            <a:r>
              <a:rPr sz="1800" b="1" spc="-25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E0816E"/>
                </a:solidFill>
                <a:latin typeface="Tahoma"/>
                <a:cs typeface="Tahoma"/>
              </a:rPr>
              <a:t>Salud,</a:t>
            </a:r>
            <a:r>
              <a:rPr sz="1800" b="1" spc="-45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E0816E"/>
                </a:solidFill>
                <a:latin typeface="Tahoma"/>
                <a:cs typeface="Tahoma"/>
              </a:rPr>
              <a:t>el</a:t>
            </a:r>
            <a:r>
              <a:rPr sz="1800" b="1" spc="-25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25" dirty="0">
                <a:solidFill>
                  <a:srgbClr val="E0816E"/>
                </a:solidFill>
                <a:latin typeface="Tahoma"/>
                <a:cs typeface="Tahoma"/>
              </a:rPr>
              <a:t>Colegio</a:t>
            </a:r>
            <a:r>
              <a:rPr sz="1800" b="1" spc="-25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E0816E"/>
                </a:solidFill>
                <a:latin typeface="Tahoma"/>
                <a:cs typeface="Tahoma"/>
              </a:rPr>
              <a:t>Oficial</a:t>
            </a:r>
            <a:r>
              <a:rPr sz="1800" b="1" spc="-3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E0816E"/>
                </a:solidFill>
                <a:latin typeface="Tahoma"/>
                <a:cs typeface="Tahoma"/>
              </a:rPr>
              <a:t>de</a:t>
            </a:r>
            <a:r>
              <a:rPr sz="1800" b="1" spc="-3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E0816E"/>
                </a:solidFill>
                <a:latin typeface="Tahoma"/>
                <a:cs typeface="Tahoma"/>
              </a:rPr>
              <a:t>Odontólogos</a:t>
            </a:r>
            <a:r>
              <a:rPr sz="1800" b="1" spc="-4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E0816E"/>
                </a:solidFill>
                <a:latin typeface="Tahoma"/>
                <a:cs typeface="Tahoma"/>
              </a:rPr>
              <a:t>y</a:t>
            </a:r>
            <a:r>
              <a:rPr sz="1800" b="1" spc="-3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E0816E"/>
                </a:solidFill>
                <a:latin typeface="Tahoma"/>
                <a:cs typeface="Tahoma"/>
              </a:rPr>
              <a:t>Estomatólogos</a:t>
            </a:r>
            <a:r>
              <a:rPr sz="1800" b="1" spc="-5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E0816E"/>
                </a:solidFill>
                <a:latin typeface="Tahoma"/>
                <a:cs typeface="Tahoma"/>
              </a:rPr>
              <a:t>de </a:t>
            </a:r>
            <a:r>
              <a:rPr sz="1800" b="1" spc="-509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E0816E"/>
                </a:solidFill>
                <a:latin typeface="Tahoma"/>
                <a:cs typeface="Tahoma"/>
              </a:rPr>
              <a:t>la </a:t>
            </a:r>
            <a:r>
              <a:rPr sz="1800" b="1" spc="-80" dirty="0">
                <a:solidFill>
                  <a:srgbClr val="E0816E"/>
                </a:solidFill>
                <a:latin typeface="Tahoma"/>
                <a:cs typeface="Tahoma"/>
              </a:rPr>
              <a:t>Primera </a:t>
            </a:r>
            <a:r>
              <a:rPr sz="1800" b="1" spc="-50" dirty="0">
                <a:solidFill>
                  <a:srgbClr val="E0816E"/>
                </a:solidFill>
                <a:latin typeface="Tahoma"/>
                <a:cs typeface="Tahoma"/>
              </a:rPr>
              <a:t>Región </a:t>
            </a:r>
            <a:r>
              <a:rPr sz="1800" b="1" spc="5" dirty="0">
                <a:solidFill>
                  <a:srgbClr val="E0816E"/>
                </a:solidFill>
                <a:latin typeface="Tahoma"/>
                <a:cs typeface="Tahoma"/>
              </a:rPr>
              <a:t>y </a:t>
            </a:r>
            <a:r>
              <a:rPr sz="1800" b="1" spc="-5" dirty="0">
                <a:solidFill>
                  <a:srgbClr val="E0816E"/>
                </a:solidFill>
                <a:latin typeface="Tahoma"/>
                <a:cs typeface="Tahoma"/>
              </a:rPr>
              <a:t>la </a:t>
            </a:r>
            <a:r>
              <a:rPr sz="1800" b="1" spc="-15" dirty="0">
                <a:solidFill>
                  <a:srgbClr val="E0816E"/>
                </a:solidFill>
                <a:latin typeface="Tahoma"/>
                <a:cs typeface="Tahoma"/>
              </a:rPr>
              <a:t>Fundación </a:t>
            </a:r>
            <a:r>
              <a:rPr sz="1800" b="1" spc="5" dirty="0">
                <a:solidFill>
                  <a:srgbClr val="E0816E"/>
                </a:solidFill>
                <a:latin typeface="Tahoma"/>
                <a:cs typeface="Tahoma"/>
              </a:rPr>
              <a:t>del </a:t>
            </a:r>
            <a:r>
              <a:rPr sz="1800" b="1" spc="25" dirty="0">
                <a:solidFill>
                  <a:srgbClr val="E0816E"/>
                </a:solidFill>
                <a:latin typeface="Tahoma"/>
                <a:cs typeface="Tahoma"/>
              </a:rPr>
              <a:t>Colegio </a:t>
            </a:r>
            <a:r>
              <a:rPr sz="1800" b="1" spc="-15" dirty="0">
                <a:solidFill>
                  <a:srgbClr val="E0816E"/>
                </a:solidFill>
                <a:latin typeface="Tahoma"/>
                <a:cs typeface="Tahoma"/>
              </a:rPr>
              <a:t>Oficial </a:t>
            </a:r>
            <a:r>
              <a:rPr sz="1800" b="1" spc="65" dirty="0">
                <a:solidFill>
                  <a:srgbClr val="E0816E"/>
                </a:solidFill>
                <a:latin typeface="Tahoma"/>
                <a:cs typeface="Tahoma"/>
              </a:rPr>
              <a:t>de </a:t>
            </a:r>
            <a:r>
              <a:rPr sz="1800" b="1" spc="-15" dirty="0">
                <a:solidFill>
                  <a:srgbClr val="E0816E"/>
                </a:solidFill>
                <a:latin typeface="Tahoma"/>
                <a:cs typeface="Tahoma"/>
              </a:rPr>
              <a:t>Odontólogos </a:t>
            </a:r>
            <a:r>
              <a:rPr sz="1800" b="1" spc="5" dirty="0">
                <a:solidFill>
                  <a:srgbClr val="E0816E"/>
                </a:solidFill>
                <a:latin typeface="Tahoma"/>
                <a:cs typeface="Tahoma"/>
              </a:rPr>
              <a:t>y </a:t>
            </a:r>
            <a:r>
              <a:rPr sz="1800" b="1" spc="1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E0816E"/>
                </a:solidFill>
                <a:latin typeface="Tahoma"/>
                <a:cs typeface="Tahoma"/>
              </a:rPr>
              <a:t>Estomatólogos</a:t>
            </a:r>
            <a:r>
              <a:rPr sz="1800" b="1" spc="-50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65" dirty="0">
                <a:solidFill>
                  <a:srgbClr val="E0816E"/>
                </a:solidFill>
                <a:latin typeface="Tahoma"/>
                <a:cs typeface="Tahoma"/>
              </a:rPr>
              <a:t>de</a:t>
            </a:r>
            <a:r>
              <a:rPr sz="1800" b="1" spc="-35" dirty="0">
                <a:solidFill>
                  <a:srgbClr val="E0816E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E0816E"/>
                </a:solidFill>
                <a:latin typeface="Tahoma"/>
                <a:cs typeface="Tahoma"/>
              </a:rPr>
              <a:t>Madri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7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asistencia</a:t>
            </a:r>
            <a:r>
              <a:rPr sz="18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sanitaria</a:t>
            </a:r>
            <a:r>
              <a:rPr sz="18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materia</a:t>
            </a:r>
            <a:r>
              <a:rPr sz="18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salud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5" dirty="0">
                <a:solidFill>
                  <a:srgbClr val="404040"/>
                </a:solidFill>
                <a:latin typeface="Tahoma"/>
                <a:cs typeface="Tahoma"/>
              </a:rPr>
              <a:t>bucodental </a:t>
            </a:r>
            <a:r>
              <a:rPr sz="1800" spc="28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800" b="1" spc="15" dirty="0">
                <a:solidFill>
                  <a:srgbClr val="404040"/>
                </a:solidFill>
                <a:latin typeface="Tahoma"/>
                <a:cs typeface="Tahoma"/>
              </a:rPr>
              <a:t>población </a:t>
            </a:r>
            <a:r>
              <a:rPr sz="1800" b="1" spc="-100" dirty="0">
                <a:solidFill>
                  <a:srgbClr val="404040"/>
                </a:solidFill>
                <a:latin typeface="Tahoma"/>
                <a:cs typeface="Tahoma"/>
              </a:rPr>
              <a:t>infantil </a:t>
            </a:r>
            <a:r>
              <a:rPr sz="1800" b="1" spc="6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800" b="1" spc="-60" dirty="0">
                <a:solidFill>
                  <a:srgbClr val="404040"/>
                </a:solidFill>
                <a:latin typeface="Tahoma"/>
                <a:cs typeface="Tahoma"/>
              </a:rPr>
              <a:t>siete </a:t>
            </a:r>
            <a:r>
              <a:rPr sz="1800" b="1" spc="11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dieciséis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años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80" dirty="0">
                <a:solidFill>
                  <a:srgbClr val="404040"/>
                </a:solidFill>
                <a:latin typeface="Tahoma"/>
                <a:cs typeface="Tahoma"/>
              </a:rPr>
              <a:t>Comunidad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800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https://cppm.es/bocm-9-3-2022-convenio-para-la-asistencia-sanitaria-en- </a:t>
            </a:r>
            <a:r>
              <a:rPr sz="1800" spc="85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800" u="heavy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materia-de-salud-bucodental-a-la-poblacion-infantil-de-siete-a-dieciseis-anos- </a:t>
            </a:r>
            <a:r>
              <a:rPr sz="1800" spc="-55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800" u="heavy" spc="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en-la-comunidad-de-madrid/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1619" y="5946647"/>
            <a:ext cx="841247" cy="37185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2207260" cy="2459990"/>
            <a:chOff x="0" y="228600"/>
            <a:chExt cx="2207260" cy="2459990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352" y="1248155"/>
              <a:ext cx="1295399" cy="14401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592323" y="624840"/>
            <a:ext cx="8912860" cy="970915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254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0"/>
              </a:spcBef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ASESORÍA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SOBRE</a:t>
            </a:r>
            <a:r>
              <a:rPr sz="2400" b="1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SEXUALIDAD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PARA</a:t>
            </a:r>
            <a:r>
              <a:rPr sz="2400" b="1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PERSONAS</a:t>
            </a:r>
            <a:r>
              <a:rPr sz="24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</a:t>
            </a:r>
            <a:r>
              <a:rPr sz="2400" b="1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DISCAPACIDAD,</a:t>
            </a:r>
            <a:endParaRPr sz="2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25"/>
              </a:spcBef>
              <a:tabLst>
                <a:tab pos="3773804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PROFESIONALES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Y</a:t>
            </a:r>
            <a:r>
              <a:rPr sz="2400" b="1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FAMILIAS	</a:t>
            </a:r>
            <a:r>
              <a:rPr sz="2400" b="1" spc="-20" dirty="0">
                <a:latin typeface="Calibri"/>
                <a:cs typeface="Calibri"/>
              </a:rPr>
              <a:t>(Ayuntamiento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Leganés):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89276" y="1697735"/>
            <a:ext cx="8915400" cy="4213860"/>
          </a:xfrm>
          <a:custGeom>
            <a:avLst/>
            <a:gdLst/>
            <a:ahLst/>
            <a:cxnLst/>
            <a:rect l="l" t="t" r="r" b="b"/>
            <a:pathLst>
              <a:path w="8915400" h="4213860">
                <a:moveTo>
                  <a:pt x="8915400" y="0"/>
                </a:moveTo>
                <a:lnTo>
                  <a:pt x="0" y="0"/>
                </a:lnTo>
                <a:lnTo>
                  <a:pt x="0" y="4213860"/>
                </a:lnTo>
                <a:lnTo>
                  <a:pt x="8915400" y="4213860"/>
                </a:lnTo>
                <a:lnTo>
                  <a:pt x="891540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68270" y="1718538"/>
            <a:ext cx="8759190" cy="307149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254"/>
              </a:spcBef>
            </a:pPr>
            <a:r>
              <a:rPr sz="2000" b="1" spc="-15" dirty="0">
                <a:latin typeface="Calibri"/>
                <a:cs typeface="Calibri"/>
              </a:rPr>
              <a:t>Esta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Asesoría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se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dirige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a:</a:t>
            </a:r>
            <a:endParaRPr sz="20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155"/>
              </a:spcBef>
              <a:buFont typeface="Segoe UI Symbol"/>
              <a:buChar char="➢"/>
              <a:tabLst>
                <a:tab pos="355600" algn="l"/>
              </a:tabLst>
            </a:pPr>
            <a:r>
              <a:rPr sz="2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Personas</a:t>
            </a:r>
            <a:r>
              <a:rPr sz="20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</a:t>
            </a:r>
            <a:r>
              <a:rPr sz="2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discapacidad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145"/>
              </a:spcBef>
              <a:buFont typeface="Segoe UI Symbol"/>
              <a:buChar char="➢"/>
              <a:tabLst>
                <a:tab pos="355600" algn="l"/>
              </a:tabLst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Familiares</a:t>
            </a:r>
            <a:r>
              <a:rPr sz="2000" u="heavy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personas</a:t>
            </a:r>
            <a:r>
              <a:rPr sz="20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discapacidad</a:t>
            </a:r>
            <a:endParaRPr sz="2000">
              <a:latin typeface="Calibri"/>
              <a:cs typeface="Calibri"/>
            </a:endParaRPr>
          </a:p>
          <a:p>
            <a:pPr marL="355600" marR="8255" indent="-342900" algn="just">
              <a:lnSpc>
                <a:spcPct val="90500"/>
              </a:lnSpc>
              <a:spcBef>
                <a:spcPts val="385"/>
              </a:spcBef>
              <a:buFont typeface="Segoe UI Symbol"/>
              <a:buChar char="➢"/>
              <a:tabLst>
                <a:tab pos="355600" algn="l"/>
              </a:tabLst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Profesionales,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entidades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y asociaciones</a:t>
            </a:r>
            <a:r>
              <a:rPr sz="2000" dirty="0">
                <a:latin typeface="Calibri"/>
                <a:cs typeface="Calibri"/>
              </a:rPr>
              <a:t> que </a:t>
            </a:r>
            <a:r>
              <a:rPr sz="2000" spc="-5" dirty="0">
                <a:latin typeface="Calibri"/>
                <a:cs typeface="Calibri"/>
              </a:rPr>
              <a:t>busquen </a:t>
            </a:r>
            <a:r>
              <a:rPr sz="2000" spc="-10" dirty="0">
                <a:latin typeface="Calibri"/>
                <a:cs typeface="Calibri"/>
              </a:rPr>
              <a:t>asesoramiento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5" dirty="0">
                <a:latin typeface="Calibri"/>
                <a:cs typeface="Calibri"/>
              </a:rPr>
              <a:t>que </a:t>
            </a:r>
            <a:r>
              <a:rPr sz="2000" spc="-10" dirty="0">
                <a:latin typeface="Calibri"/>
                <a:cs typeface="Calibri"/>
              </a:rPr>
              <a:t>estén </a:t>
            </a:r>
            <a:r>
              <a:rPr sz="2000" spc="-5" dirty="0">
                <a:latin typeface="Calibri"/>
                <a:cs typeface="Calibri"/>
              </a:rPr>
              <a:t> interesadas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en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organizar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jornada</a:t>
            </a:r>
            <a:r>
              <a:rPr sz="2000" dirty="0">
                <a:latin typeface="Calibri"/>
                <a:cs typeface="Calibri"/>
              </a:rPr>
              <a:t> de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sensibilización,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sesión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para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familias,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formación del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voluntariado…</a:t>
            </a:r>
            <a:endParaRPr sz="20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160"/>
              </a:lnSpc>
              <a:spcBef>
                <a:spcPts val="41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spc="-25" dirty="0">
                <a:latin typeface="Calibri"/>
                <a:cs typeface="Calibri"/>
              </a:rPr>
              <a:t>ATENCIÓN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PERSONALIZADA</a:t>
            </a:r>
            <a:r>
              <a:rPr sz="2000" b="1" spc="-5" dirty="0">
                <a:latin typeface="Calibri"/>
                <a:cs typeface="Calibri"/>
              </a:rPr>
              <a:t> PRESENCIAL</a:t>
            </a:r>
            <a:r>
              <a:rPr sz="2000" b="1" dirty="0">
                <a:latin typeface="Calibri"/>
                <a:cs typeface="Calibri"/>
              </a:rPr>
              <a:t> Y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TELÉFÓNICA</a:t>
            </a:r>
            <a:r>
              <a:rPr sz="2000" b="1" spc="-5" dirty="0">
                <a:latin typeface="Calibri"/>
                <a:cs typeface="Calibri"/>
              </a:rPr>
              <a:t> (CONFIDENCIAL</a:t>
            </a:r>
            <a:r>
              <a:rPr sz="2000" b="1" dirty="0">
                <a:latin typeface="Calibri"/>
                <a:cs typeface="Calibri"/>
              </a:rPr>
              <a:t> Y 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40" dirty="0">
                <a:latin typeface="Calibri"/>
                <a:cs typeface="Calibri"/>
              </a:rPr>
              <a:t>GRATUITA)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previa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cita</a:t>
            </a:r>
            <a:r>
              <a:rPr sz="20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000" i="1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teléfono</a:t>
            </a:r>
            <a:r>
              <a:rPr sz="2000" spc="-10" dirty="0">
                <a:latin typeface="Calibri"/>
                <a:cs typeface="Calibri"/>
              </a:rPr>
              <a:t>: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91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248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93</a:t>
            </a:r>
            <a:r>
              <a:rPr sz="2000" b="1" dirty="0">
                <a:latin typeface="Calibri"/>
                <a:cs typeface="Calibri"/>
              </a:rPr>
              <a:t> 03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consultas</a:t>
            </a:r>
            <a:r>
              <a:rPr sz="2000" spc="-5" dirty="0">
                <a:latin typeface="Calibri"/>
                <a:cs typeface="Calibri"/>
              </a:rPr>
              <a:t> por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correo 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electrónico</a:t>
            </a:r>
            <a:r>
              <a:rPr sz="2000" spc="5" dirty="0">
                <a:solidFill>
                  <a:srgbClr val="FCAB2A"/>
                </a:solidFill>
                <a:latin typeface="Calibri"/>
                <a:cs typeface="Calibri"/>
              </a:rPr>
              <a:t> </a:t>
            </a:r>
            <a:r>
              <a:rPr sz="20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6"/>
              </a:rPr>
              <a:t>discapacidad@leganes.org</a:t>
            </a:r>
            <a:endParaRPr sz="20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13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spc="-10" dirty="0">
                <a:latin typeface="Calibri"/>
                <a:cs typeface="Calibri"/>
              </a:rPr>
              <a:t>Centro</a:t>
            </a:r>
            <a:r>
              <a:rPr sz="2000" b="1" spc="-5" dirty="0">
                <a:latin typeface="Calibri"/>
                <a:cs typeface="Calibri"/>
              </a:rPr>
              <a:t> Dejóvenes: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Plaza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España,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Leganés.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82723" y="6129528"/>
            <a:ext cx="841248" cy="37185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432428" y="6223584"/>
            <a:ext cx="59302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ESPECIFICO</a:t>
            </a:r>
            <a:r>
              <a:rPr sz="16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600" spc="3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600" spc="4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878787"/>
                </a:solidFill>
                <a:latin typeface="Calibri"/>
                <a:cs typeface="Calibri"/>
              </a:rPr>
              <a:t>DESARROLLO.</a:t>
            </a:r>
            <a:r>
              <a:rPr sz="1600" spc="5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323588"/>
            <a:ext cx="1743075" cy="779145"/>
          </a:xfrm>
          <a:custGeom>
            <a:avLst/>
            <a:gdLst/>
            <a:ahLst/>
            <a:cxnLst/>
            <a:rect l="l" t="t" r="r" b="b"/>
            <a:pathLst>
              <a:path w="1743075" h="779145">
                <a:moveTo>
                  <a:pt x="1346200" y="0"/>
                </a:moveTo>
                <a:lnTo>
                  <a:pt x="0" y="0"/>
                </a:lnTo>
                <a:lnTo>
                  <a:pt x="0" y="778763"/>
                </a:lnTo>
                <a:lnTo>
                  <a:pt x="1346200" y="778763"/>
                </a:lnTo>
                <a:lnTo>
                  <a:pt x="1355891" y="777956"/>
                </a:lnTo>
                <a:lnTo>
                  <a:pt x="1363821" y="775827"/>
                </a:lnTo>
                <a:lnTo>
                  <a:pt x="1369988" y="772816"/>
                </a:lnTo>
                <a:lnTo>
                  <a:pt x="1374394" y="769366"/>
                </a:lnTo>
                <a:lnTo>
                  <a:pt x="1374394" y="764667"/>
                </a:lnTo>
                <a:lnTo>
                  <a:pt x="1379093" y="764667"/>
                </a:lnTo>
                <a:lnTo>
                  <a:pt x="1735582" y="408178"/>
                </a:lnTo>
                <a:lnTo>
                  <a:pt x="1740868" y="399587"/>
                </a:lnTo>
                <a:lnTo>
                  <a:pt x="1742630" y="388794"/>
                </a:lnTo>
                <a:lnTo>
                  <a:pt x="1740868" y="377120"/>
                </a:lnTo>
                <a:lnTo>
                  <a:pt x="1735582" y="365887"/>
                </a:lnTo>
                <a:lnTo>
                  <a:pt x="1379093" y="14097"/>
                </a:lnTo>
                <a:lnTo>
                  <a:pt x="1379093" y="9398"/>
                </a:lnTo>
                <a:lnTo>
                  <a:pt x="1374394" y="9398"/>
                </a:lnTo>
                <a:lnTo>
                  <a:pt x="1369988" y="5947"/>
                </a:lnTo>
                <a:lnTo>
                  <a:pt x="1363821" y="2936"/>
                </a:lnTo>
                <a:lnTo>
                  <a:pt x="1355891" y="807"/>
                </a:lnTo>
                <a:lnTo>
                  <a:pt x="134620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58644" y="857250"/>
            <a:ext cx="74974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006FC0"/>
                </a:solidFill>
                <a:latin typeface="Cambria"/>
                <a:cs typeface="Cambria"/>
              </a:rPr>
              <a:t>FEDERACIONES </a:t>
            </a:r>
            <a:r>
              <a:rPr sz="3600" dirty="0">
                <a:solidFill>
                  <a:srgbClr val="006FC0"/>
                </a:solidFill>
                <a:latin typeface="Cambria"/>
                <a:cs typeface="Cambria"/>
              </a:rPr>
              <a:t>DE </a:t>
            </a:r>
            <a:r>
              <a:rPr sz="3600" spc="-20" dirty="0">
                <a:solidFill>
                  <a:srgbClr val="006FC0"/>
                </a:solidFill>
                <a:latin typeface="Cambria"/>
                <a:cs typeface="Cambria"/>
              </a:rPr>
              <a:t>ENTIDADES </a:t>
            </a:r>
            <a:r>
              <a:rPr sz="3600" spc="-5" dirty="0">
                <a:solidFill>
                  <a:srgbClr val="006FC0"/>
                </a:solidFill>
                <a:latin typeface="Cambria"/>
                <a:cs typeface="Cambria"/>
              </a:rPr>
              <a:t>QUE </a:t>
            </a:r>
            <a:r>
              <a:rPr sz="3600" spc="-78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3600" spc="-30" dirty="0">
                <a:solidFill>
                  <a:srgbClr val="006FC0"/>
                </a:solidFill>
                <a:latin typeface="Cambria"/>
                <a:cs typeface="Cambria"/>
              </a:rPr>
              <a:t>TRABAJAN</a:t>
            </a:r>
            <a:r>
              <a:rPr sz="3600" spc="-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3600" spc="-20" dirty="0">
                <a:solidFill>
                  <a:srgbClr val="006FC0"/>
                </a:solidFill>
                <a:latin typeface="Cambria"/>
                <a:cs typeface="Cambria"/>
              </a:rPr>
              <a:t>CON</a:t>
            </a:r>
            <a:r>
              <a:rPr sz="3600" spc="-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3600" spc="-50" dirty="0">
                <a:solidFill>
                  <a:srgbClr val="006FC0"/>
                </a:solidFill>
                <a:latin typeface="Cambria"/>
                <a:cs typeface="Cambria"/>
              </a:rPr>
              <a:t>DISCAPACIDAD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4348" y="2564892"/>
            <a:ext cx="6551676" cy="32689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500" y="6434328"/>
            <a:ext cx="838200" cy="29870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34667" y="638555"/>
            <a:ext cx="9520555" cy="733425"/>
          </a:xfrm>
          <a:prstGeom prst="rect">
            <a:avLst/>
          </a:prstGeom>
          <a:solidFill>
            <a:srgbClr val="F4B76D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4000" spc="-355" dirty="0">
                <a:solidFill>
                  <a:srgbClr val="000000"/>
                </a:solidFill>
              </a:rPr>
              <a:t>ENTID</a:t>
            </a:r>
            <a:r>
              <a:rPr sz="4000" spc="-390" dirty="0">
                <a:solidFill>
                  <a:srgbClr val="000000"/>
                </a:solidFill>
              </a:rPr>
              <a:t>A</a:t>
            </a:r>
            <a:r>
              <a:rPr sz="4000" spc="-375" dirty="0">
                <a:solidFill>
                  <a:srgbClr val="000000"/>
                </a:solidFill>
              </a:rPr>
              <a:t>DE</a:t>
            </a:r>
            <a:r>
              <a:rPr sz="4000" spc="-340" dirty="0">
                <a:solidFill>
                  <a:srgbClr val="000000"/>
                </a:solidFill>
              </a:rPr>
              <a:t>S</a:t>
            </a:r>
            <a:r>
              <a:rPr sz="4000" spc="-35" dirty="0">
                <a:solidFill>
                  <a:srgbClr val="000000"/>
                </a:solidFill>
              </a:rPr>
              <a:t> </a:t>
            </a:r>
            <a:r>
              <a:rPr sz="4000" spc="-405" dirty="0">
                <a:solidFill>
                  <a:srgbClr val="000000"/>
                </a:solidFill>
              </a:rPr>
              <a:t>REFERE</a:t>
            </a:r>
            <a:r>
              <a:rPr sz="4000" spc="-490" dirty="0">
                <a:solidFill>
                  <a:srgbClr val="000000"/>
                </a:solidFill>
              </a:rPr>
              <a:t>N</a:t>
            </a:r>
            <a:r>
              <a:rPr sz="4000" spc="-540" dirty="0">
                <a:solidFill>
                  <a:srgbClr val="000000"/>
                </a:solidFill>
              </a:rPr>
              <a:t>TES</a:t>
            </a:r>
            <a:r>
              <a:rPr sz="4000" spc="-25" dirty="0">
                <a:solidFill>
                  <a:srgbClr val="000000"/>
                </a:solidFill>
              </a:rPr>
              <a:t> </a:t>
            </a:r>
            <a:r>
              <a:rPr sz="4000" spc="-235" dirty="0">
                <a:solidFill>
                  <a:srgbClr val="000000"/>
                </a:solidFill>
              </a:rPr>
              <a:t>E</a:t>
            </a:r>
            <a:r>
              <a:rPr sz="4000" spc="-285" dirty="0">
                <a:solidFill>
                  <a:srgbClr val="000000"/>
                </a:solidFill>
              </a:rPr>
              <a:t>N</a:t>
            </a:r>
            <a:r>
              <a:rPr sz="4000" spc="-45" dirty="0">
                <a:solidFill>
                  <a:srgbClr val="000000"/>
                </a:solidFill>
              </a:rPr>
              <a:t> </a:t>
            </a:r>
            <a:r>
              <a:rPr sz="4000" spc="-315" dirty="0">
                <a:solidFill>
                  <a:srgbClr val="000000"/>
                </a:solidFill>
              </a:rPr>
              <a:t>TEA</a:t>
            </a:r>
            <a:endParaRPr sz="4000"/>
          </a:p>
        </p:txBody>
      </p:sp>
      <p:grpSp>
        <p:nvGrpSpPr>
          <p:cNvPr id="8" name="object 8"/>
          <p:cNvGrpSpPr/>
          <p:nvPr/>
        </p:nvGrpSpPr>
        <p:grpSpPr>
          <a:xfrm>
            <a:off x="2659062" y="1473390"/>
            <a:ext cx="6972934" cy="699135"/>
            <a:chOff x="2659062" y="1473390"/>
            <a:chExt cx="6972934" cy="699135"/>
          </a:xfrm>
        </p:grpSpPr>
        <p:sp>
          <p:nvSpPr>
            <p:cNvPr id="9" name="object 9"/>
            <p:cNvSpPr/>
            <p:nvPr/>
          </p:nvSpPr>
          <p:spPr>
            <a:xfrm>
              <a:off x="2667000" y="1481327"/>
              <a:ext cx="6957059" cy="683260"/>
            </a:xfrm>
            <a:custGeom>
              <a:avLst/>
              <a:gdLst/>
              <a:ahLst/>
              <a:cxnLst/>
              <a:rect l="l" t="t" r="r" b="b"/>
              <a:pathLst>
                <a:path w="6957059" h="683260">
                  <a:moveTo>
                    <a:pt x="6888733" y="0"/>
                  </a:moveTo>
                  <a:lnTo>
                    <a:pt x="68325" y="0"/>
                  </a:lnTo>
                  <a:lnTo>
                    <a:pt x="41737" y="5371"/>
                  </a:lnTo>
                  <a:lnTo>
                    <a:pt x="20018" y="20018"/>
                  </a:lnTo>
                  <a:lnTo>
                    <a:pt x="5371" y="41737"/>
                  </a:lnTo>
                  <a:lnTo>
                    <a:pt x="0" y="68325"/>
                  </a:lnTo>
                  <a:lnTo>
                    <a:pt x="0" y="614426"/>
                  </a:lnTo>
                  <a:lnTo>
                    <a:pt x="5371" y="641014"/>
                  </a:lnTo>
                  <a:lnTo>
                    <a:pt x="20018" y="662733"/>
                  </a:lnTo>
                  <a:lnTo>
                    <a:pt x="41737" y="677380"/>
                  </a:lnTo>
                  <a:lnTo>
                    <a:pt x="68325" y="682751"/>
                  </a:lnTo>
                  <a:lnTo>
                    <a:pt x="6888733" y="682751"/>
                  </a:lnTo>
                  <a:lnTo>
                    <a:pt x="6915322" y="677380"/>
                  </a:lnTo>
                  <a:lnTo>
                    <a:pt x="6937041" y="662733"/>
                  </a:lnTo>
                  <a:lnTo>
                    <a:pt x="6951688" y="641014"/>
                  </a:lnTo>
                  <a:lnTo>
                    <a:pt x="6957059" y="614426"/>
                  </a:lnTo>
                  <a:lnTo>
                    <a:pt x="6957059" y="68325"/>
                  </a:lnTo>
                  <a:lnTo>
                    <a:pt x="6951688" y="41737"/>
                  </a:lnTo>
                  <a:lnTo>
                    <a:pt x="6937041" y="20018"/>
                  </a:lnTo>
                  <a:lnTo>
                    <a:pt x="6915322" y="5371"/>
                  </a:lnTo>
                  <a:lnTo>
                    <a:pt x="6888733" y="0"/>
                  </a:lnTo>
                  <a:close/>
                </a:path>
              </a:pathLst>
            </a:custGeom>
            <a:solidFill>
              <a:srgbClr val="626D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67000" y="1481327"/>
              <a:ext cx="6957059" cy="683260"/>
            </a:xfrm>
            <a:custGeom>
              <a:avLst/>
              <a:gdLst/>
              <a:ahLst/>
              <a:cxnLst/>
              <a:rect l="l" t="t" r="r" b="b"/>
              <a:pathLst>
                <a:path w="6957059" h="683260">
                  <a:moveTo>
                    <a:pt x="0" y="68325"/>
                  </a:moveTo>
                  <a:lnTo>
                    <a:pt x="5371" y="41737"/>
                  </a:lnTo>
                  <a:lnTo>
                    <a:pt x="20018" y="20018"/>
                  </a:lnTo>
                  <a:lnTo>
                    <a:pt x="41737" y="5371"/>
                  </a:lnTo>
                  <a:lnTo>
                    <a:pt x="68325" y="0"/>
                  </a:lnTo>
                  <a:lnTo>
                    <a:pt x="6888733" y="0"/>
                  </a:lnTo>
                  <a:lnTo>
                    <a:pt x="6915322" y="5371"/>
                  </a:lnTo>
                  <a:lnTo>
                    <a:pt x="6937041" y="20018"/>
                  </a:lnTo>
                  <a:lnTo>
                    <a:pt x="6951688" y="41737"/>
                  </a:lnTo>
                  <a:lnTo>
                    <a:pt x="6957059" y="68325"/>
                  </a:lnTo>
                  <a:lnTo>
                    <a:pt x="6957059" y="614426"/>
                  </a:lnTo>
                  <a:lnTo>
                    <a:pt x="6951688" y="641014"/>
                  </a:lnTo>
                  <a:lnTo>
                    <a:pt x="6937041" y="662733"/>
                  </a:lnTo>
                  <a:lnTo>
                    <a:pt x="6915322" y="677380"/>
                  </a:lnTo>
                  <a:lnTo>
                    <a:pt x="6888733" y="682751"/>
                  </a:lnTo>
                  <a:lnTo>
                    <a:pt x="68325" y="682751"/>
                  </a:lnTo>
                  <a:lnTo>
                    <a:pt x="41737" y="677380"/>
                  </a:lnTo>
                  <a:lnTo>
                    <a:pt x="20018" y="662733"/>
                  </a:lnTo>
                  <a:lnTo>
                    <a:pt x="5371" y="641014"/>
                  </a:lnTo>
                  <a:lnTo>
                    <a:pt x="0" y="614426"/>
                  </a:lnTo>
                  <a:lnTo>
                    <a:pt x="0" y="68325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5580" y="1548383"/>
              <a:ext cx="1391411" cy="5471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35580" y="1548383"/>
              <a:ext cx="1391920" cy="547370"/>
            </a:xfrm>
            <a:custGeom>
              <a:avLst/>
              <a:gdLst/>
              <a:ahLst/>
              <a:cxnLst/>
              <a:rect l="l" t="t" r="r" b="b"/>
              <a:pathLst>
                <a:path w="1391920" h="547369">
                  <a:moveTo>
                    <a:pt x="0" y="54737"/>
                  </a:moveTo>
                  <a:lnTo>
                    <a:pt x="4302" y="33432"/>
                  </a:lnTo>
                  <a:lnTo>
                    <a:pt x="16033" y="16033"/>
                  </a:lnTo>
                  <a:lnTo>
                    <a:pt x="33432" y="4302"/>
                  </a:lnTo>
                  <a:lnTo>
                    <a:pt x="54737" y="0"/>
                  </a:lnTo>
                  <a:lnTo>
                    <a:pt x="1336674" y="0"/>
                  </a:lnTo>
                  <a:lnTo>
                    <a:pt x="1357979" y="4302"/>
                  </a:lnTo>
                  <a:lnTo>
                    <a:pt x="1375378" y="16033"/>
                  </a:lnTo>
                  <a:lnTo>
                    <a:pt x="1387109" y="33432"/>
                  </a:lnTo>
                  <a:lnTo>
                    <a:pt x="1391411" y="54737"/>
                  </a:lnTo>
                  <a:lnTo>
                    <a:pt x="1391411" y="492378"/>
                  </a:lnTo>
                  <a:lnTo>
                    <a:pt x="1387109" y="513683"/>
                  </a:lnTo>
                  <a:lnTo>
                    <a:pt x="1375378" y="531082"/>
                  </a:lnTo>
                  <a:lnTo>
                    <a:pt x="1357979" y="542813"/>
                  </a:lnTo>
                  <a:lnTo>
                    <a:pt x="1336674" y="547115"/>
                  </a:lnTo>
                  <a:lnTo>
                    <a:pt x="54737" y="547115"/>
                  </a:lnTo>
                  <a:lnTo>
                    <a:pt x="33432" y="542813"/>
                  </a:lnTo>
                  <a:lnTo>
                    <a:pt x="16033" y="531082"/>
                  </a:lnTo>
                  <a:lnTo>
                    <a:pt x="4302" y="513683"/>
                  </a:lnTo>
                  <a:lnTo>
                    <a:pt x="0" y="492378"/>
                  </a:lnTo>
                  <a:lnTo>
                    <a:pt x="0" y="5473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659062" y="2224722"/>
            <a:ext cx="6972934" cy="700405"/>
            <a:chOff x="2659062" y="2224722"/>
            <a:chExt cx="6972934" cy="700405"/>
          </a:xfrm>
        </p:grpSpPr>
        <p:sp>
          <p:nvSpPr>
            <p:cNvPr id="14" name="object 14"/>
            <p:cNvSpPr/>
            <p:nvPr/>
          </p:nvSpPr>
          <p:spPr>
            <a:xfrm>
              <a:off x="2667000" y="2232660"/>
              <a:ext cx="6957059" cy="684530"/>
            </a:xfrm>
            <a:custGeom>
              <a:avLst/>
              <a:gdLst/>
              <a:ahLst/>
              <a:cxnLst/>
              <a:rect l="l" t="t" r="r" b="b"/>
              <a:pathLst>
                <a:path w="6957059" h="684530">
                  <a:moveTo>
                    <a:pt x="6888607" y="0"/>
                  </a:moveTo>
                  <a:lnTo>
                    <a:pt x="68452" y="0"/>
                  </a:lnTo>
                  <a:lnTo>
                    <a:pt x="41790" y="5373"/>
                  </a:lnTo>
                  <a:lnTo>
                    <a:pt x="20034" y="20034"/>
                  </a:lnTo>
                  <a:lnTo>
                    <a:pt x="5373" y="41790"/>
                  </a:lnTo>
                  <a:lnTo>
                    <a:pt x="0" y="68452"/>
                  </a:lnTo>
                  <a:lnTo>
                    <a:pt x="0" y="615823"/>
                  </a:lnTo>
                  <a:lnTo>
                    <a:pt x="5373" y="642485"/>
                  </a:lnTo>
                  <a:lnTo>
                    <a:pt x="20034" y="664241"/>
                  </a:lnTo>
                  <a:lnTo>
                    <a:pt x="41790" y="678902"/>
                  </a:lnTo>
                  <a:lnTo>
                    <a:pt x="68452" y="684276"/>
                  </a:lnTo>
                  <a:lnTo>
                    <a:pt x="6888607" y="684276"/>
                  </a:lnTo>
                  <a:lnTo>
                    <a:pt x="6915269" y="678902"/>
                  </a:lnTo>
                  <a:lnTo>
                    <a:pt x="6937025" y="664241"/>
                  </a:lnTo>
                  <a:lnTo>
                    <a:pt x="6951686" y="642485"/>
                  </a:lnTo>
                  <a:lnTo>
                    <a:pt x="6957059" y="615823"/>
                  </a:lnTo>
                  <a:lnTo>
                    <a:pt x="6957059" y="68452"/>
                  </a:lnTo>
                  <a:lnTo>
                    <a:pt x="6951686" y="41790"/>
                  </a:lnTo>
                  <a:lnTo>
                    <a:pt x="6937025" y="20034"/>
                  </a:lnTo>
                  <a:lnTo>
                    <a:pt x="6915269" y="5373"/>
                  </a:lnTo>
                  <a:lnTo>
                    <a:pt x="6888607" y="0"/>
                  </a:lnTo>
                  <a:close/>
                </a:path>
              </a:pathLst>
            </a:custGeom>
            <a:solidFill>
              <a:srgbClr val="882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67000" y="2232660"/>
              <a:ext cx="6957059" cy="684530"/>
            </a:xfrm>
            <a:custGeom>
              <a:avLst/>
              <a:gdLst/>
              <a:ahLst/>
              <a:cxnLst/>
              <a:rect l="l" t="t" r="r" b="b"/>
              <a:pathLst>
                <a:path w="6957059" h="684530">
                  <a:moveTo>
                    <a:pt x="0" y="68452"/>
                  </a:moveTo>
                  <a:lnTo>
                    <a:pt x="5373" y="41790"/>
                  </a:lnTo>
                  <a:lnTo>
                    <a:pt x="20034" y="20034"/>
                  </a:lnTo>
                  <a:lnTo>
                    <a:pt x="41790" y="5373"/>
                  </a:lnTo>
                  <a:lnTo>
                    <a:pt x="68452" y="0"/>
                  </a:lnTo>
                  <a:lnTo>
                    <a:pt x="6888607" y="0"/>
                  </a:lnTo>
                  <a:lnTo>
                    <a:pt x="6915269" y="5373"/>
                  </a:lnTo>
                  <a:lnTo>
                    <a:pt x="6937025" y="20034"/>
                  </a:lnTo>
                  <a:lnTo>
                    <a:pt x="6951686" y="41790"/>
                  </a:lnTo>
                  <a:lnTo>
                    <a:pt x="6957059" y="68452"/>
                  </a:lnTo>
                  <a:lnTo>
                    <a:pt x="6957059" y="615823"/>
                  </a:lnTo>
                  <a:lnTo>
                    <a:pt x="6951686" y="642485"/>
                  </a:lnTo>
                  <a:lnTo>
                    <a:pt x="6937025" y="664241"/>
                  </a:lnTo>
                  <a:lnTo>
                    <a:pt x="6915269" y="678902"/>
                  </a:lnTo>
                  <a:lnTo>
                    <a:pt x="6888607" y="684276"/>
                  </a:lnTo>
                  <a:lnTo>
                    <a:pt x="68452" y="684276"/>
                  </a:lnTo>
                  <a:lnTo>
                    <a:pt x="41790" y="678902"/>
                  </a:lnTo>
                  <a:lnTo>
                    <a:pt x="20034" y="664241"/>
                  </a:lnTo>
                  <a:lnTo>
                    <a:pt x="5373" y="642485"/>
                  </a:lnTo>
                  <a:lnTo>
                    <a:pt x="0" y="615823"/>
                  </a:lnTo>
                  <a:lnTo>
                    <a:pt x="0" y="68452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5580" y="2301240"/>
              <a:ext cx="1391411" cy="54711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35580" y="2301240"/>
              <a:ext cx="1391920" cy="547370"/>
            </a:xfrm>
            <a:custGeom>
              <a:avLst/>
              <a:gdLst/>
              <a:ahLst/>
              <a:cxnLst/>
              <a:rect l="l" t="t" r="r" b="b"/>
              <a:pathLst>
                <a:path w="1391920" h="547369">
                  <a:moveTo>
                    <a:pt x="0" y="54737"/>
                  </a:moveTo>
                  <a:lnTo>
                    <a:pt x="4302" y="33432"/>
                  </a:lnTo>
                  <a:lnTo>
                    <a:pt x="16033" y="16033"/>
                  </a:lnTo>
                  <a:lnTo>
                    <a:pt x="33432" y="4302"/>
                  </a:lnTo>
                  <a:lnTo>
                    <a:pt x="54737" y="0"/>
                  </a:lnTo>
                  <a:lnTo>
                    <a:pt x="1336674" y="0"/>
                  </a:lnTo>
                  <a:lnTo>
                    <a:pt x="1357979" y="4302"/>
                  </a:lnTo>
                  <a:lnTo>
                    <a:pt x="1375378" y="16033"/>
                  </a:lnTo>
                  <a:lnTo>
                    <a:pt x="1387109" y="33432"/>
                  </a:lnTo>
                  <a:lnTo>
                    <a:pt x="1391411" y="54737"/>
                  </a:lnTo>
                  <a:lnTo>
                    <a:pt x="1391411" y="492379"/>
                  </a:lnTo>
                  <a:lnTo>
                    <a:pt x="1387109" y="513683"/>
                  </a:lnTo>
                  <a:lnTo>
                    <a:pt x="1375378" y="531082"/>
                  </a:lnTo>
                  <a:lnTo>
                    <a:pt x="1357979" y="542813"/>
                  </a:lnTo>
                  <a:lnTo>
                    <a:pt x="1336674" y="547115"/>
                  </a:lnTo>
                  <a:lnTo>
                    <a:pt x="54737" y="547115"/>
                  </a:lnTo>
                  <a:lnTo>
                    <a:pt x="33432" y="542813"/>
                  </a:lnTo>
                  <a:lnTo>
                    <a:pt x="16033" y="531082"/>
                  </a:lnTo>
                  <a:lnTo>
                    <a:pt x="4302" y="513683"/>
                  </a:lnTo>
                  <a:lnTo>
                    <a:pt x="0" y="492379"/>
                  </a:lnTo>
                  <a:lnTo>
                    <a:pt x="0" y="5473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659062" y="2977578"/>
            <a:ext cx="6972934" cy="699135"/>
            <a:chOff x="2659062" y="2977578"/>
            <a:chExt cx="6972934" cy="699135"/>
          </a:xfrm>
        </p:grpSpPr>
        <p:sp>
          <p:nvSpPr>
            <p:cNvPr id="19" name="object 19"/>
            <p:cNvSpPr/>
            <p:nvPr/>
          </p:nvSpPr>
          <p:spPr>
            <a:xfrm>
              <a:off x="2667000" y="2985516"/>
              <a:ext cx="6957059" cy="683260"/>
            </a:xfrm>
            <a:custGeom>
              <a:avLst/>
              <a:gdLst/>
              <a:ahLst/>
              <a:cxnLst/>
              <a:rect l="l" t="t" r="r" b="b"/>
              <a:pathLst>
                <a:path w="6957059" h="683260">
                  <a:moveTo>
                    <a:pt x="6888733" y="0"/>
                  </a:moveTo>
                  <a:lnTo>
                    <a:pt x="68325" y="0"/>
                  </a:lnTo>
                  <a:lnTo>
                    <a:pt x="41737" y="5371"/>
                  </a:lnTo>
                  <a:lnTo>
                    <a:pt x="20018" y="20018"/>
                  </a:lnTo>
                  <a:lnTo>
                    <a:pt x="5371" y="41737"/>
                  </a:lnTo>
                  <a:lnTo>
                    <a:pt x="0" y="68325"/>
                  </a:lnTo>
                  <a:lnTo>
                    <a:pt x="0" y="614426"/>
                  </a:lnTo>
                  <a:lnTo>
                    <a:pt x="5371" y="641014"/>
                  </a:lnTo>
                  <a:lnTo>
                    <a:pt x="20018" y="662733"/>
                  </a:lnTo>
                  <a:lnTo>
                    <a:pt x="41737" y="677380"/>
                  </a:lnTo>
                  <a:lnTo>
                    <a:pt x="68325" y="682752"/>
                  </a:lnTo>
                  <a:lnTo>
                    <a:pt x="6888733" y="682752"/>
                  </a:lnTo>
                  <a:lnTo>
                    <a:pt x="6915322" y="677380"/>
                  </a:lnTo>
                  <a:lnTo>
                    <a:pt x="6937041" y="662733"/>
                  </a:lnTo>
                  <a:lnTo>
                    <a:pt x="6951688" y="641014"/>
                  </a:lnTo>
                  <a:lnTo>
                    <a:pt x="6957059" y="614426"/>
                  </a:lnTo>
                  <a:lnTo>
                    <a:pt x="6957059" y="68325"/>
                  </a:lnTo>
                  <a:lnTo>
                    <a:pt x="6951688" y="41737"/>
                  </a:lnTo>
                  <a:lnTo>
                    <a:pt x="6937041" y="20018"/>
                  </a:lnTo>
                  <a:lnTo>
                    <a:pt x="6915322" y="5371"/>
                  </a:lnTo>
                  <a:lnTo>
                    <a:pt x="688873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67000" y="2985516"/>
              <a:ext cx="6957059" cy="683260"/>
            </a:xfrm>
            <a:custGeom>
              <a:avLst/>
              <a:gdLst/>
              <a:ahLst/>
              <a:cxnLst/>
              <a:rect l="l" t="t" r="r" b="b"/>
              <a:pathLst>
                <a:path w="6957059" h="683260">
                  <a:moveTo>
                    <a:pt x="0" y="68325"/>
                  </a:moveTo>
                  <a:lnTo>
                    <a:pt x="5371" y="41737"/>
                  </a:lnTo>
                  <a:lnTo>
                    <a:pt x="20018" y="20018"/>
                  </a:lnTo>
                  <a:lnTo>
                    <a:pt x="41737" y="5371"/>
                  </a:lnTo>
                  <a:lnTo>
                    <a:pt x="68325" y="0"/>
                  </a:lnTo>
                  <a:lnTo>
                    <a:pt x="6888733" y="0"/>
                  </a:lnTo>
                  <a:lnTo>
                    <a:pt x="6915322" y="5371"/>
                  </a:lnTo>
                  <a:lnTo>
                    <a:pt x="6937041" y="20018"/>
                  </a:lnTo>
                  <a:lnTo>
                    <a:pt x="6951688" y="41737"/>
                  </a:lnTo>
                  <a:lnTo>
                    <a:pt x="6957059" y="68325"/>
                  </a:lnTo>
                  <a:lnTo>
                    <a:pt x="6957059" y="614426"/>
                  </a:lnTo>
                  <a:lnTo>
                    <a:pt x="6951688" y="641014"/>
                  </a:lnTo>
                  <a:lnTo>
                    <a:pt x="6937041" y="662733"/>
                  </a:lnTo>
                  <a:lnTo>
                    <a:pt x="6915322" y="677380"/>
                  </a:lnTo>
                  <a:lnTo>
                    <a:pt x="6888733" y="682752"/>
                  </a:lnTo>
                  <a:lnTo>
                    <a:pt x="68325" y="682752"/>
                  </a:lnTo>
                  <a:lnTo>
                    <a:pt x="41737" y="677380"/>
                  </a:lnTo>
                  <a:lnTo>
                    <a:pt x="20018" y="662733"/>
                  </a:lnTo>
                  <a:lnTo>
                    <a:pt x="5371" y="641014"/>
                  </a:lnTo>
                  <a:lnTo>
                    <a:pt x="0" y="614426"/>
                  </a:lnTo>
                  <a:lnTo>
                    <a:pt x="0" y="68325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5580" y="3052572"/>
              <a:ext cx="1391411" cy="5471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735580" y="3052572"/>
              <a:ext cx="1391920" cy="547370"/>
            </a:xfrm>
            <a:custGeom>
              <a:avLst/>
              <a:gdLst/>
              <a:ahLst/>
              <a:cxnLst/>
              <a:rect l="l" t="t" r="r" b="b"/>
              <a:pathLst>
                <a:path w="1391920" h="547370">
                  <a:moveTo>
                    <a:pt x="0" y="54737"/>
                  </a:moveTo>
                  <a:lnTo>
                    <a:pt x="4302" y="33432"/>
                  </a:lnTo>
                  <a:lnTo>
                    <a:pt x="16033" y="16033"/>
                  </a:lnTo>
                  <a:lnTo>
                    <a:pt x="33432" y="4302"/>
                  </a:lnTo>
                  <a:lnTo>
                    <a:pt x="54737" y="0"/>
                  </a:lnTo>
                  <a:lnTo>
                    <a:pt x="1336674" y="0"/>
                  </a:lnTo>
                  <a:lnTo>
                    <a:pt x="1357979" y="4302"/>
                  </a:lnTo>
                  <a:lnTo>
                    <a:pt x="1375378" y="16033"/>
                  </a:lnTo>
                  <a:lnTo>
                    <a:pt x="1387109" y="33432"/>
                  </a:lnTo>
                  <a:lnTo>
                    <a:pt x="1391411" y="54737"/>
                  </a:lnTo>
                  <a:lnTo>
                    <a:pt x="1391411" y="492378"/>
                  </a:lnTo>
                  <a:lnTo>
                    <a:pt x="1387109" y="513683"/>
                  </a:lnTo>
                  <a:lnTo>
                    <a:pt x="1375378" y="531082"/>
                  </a:lnTo>
                  <a:lnTo>
                    <a:pt x="1357979" y="542813"/>
                  </a:lnTo>
                  <a:lnTo>
                    <a:pt x="1336674" y="547115"/>
                  </a:lnTo>
                  <a:lnTo>
                    <a:pt x="54737" y="547115"/>
                  </a:lnTo>
                  <a:lnTo>
                    <a:pt x="33432" y="542813"/>
                  </a:lnTo>
                  <a:lnTo>
                    <a:pt x="16033" y="531082"/>
                  </a:lnTo>
                  <a:lnTo>
                    <a:pt x="4302" y="513683"/>
                  </a:lnTo>
                  <a:lnTo>
                    <a:pt x="0" y="492378"/>
                  </a:lnTo>
                  <a:lnTo>
                    <a:pt x="0" y="5473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659062" y="3750246"/>
            <a:ext cx="6972934" cy="1604010"/>
            <a:chOff x="2659062" y="3750246"/>
            <a:chExt cx="6972934" cy="1604010"/>
          </a:xfrm>
        </p:grpSpPr>
        <p:sp>
          <p:nvSpPr>
            <p:cNvPr id="24" name="object 24"/>
            <p:cNvSpPr/>
            <p:nvPr/>
          </p:nvSpPr>
          <p:spPr>
            <a:xfrm>
              <a:off x="2667000" y="3758184"/>
              <a:ext cx="6957059" cy="683260"/>
            </a:xfrm>
            <a:custGeom>
              <a:avLst/>
              <a:gdLst/>
              <a:ahLst/>
              <a:cxnLst/>
              <a:rect l="l" t="t" r="r" b="b"/>
              <a:pathLst>
                <a:path w="6957059" h="683260">
                  <a:moveTo>
                    <a:pt x="6888733" y="0"/>
                  </a:moveTo>
                  <a:lnTo>
                    <a:pt x="68325" y="0"/>
                  </a:lnTo>
                  <a:lnTo>
                    <a:pt x="41737" y="5371"/>
                  </a:lnTo>
                  <a:lnTo>
                    <a:pt x="20018" y="20018"/>
                  </a:lnTo>
                  <a:lnTo>
                    <a:pt x="5371" y="41737"/>
                  </a:lnTo>
                  <a:lnTo>
                    <a:pt x="0" y="68326"/>
                  </a:lnTo>
                  <a:lnTo>
                    <a:pt x="0" y="614426"/>
                  </a:lnTo>
                  <a:lnTo>
                    <a:pt x="5371" y="641014"/>
                  </a:lnTo>
                  <a:lnTo>
                    <a:pt x="20018" y="662733"/>
                  </a:lnTo>
                  <a:lnTo>
                    <a:pt x="41737" y="677380"/>
                  </a:lnTo>
                  <a:lnTo>
                    <a:pt x="68325" y="682752"/>
                  </a:lnTo>
                  <a:lnTo>
                    <a:pt x="6888733" y="682752"/>
                  </a:lnTo>
                  <a:lnTo>
                    <a:pt x="6915322" y="677380"/>
                  </a:lnTo>
                  <a:lnTo>
                    <a:pt x="6937041" y="662733"/>
                  </a:lnTo>
                  <a:lnTo>
                    <a:pt x="6951688" y="641014"/>
                  </a:lnTo>
                  <a:lnTo>
                    <a:pt x="6957059" y="614426"/>
                  </a:lnTo>
                  <a:lnTo>
                    <a:pt x="6957059" y="68326"/>
                  </a:lnTo>
                  <a:lnTo>
                    <a:pt x="6951688" y="41737"/>
                  </a:lnTo>
                  <a:lnTo>
                    <a:pt x="6937041" y="20018"/>
                  </a:lnTo>
                  <a:lnTo>
                    <a:pt x="6915322" y="5371"/>
                  </a:lnTo>
                  <a:lnTo>
                    <a:pt x="688873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67000" y="3758184"/>
              <a:ext cx="6957059" cy="683260"/>
            </a:xfrm>
            <a:custGeom>
              <a:avLst/>
              <a:gdLst/>
              <a:ahLst/>
              <a:cxnLst/>
              <a:rect l="l" t="t" r="r" b="b"/>
              <a:pathLst>
                <a:path w="6957059" h="683260">
                  <a:moveTo>
                    <a:pt x="0" y="68326"/>
                  </a:moveTo>
                  <a:lnTo>
                    <a:pt x="5371" y="41737"/>
                  </a:lnTo>
                  <a:lnTo>
                    <a:pt x="20018" y="20018"/>
                  </a:lnTo>
                  <a:lnTo>
                    <a:pt x="41737" y="5371"/>
                  </a:lnTo>
                  <a:lnTo>
                    <a:pt x="68325" y="0"/>
                  </a:lnTo>
                  <a:lnTo>
                    <a:pt x="6888733" y="0"/>
                  </a:lnTo>
                  <a:lnTo>
                    <a:pt x="6915322" y="5371"/>
                  </a:lnTo>
                  <a:lnTo>
                    <a:pt x="6937041" y="20018"/>
                  </a:lnTo>
                  <a:lnTo>
                    <a:pt x="6951688" y="41737"/>
                  </a:lnTo>
                  <a:lnTo>
                    <a:pt x="6957059" y="68326"/>
                  </a:lnTo>
                  <a:lnTo>
                    <a:pt x="6957059" y="614426"/>
                  </a:lnTo>
                  <a:lnTo>
                    <a:pt x="6951688" y="641014"/>
                  </a:lnTo>
                  <a:lnTo>
                    <a:pt x="6937041" y="662733"/>
                  </a:lnTo>
                  <a:lnTo>
                    <a:pt x="6915322" y="677380"/>
                  </a:lnTo>
                  <a:lnTo>
                    <a:pt x="6888733" y="682752"/>
                  </a:lnTo>
                  <a:lnTo>
                    <a:pt x="68325" y="682752"/>
                  </a:lnTo>
                  <a:lnTo>
                    <a:pt x="41737" y="677380"/>
                  </a:lnTo>
                  <a:lnTo>
                    <a:pt x="20018" y="662733"/>
                  </a:lnTo>
                  <a:lnTo>
                    <a:pt x="5371" y="641014"/>
                  </a:lnTo>
                  <a:lnTo>
                    <a:pt x="0" y="614426"/>
                  </a:lnTo>
                  <a:lnTo>
                    <a:pt x="0" y="68326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56915" y="3825240"/>
              <a:ext cx="1391411" cy="54711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756915" y="3825240"/>
              <a:ext cx="1391920" cy="547370"/>
            </a:xfrm>
            <a:custGeom>
              <a:avLst/>
              <a:gdLst/>
              <a:ahLst/>
              <a:cxnLst/>
              <a:rect l="l" t="t" r="r" b="b"/>
              <a:pathLst>
                <a:path w="1391920" h="547370">
                  <a:moveTo>
                    <a:pt x="0" y="54737"/>
                  </a:moveTo>
                  <a:lnTo>
                    <a:pt x="4302" y="33432"/>
                  </a:lnTo>
                  <a:lnTo>
                    <a:pt x="16033" y="16033"/>
                  </a:lnTo>
                  <a:lnTo>
                    <a:pt x="33432" y="4302"/>
                  </a:lnTo>
                  <a:lnTo>
                    <a:pt x="54736" y="0"/>
                  </a:lnTo>
                  <a:lnTo>
                    <a:pt x="1336674" y="0"/>
                  </a:lnTo>
                  <a:lnTo>
                    <a:pt x="1357979" y="4302"/>
                  </a:lnTo>
                  <a:lnTo>
                    <a:pt x="1375378" y="16033"/>
                  </a:lnTo>
                  <a:lnTo>
                    <a:pt x="1387109" y="33432"/>
                  </a:lnTo>
                  <a:lnTo>
                    <a:pt x="1391411" y="54737"/>
                  </a:lnTo>
                  <a:lnTo>
                    <a:pt x="1391411" y="492379"/>
                  </a:lnTo>
                  <a:lnTo>
                    <a:pt x="1387109" y="513683"/>
                  </a:lnTo>
                  <a:lnTo>
                    <a:pt x="1375378" y="531082"/>
                  </a:lnTo>
                  <a:lnTo>
                    <a:pt x="1357979" y="542813"/>
                  </a:lnTo>
                  <a:lnTo>
                    <a:pt x="1336674" y="547116"/>
                  </a:lnTo>
                  <a:lnTo>
                    <a:pt x="54736" y="547116"/>
                  </a:lnTo>
                  <a:lnTo>
                    <a:pt x="33432" y="542813"/>
                  </a:lnTo>
                  <a:lnTo>
                    <a:pt x="16033" y="531082"/>
                  </a:lnTo>
                  <a:lnTo>
                    <a:pt x="4302" y="513683"/>
                  </a:lnTo>
                  <a:lnTo>
                    <a:pt x="0" y="492379"/>
                  </a:lnTo>
                  <a:lnTo>
                    <a:pt x="0" y="5473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67000" y="4489704"/>
              <a:ext cx="6957059" cy="856615"/>
            </a:xfrm>
            <a:custGeom>
              <a:avLst/>
              <a:gdLst/>
              <a:ahLst/>
              <a:cxnLst/>
              <a:rect l="l" t="t" r="r" b="b"/>
              <a:pathLst>
                <a:path w="6957059" h="856614">
                  <a:moveTo>
                    <a:pt x="6871461" y="0"/>
                  </a:moveTo>
                  <a:lnTo>
                    <a:pt x="85598" y="0"/>
                  </a:lnTo>
                  <a:lnTo>
                    <a:pt x="52292" y="6731"/>
                  </a:lnTo>
                  <a:lnTo>
                    <a:pt x="25082" y="25082"/>
                  </a:lnTo>
                  <a:lnTo>
                    <a:pt x="6731" y="52292"/>
                  </a:lnTo>
                  <a:lnTo>
                    <a:pt x="0" y="85598"/>
                  </a:lnTo>
                  <a:lnTo>
                    <a:pt x="0" y="770890"/>
                  </a:lnTo>
                  <a:lnTo>
                    <a:pt x="6731" y="804195"/>
                  </a:lnTo>
                  <a:lnTo>
                    <a:pt x="25082" y="831405"/>
                  </a:lnTo>
                  <a:lnTo>
                    <a:pt x="52292" y="849757"/>
                  </a:lnTo>
                  <a:lnTo>
                    <a:pt x="85598" y="856488"/>
                  </a:lnTo>
                  <a:lnTo>
                    <a:pt x="6871461" y="856488"/>
                  </a:lnTo>
                  <a:lnTo>
                    <a:pt x="6904767" y="849757"/>
                  </a:lnTo>
                  <a:lnTo>
                    <a:pt x="6931977" y="831405"/>
                  </a:lnTo>
                  <a:lnTo>
                    <a:pt x="6950329" y="804195"/>
                  </a:lnTo>
                  <a:lnTo>
                    <a:pt x="6957059" y="770890"/>
                  </a:lnTo>
                  <a:lnTo>
                    <a:pt x="6957059" y="85598"/>
                  </a:lnTo>
                  <a:lnTo>
                    <a:pt x="6950329" y="52292"/>
                  </a:lnTo>
                  <a:lnTo>
                    <a:pt x="6931977" y="25082"/>
                  </a:lnTo>
                  <a:lnTo>
                    <a:pt x="6904767" y="6731"/>
                  </a:lnTo>
                  <a:lnTo>
                    <a:pt x="6871461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667000" y="4489704"/>
              <a:ext cx="6957059" cy="856615"/>
            </a:xfrm>
            <a:custGeom>
              <a:avLst/>
              <a:gdLst/>
              <a:ahLst/>
              <a:cxnLst/>
              <a:rect l="l" t="t" r="r" b="b"/>
              <a:pathLst>
                <a:path w="6957059" h="856614">
                  <a:moveTo>
                    <a:pt x="0" y="85598"/>
                  </a:moveTo>
                  <a:lnTo>
                    <a:pt x="6731" y="52292"/>
                  </a:lnTo>
                  <a:lnTo>
                    <a:pt x="25082" y="25082"/>
                  </a:lnTo>
                  <a:lnTo>
                    <a:pt x="52292" y="6731"/>
                  </a:lnTo>
                  <a:lnTo>
                    <a:pt x="85598" y="0"/>
                  </a:lnTo>
                  <a:lnTo>
                    <a:pt x="6871461" y="0"/>
                  </a:lnTo>
                  <a:lnTo>
                    <a:pt x="6904767" y="6731"/>
                  </a:lnTo>
                  <a:lnTo>
                    <a:pt x="6931977" y="25082"/>
                  </a:lnTo>
                  <a:lnTo>
                    <a:pt x="6950329" y="52292"/>
                  </a:lnTo>
                  <a:lnTo>
                    <a:pt x="6957059" y="85598"/>
                  </a:lnTo>
                  <a:lnTo>
                    <a:pt x="6957059" y="770890"/>
                  </a:lnTo>
                  <a:lnTo>
                    <a:pt x="6950329" y="804195"/>
                  </a:lnTo>
                  <a:lnTo>
                    <a:pt x="6931977" y="831405"/>
                  </a:lnTo>
                  <a:lnTo>
                    <a:pt x="6904767" y="849757"/>
                  </a:lnTo>
                  <a:lnTo>
                    <a:pt x="6871461" y="856488"/>
                  </a:lnTo>
                  <a:lnTo>
                    <a:pt x="85598" y="856488"/>
                  </a:lnTo>
                  <a:lnTo>
                    <a:pt x="52292" y="849757"/>
                  </a:lnTo>
                  <a:lnTo>
                    <a:pt x="25082" y="831405"/>
                  </a:lnTo>
                  <a:lnTo>
                    <a:pt x="6731" y="804195"/>
                  </a:lnTo>
                  <a:lnTo>
                    <a:pt x="0" y="770890"/>
                  </a:lnTo>
                  <a:lnTo>
                    <a:pt x="0" y="85598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4723" y="4588764"/>
              <a:ext cx="1371600" cy="6568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744723" y="4588764"/>
              <a:ext cx="1371600" cy="657225"/>
            </a:xfrm>
            <a:custGeom>
              <a:avLst/>
              <a:gdLst/>
              <a:ahLst/>
              <a:cxnLst/>
              <a:rect l="l" t="t" r="r" b="b"/>
              <a:pathLst>
                <a:path w="1371600" h="657225">
                  <a:moveTo>
                    <a:pt x="0" y="65659"/>
                  </a:moveTo>
                  <a:lnTo>
                    <a:pt x="5169" y="40130"/>
                  </a:lnTo>
                  <a:lnTo>
                    <a:pt x="19256" y="19256"/>
                  </a:lnTo>
                  <a:lnTo>
                    <a:pt x="40130" y="5169"/>
                  </a:lnTo>
                  <a:lnTo>
                    <a:pt x="65658" y="0"/>
                  </a:lnTo>
                  <a:lnTo>
                    <a:pt x="1305940" y="0"/>
                  </a:lnTo>
                  <a:lnTo>
                    <a:pt x="1331469" y="5169"/>
                  </a:lnTo>
                  <a:lnTo>
                    <a:pt x="1352343" y="19256"/>
                  </a:lnTo>
                  <a:lnTo>
                    <a:pt x="1366430" y="40130"/>
                  </a:lnTo>
                  <a:lnTo>
                    <a:pt x="1371600" y="65659"/>
                  </a:lnTo>
                  <a:lnTo>
                    <a:pt x="1371600" y="591185"/>
                  </a:lnTo>
                  <a:lnTo>
                    <a:pt x="1366430" y="616713"/>
                  </a:lnTo>
                  <a:lnTo>
                    <a:pt x="1352343" y="637587"/>
                  </a:lnTo>
                  <a:lnTo>
                    <a:pt x="1331469" y="651674"/>
                  </a:lnTo>
                  <a:lnTo>
                    <a:pt x="1305940" y="656844"/>
                  </a:lnTo>
                  <a:lnTo>
                    <a:pt x="65658" y="656844"/>
                  </a:lnTo>
                  <a:lnTo>
                    <a:pt x="40130" y="651674"/>
                  </a:lnTo>
                  <a:lnTo>
                    <a:pt x="19256" y="637587"/>
                  </a:lnTo>
                  <a:lnTo>
                    <a:pt x="5169" y="616713"/>
                  </a:lnTo>
                  <a:lnTo>
                    <a:pt x="0" y="591185"/>
                  </a:lnTo>
                  <a:lnTo>
                    <a:pt x="0" y="65659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659062" y="5405310"/>
            <a:ext cx="6972934" cy="700405"/>
            <a:chOff x="2659062" y="5405310"/>
            <a:chExt cx="6972934" cy="700405"/>
          </a:xfrm>
        </p:grpSpPr>
        <p:sp>
          <p:nvSpPr>
            <p:cNvPr id="33" name="object 33"/>
            <p:cNvSpPr/>
            <p:nvPr/>
          </p:nvSpPr>
          <p:spPr>
            <a:xfrm>
              <a:off x="2667000" y="5413247"/>
              <a:ext cx="6957059" cy="684530"/>
            </a:xfrm>
            <a:custGeom>
              <a:avLst/>
              <a:gdLst/>
              <a:ahLst/>
              <a:cxnLst/>
              <a:rect l="l" t="t" r="r" b="b"/>
              <a:pathLst>
                <a:path w="6957059" h="684529">
                  <a:moveTo>
                    <a:pt x="6888607" y="0"/>
                  </a:moveTo>
                  <a:lnTo>
                    <a:pt x="68452" y="0"/>
                  </a:lnTo>
                  <a:lnTo>
                    <a:pt x="41790" y="5373"/>
                  </a:lnTo>
                  <a:lnTo>
                    <a:pt x="20034" y="20034"/>
                  </a:lnTo>
                  <a:lnTo>
                    <a:pt x="5373" y="41790"/>
                  </a:lnTo>
                  <a:lnTo>
                    <a:pt x="0" y="68452"/>
                  </a:lnTo>
                  <a:lnTo>
                    <a:pt x="0" y="615848"/>
                  </a:lnTo>
                  <a:lnTo>
                    <a:pt x="5373" y="642485"/>
                  </a:lnTo>
                  <a:lnTo>
                    <a:pt x="20034" y="664235"/>
                  </a:lnTo>
                  <a:lnTo>
                    <a:pt x="41790" y="678899"/>
                  </a:lnTo>
                  <a:lnTo>
                    <a:pt x="68452" y="684275"/>
                  </a:lnTo>
                  <a:lnTo>
                    <a:pt x="6888607" y="684275"/>
                  </a:lnTo>
                  <a:lnTo>
                    <a:pt x="6915269" y="678899"/>
                  </a:lnTo>
                  <a:lnTo>
                    <a:pt x="6937025" y="664235"/>
                  </a:lnTo>
                  <a:lnTo>
                    <a:pt x="6951686" y="642485"/>
                  </a:lnTo>
                  <a:lnTo>
                    <a:pt x="6957059" y="615848"/>
                  </a:lnTo>
                  <a:lnTo>
                    <a:pt x="6957059" y="68452"/>
                  </a:lnTo>
                  <a:lnTo>
                    <a:pt x="6951686" y="41790"/>
                  </a:lnTo>
                  <a:lnTo>
                    <a:pt x="6937025" y="20034"/>
                  </a:lnTo>
                  <a:lnTo>
                    <a:pt x="6915269" y="5373"/>
                  </a:lnTo>
                  <a:lnTo>
                    <a:pt x="6888607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67000" y="5413247"/>
              <a:ext cx="6957059" cy="684530"/>
            </a:xfrm>
            <a:custGeom>
              <a:avLst/>
              <a:gdLst/>
              <a:ahLst/>
              <a:cxnLst/>
              <a:rect l="l" t="t" r="r" b="b"/>
              <a:pathLst>
                <a:path w="6957059" h="684529">
                  <a:moveTo>
                    <a:pt x="0" y="68452"/>
                  </a:moveTo>
                  <a:lnTo>
                    <a:pt x="5373" y="41790"/>
                  </a:lnTo>
                  <a:lnTo>
                    <a:pt x="20034" y="20034"/>
                  </a:lnTo>
                  <a:lnTo>
                    <a:pt x="41790" y="5373"/>
                  </a:lnTo>
                  <a:lnTo>
                    <a:pt x="68452" y="0"/>
                  </a:lnTo>
                  <a:lnTo>
                    <a:pt x="6888607" y="0"/>
                  </a:lnTo>
                  <a:lnTo>
                    <a:pt x="6915269" y="5373"/>
                  </a:lnTo>
                  <a:lnTo>
                    <a:pt x="6937025" y="20034"/>
                  </a:lnTo>
                  <a:lnTo>
                    <a:pt x="6951686" y="41790"/>
                  </a:lnTo>
                  <a:lnTo>
                    <a:pt x="6957059" y="68452"/>
                  </a:lnTo>
                  <a:lnTo>
                    <a:pt x="6957059" y="615848"/>
                  </a:lnTo>
                  <a:lnTo>
                    <a:pt x="6951686" y="642485"/>
                  </a:lnTo>
                  <a:lnTo>
                    <a:pt x="6937025" y="664235"/>
                  </a:lnTo>
                  <a:lnTo>
                    <a:pt x="6915269" y="678899"/>
                  </a:lnTo>
                  <a:lnTo>
                    <a:pt x="6888607" y="684275"/>
                  </a:lnTo>
                  <a:lnTo>
                    <a:pt x="68452" y="684275"/>
                  </a:lnTo>
                  <a:lnTo>
                    <a:pt x="41790" y="678899"/>
                  </a:lnTo>
                  <a:lnTo>
                    <a:pt x="20034" y="664235"/>
                  </a:lnTo>
                  <a:lnTo>
                    <a:pt x="5373" y="642485"/>
                  </a:lnTo>
                  <a:lnTo>
                    <a:pt x="0" y="615848"/>
                  </a:lnTo>
                  <a:lnTo>
                    <a:pt x="0" y="6845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361179" y="1530553"/>
            <a:ext cx="5029835" cy="450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30"/>
              </a:lnSpc>
              <a:spcBef>
                <a:spcPts val="100"/>
              </a:spcBef>
            </a:pPr>
            <a:r>
              <a:rPr sz="18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EQUIPO</a:t>
            </a:r>
            <a:r>
              <a:rPr sz="18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 </a:t>
            </a:r>
            <a:r>
              <a:rPr sz="18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ESPECÍFICO</a:t>
            </a:r>
            <a:r>
              <a:rPr sz="18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 </a:t>
            </a:r>
            <a:r>
              <a:rPr sz="18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DE</a:t>
            </a:r>
            <a:r>
              <a:rPr sz="18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 </a:t>
            </a:r>
            <a:r>
              <a:rPr sz="18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ALTERACIONES</a:t>
            </a:r>
            <a:r>
              <a:rPr sz="18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 </a:t>
            </a:r>
            <a:r>
              <a:rPr sz="18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GRAVES</a:t>
            </a:r>
            <a:endParaRPr sz="1800">
              <a:latin typeface="Cambria"/>
              <a:cs typeface="Cambria"/>
            </a:endParaRPr>
          </a:p>
          <a:p>
            <a:pPr algn="ctr">
              <a:lnSpc>
                <a:spcPts val="2030"/>
              </a:lnSpc>
            </a:pPr>
            <a:r>
              <a:rPr sz="18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DEL</a:t>
            </a:r>
            <a:r>
              <a:rPr sz="18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 </a:t>
            </a:r>
            <a:r>
              <a:rPr sz="18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9"/>
              </a:rPr>
              <a:t>DESARROLLO</a:t>
            </a: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05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0"/>
              </a:rPr>
              <a:t>Federación AUTISMO</a:t>
            </a:r>
            <a:r>
              <a:rPr sz="24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0"/>
              </a:rPr>
              <a:t> </a:t>
            </a:r>
            <a:r>
              <a:rPr sz="24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0"/>
              </a:rPr>
              <a:t>MADRID</a:t>
            </a:r>
            <a:endParaRPr sz="2400">
              <a:latin typeface="Cambria"/>
              <a:cs typeface="Cambria"/>
            </a:endParaRPr>
          </a:p>
          <a:p>
            <a:pPr marL="330835" marR="325120" algn="ctr">
              <a:lnSpc>
                <a:spcPct val="174600"/>
              </a:lnSpc>
              <a:spcBef>
                <a:spcPts val="890"/>
              </a:spcBef>
            </a:pPr>
            <a:r>
              <a:rPr sz="24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1"/>
              </a:rPr>
              <a:t>Federación </a:t>
            </a:r>
            <a:r>
              <a:rPr sz="24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1"/>
              </a:rPr>
              <a:t>ASPERGER </a:t>
            </a:r>
            <a:r>
              <a:rPr sz="24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1"/>
              </a:rPr>
              <a:t>MADRID </a:t>
            </a:r>
            <a:r>
              <a:rPr sz="2400" b="1" spc="-515" dirty="0">
                <a:solidFill>
                  <a:srgbClr val="FCAB2A"/>
                </a:solidFill>
                <a:latin typeface="Cambria"/>
                <a:cs typeface="Cambria"/>
              </a:rPr>
              <a:t> </a:t>
            </a:r>
            <a:r>
              <a:rPr sz="24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AETAPI.</a:t>
            </a:r>
            <a:r>
              <a:rPr sz="2400" b="1" u="heavy" spc="3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 </a:t>
            </a:r>
            <a:r>
              <a:rPr sz="20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Asociación</a:t>
            </a:r>
            <a:r>
              <a:rPr sz="20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 </a:t>
            </a:r>
            <a:r>
              <a:rPr sz="20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Española</a:t>
            </a:r>
            <a:r>
              <a:rPr sz="20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 </a:t>
            </a:r>
            <a:r>
              <a:rPr sz="20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de</a:t>
            </a:r>
            <a:endParaRPr sz="2000">
              <a:latin typeface="Cambria"/>
              <a:cs typeface="Cambria"/>
            </a:endParaRPr>
          </a:p>
          <a:p>
            <a:pPr algn="ctr">
              <a:lnSpc>
                <a:spcPts val="2115"/>
              </a:lnSpc>
            </a:pPr>
            <a:r>
              <a:rPr sz="20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profesionales</a:t>
            </a:r>
            <a:r>
              <a:rPr sz="2000" b="1" u="heavy" spc="-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 </a:t>
            </a:r>
            <a:r>
              <a:rPr sz="20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del</a:t>
            </a:r>
            <a:r>
              <a:rPr sz="20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 </a:t>
            </a:r>
            <a:r>
              <a:rPr sz="20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2"/>
              </a:rPr>
              <a:t>Autismo</a:t>
            </a:r>
            <a:endParaRPr sz="2000">
              <a:latin typeface="Cambria"/>
              <a:cs typeface="Cambria"/>
            </a:endParaRPr>
          </a:p>
          <a:p>
            <a:pPr marL="1270" algn="ctr">
              <a:lnSpc>
                <a:spcPts val="2870"/>
              </a:lnSpc>
              <a:spcBef>
                <a:spcPts val="760"/>
              </a:spcBef>
            </a:pPr>
            <a:r>
              <a:rPr sz="24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FESPAU</a:t>
            </a:r>
            <a:endParaRPr sz="2400">
              <a:latin typeface="Cambria"/>
              <a:cs typeface="Cambria"/>
            </a:endParaRPr>
          </a:p>
          <a:p>
            <a:pPr marL="120650" marR="112395" algn="ctr">
              <a:lnSpc>
                <a:spcPts val="1880"/>
              </a:lnSpc>
              <a:spcBef>
                <a:spcPts val="85"/>
              </a:spcBef>
            </a:pP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Federación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Española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de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Asociaciones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de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Padres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y/o </a:t>
            </a:r>
            <a:r>
              <a:rPr sz="1600" b="1" spc="-340" dirty="0">
                <a:solidFill>
                  <a:srgbClr val="FCAB2A"/>
                </a:solidFill>
                <a:latin typeface="Cambria"/>
                <a:cs typeface="Cambria"/>
              </a:rPr>
              <a:t> 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Tutores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de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Personas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con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 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3"/>
              </a:rPr>
              <a:t>Autismo</a:t>
            </a:r>
            <a:endParaRPr sz="1600">
              <a:latin typeface="Cambria"/>
              <a:cs typeface="Cambria"/>
            </a:endParaRPr>
          </a:p>
          <a:p>
            <a:pPr algn="ctr">
              <a:lnSpc>
                <a:spcPts val="2770"/>
              </a:lnSpc>
              <a:spcBef>
                <a:spcPts val="790"/>
              </a:spcBef>
            </a:pPr>
            <a:r>
              <a:rPr sz="24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PLENA</a:t>
            </a:r>
            <a:r>
              <a:rPr sz="24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24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INCLUSIÓN</a:t>
            </a:r>
            <a:r>
              <a:rPr sz="24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24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Madrid</a:t>
            </a:r>
            <a:r>
              <a:rPr sz="24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(Personas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con</a:t>
            </a:r>
            <a:endParaRPr sz="1600">
              <a:latin typeface="Cambria"/>
              <a:cs typeface="Cambria"/>
            </a:endParaRPr>
          </a:p>
          <a:p>
            <a:pPr algn="ctr">
              <a:lnSpc>
                <a:spcPts val="1810"/>
              </a:lnSpc>
            </a:pP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Discapacidad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Intelectual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y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del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14"/>
              </a:rPr>
              <a:t>Desarrollo)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727642" y="5473890"/>
            <a:ext cx="1407795" cy="563245"/>
            <a:chOff x="2727642" y="5473890"/>
            <a:chExt cx="1407795" cy="563245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35579" y="5481828"/>
              <a:ext cx="1391411" cy="5471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735579" y="5481828"/>
              <a:ext cx="1391920" cy="547370"/>
            </a:xfrm>
            <a:custGeom>
              <a:avLst/>
              <a:gdLst/>
              <a:ahLst/>
              <a:cxnLst/>
              <a:rect l="l" t="t" r="r" b="b"/>
              <a:pathLst>
                <a:path w="1391920" h="547370">
                  <a:moveTo>
                    <a:pt x="0" y="54737"/>
                  </a:moveTo>
                  <a:lnTo>
                    <a:pt x="4302" y="33432"/>
                  </a:lnTo>
                  <a:lnTo>
                    <a:pt x="16033" y="16033"/>
                  </a:lnTo>
                  <a:lnTo>
                    <a:pt x="33432" y="4302"/>
                  </a:lnTo>
                  <a:lnTo>
                    <a:pt x="54737" y="0"/>
                  </a:lnTo>
                  <a:lnTo>
                    <a:pt x="1336674" y="0"/>
                  </a:lnTo>
                  <a:lnTo>
                    <a:pt x="1357979" y="4302"/>
                  </a:lnTo>
                  <a:lnTo>
                    <a:pt x="1375378" y="16033"/>
                  </a:lnTo>
                  <a:lnTo>
                    <a:pt x="1387109" y="33432"/>
                  </a:lnTo>
                  <a:lnTo>
                    <a:pt x="1391411" y="54737"/>
                  </a:lnTo>
                  <a:lnTo>
                    <a:pt x="1391411" y="492404"/>
                  </a:lnTo>
                  <a:lnTo>
                    <a:pt x="1387109" y="513699"/>
                  </a:lnTo>
                  <a:lnTo>
                    <a:pt x="1375378" y="531090"/>
                  </a:lnTo>
                  <a:lnTo>
                    <a:pt x="1357979" y="542816"/>
                  </a:lnTo>
                  <a:lnTo>
                    <a:pt x="1336674" y="547116"/>
                  </a:lnTo>
                  <a:lnTo>
                    <a:pt x="54737" y="547116"/>
                  </a:lnTo>
                  <a:lnTo>
                    <a:pt x="33432" y="542816"/>
                  </a:lnTo>
                  <a:lnTo>
                    <a:pt x="16033" y="531090"/>
                  </a:lnTo>
                  <a:lnTo>
                    <a:pt x="4302" y="513699"/>
                  </a:lnTo>
                  <a:lnTo>
                    <a:pt x="0" y="492404"/>
                  </a:lnTo>
                  <a:lnTo>
                    <a:pt x="0" y="5473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0500" y="6434328"/>
            <a:ext cx="838200" cy="298702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2668270" y="6235395"/>
            <a:ext cx="3123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50" dirty="0">
                <a:solidFill>
                  <a:srgbClr val="888888"/>
                </a:solidFill>
                <a:latin typeface="Tahoma"/>
                <a:cs typeface="Tahoma"/>
              </a:rPr>
              <a:t>Específico</a:t>
            </a:r>
            <a:r>
              <a:rPr sz="9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10" dirty="0">
                <a:solidFill>
                  <a:srgbClr val="888888"/>
                </a:solidFill>
                <a:latin typeface="Tahoma"/>
                <a:cs typeface="Tahoma"/>
              </a:rPr>
              <a:t>de</a:t>
            </a:r>
            <a:r>
              <a:rPr sz="900" spc="-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6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Desarrollo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323588"/>
            <a:ext cx="1743075" cy="779145"/>
          </a:xfrm>
          <a:custGeom>
            <a:avLst/>
            <a:gdLst/>
            <a:ahLst/>
            <a:cxnLst/>
            <a:rect l="l" t="t" r="r" b="b"/>
            <a:pathLst>
              <a:path w="1743075" h="779145">
                <a:moveTo>
                  <a:pt x="1346200" y="0"/>
                </a:moveTo>
                <a:lnTo>
                  <a:pt x="0" y="0"/>
                </a:lnTo>
                <a:lnTo>
                  <a:pt x="0" y="778763"/>
                </a:lnTo>
                <a:lnTo>
                  <a:pt x="1346200" y="778763"/>
                </a:lnTo>
                <a:lnTo>
                  <a:pt x="1355891" y="777956"/>
                </a:lnTo>
                <a:lnTo>
                  <a:pt x="1363821" y="775827"/>
                </a:lnTo>
                <a:lnTo>
                  <a:pt x="1369988" y="772816"/>
                </a:lnTo>
                <a:lnTo>
                  <a:pt x="1374394" y="769366"/>
                </a:lnTo>
                <a:lnTo>
                  <a:pt x="1374394" y="764667"/>
                </a:lnTo>
                <a:lnTo>
                  <a:pt x="1379093" y="764667"/>
                </a:lnTo>
                <a:lnTo>
                  <a:pt x="1735582" y="408178"/>
                </a:lnTo>
                <a:lnTo>
                  <a:pt x="1740868" y="399587"/>
                </a:lnTo>
                <a:lnTo>
                  <a:pt x="1742630" y="388794"/>
                </a:lnTo>
                <a:lnTo>
                  <a:pt x="1740868" y="377120"/>
                </a:lnTo>
                <a:lnTo>
                  <a:pt x="1735582" y="365887"/>
                </a:lnTo>
                <a:lnTo>
                  <a:pt x="1379093" y="14097"/>
                </a:lnTo>
                <a:lnTo>
                  <a:pt x="1379093" y="9398"/>
                </a:lnTo>
                <a:lnTo>
                  <a:pt x="1374394" y="9398"/>
                </a:lnTo>
                <a:lnTo>
                  <a:pt x="1369988" y="5947"/>
                </a:lnTo>
                <a:lnTo>
                  <a:pt x="1363821" y="2936"/>
                </a:lnTo>
                <a:lnTo>
                  <a:pt x="1355891" y="807"/>
                </a:lnTo>
                <a:lnTo>
                  <a:pt x="134620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36773" y="789813"/>
            <a:ext cx="5922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00AFEF"/>
                </a:solidFill>
                <a:latin typeface="Cambria"/>
                <a:cs typeface="Cambria"/>
              </a:rPr>
              <a:t>ASOCIACIONES</a:t>
            </a:r>
            <a:r>
              <a:rPr sz="3600" spc="-60" dirty="0">
                <a:solidFill>
                  <a:srgbClr val="00AFEF"/>
                </a:solidFill>
                <a:latin typeface="Cambria"/>
                <a:cs typeface="Cambria"/>
              </a:rPr>
              <a:t> </a:t>
            </a:r>
            <a:r>
              <a:rPr sz="3600" dirty="0">
                <a:solidFill>
                  <a:srgbClr val="00AFEF"/>
                </a:solidFill>
                <a:latin typeface="Cambria"/>
                <a:cs typeface="Cambria"/>
              </a:rPr>
              <a:t>DE</a:t>
            </a:r>
            <a:r>
              <a:rPr sz="3600" spc="-30" dirty="0">
                <a:solidFill>
                  <a:srgbClr val="00AFEF"/>
                </a:solidFill>
                <a:latin typeface="Cambria"/>
                <a:cs typeface="Cambria"/>
              </a:rPr>
              <a:t> </a:t>
            </a:r>
            <a:r>
              <a:rPr sz="3600" spc="-45" dirty="0">
                <a:solidFill>
                  <a:srgbClr val="00AFEF"/>
                </a:solidFill>
                <a:latin typeface="Cambria"/>
                <a:cs typeface="Cambria"/>
              </a:rPr>
              <a:t>FAMILIAS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8500" y="2133600"/>
            <a:ext cx="5715000" cy="395935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500" y="6434328"/>
            <a:ext cx="838200" cy="29870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44976" y="532891"/>
            <a:ext cx="59169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979149"/>
                </a:solidFill>
                <a:latin typeface="Cambria"/>
                <a:cs typeface="Cambria"/>
              </a:rPr>
              <a:t>ASOCIACIONES</a:t>
            </a:r>
            <a:r>
              <a:rPr sz="3600" spc="-40" dirty="0">
                <a:solidFill>
                  <a:srgbClr val="979149"/>
                </a:solidFill>
                <a:latin typeface="Cambria"/>
                <a:cs typeface="Cambria"/>
              </a:rPr>
              <a:t> </a:t>
            </a:r>
            <a:r>
              <a:rPr sz="3600" dirty="0">
                <a:solidFill>
                  <a:srgbClr val="979149"/>
                </a:solidFill>
                <a:latin typeface="Cambria"/>
                <a:cs typeface="Cambria"/>
              </a:rPr>
              <a:t>DE</a:t>
            </a:r>
            <a:r>
              <a:rPr sz="3600" spc="-25" dirty="0">
                <a:solidFill>
                  <a:srgbClr val="979149"/>
                </a:solidFill>
                <a:latin typeface="Cambria"/>
                <a:cs typeface="Cambria"/>
              </a:rPr>
              <a:t> </a:t>
            </a:r>
            <a:r>
              <a:rPr sz="3600" spc="-45" dirty="0">
                <a:solidFill>
                  <a:srgbClr val="979149"/>
                </a:solidFill>
                <a:latin typeface="Cambria"/>
                <a:cs typeface="Cambria"/>
              </a:rPr>
              <a:t>FAMILIAS</a:t>
            </a:r>
            <a:endParaRPr sz="3600">
              <a:latin typeface="Cambria"/>
              <a:cs typeface="Cambr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76298" y="1329182"/>
            <a:ext cx="1609090" cy="4826000"/>
            <a:chOff x="1876298" y="1329182"/>
            <a:chExt cx="1609090" cy="4826000"/>
          </a:xfrm>
        </p:grpSpPr>
        <p:sp>
          <p:nvSpPr>
            <p:cNvPr id="9" name="object 9"/>
            <p:cNvSpPr/>
            <p:nvPr/>
          </p:nvSpPr>
          <p:spPr>
            <a:xfrm>
              <a:off x="1888998" y="1341882"/>
              <a:ext cx="1583690" cy="4800600"/>
            </a:xfrm>
            <a:custGeom>
              <a:avLst/>
              <a:gdLst/>
              <a:ahLst/>
              <a:cxnLst/>
              <a:rect l="l" t="t" r="r" b="b"/>
              <a:pathLst>
                <a:path w="1583689" h="4800600">
                  <a:moveTo>
                    <a:pt x="0" y="0"/>
                  </a:moveTo>
                  <a:lnTo>
                    <a:pt x="0" y="4800600"/>
                  </a:lnTo>
                  <a:lnTo>
                    <a:pt x="1583436" y="3840479"/>
                  </a:lnTo>
                  <a:lnTo>
                    <a:pt x="1583436" y="960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88998" y="1341882"/>
              <a:ext cx="1583690" cy="4800600"/>
            </a:xfrm>
            <a:custGeom>
              <a:avLst/>
              <a:gdLst/>
              <a:ahLst/>
              <a:cxnLst/>
              <a:rect l="l" t="t" r="r" b="b"/>
              <a:pathLst>
                <a:path w="1583689" h="4800600">
                  <a:moveTo>
                    <a:pt x="0" y="4800600"/>
                  </a:moveTo>
                  <a:lnTo>
                    <a:pt x="0" y="0"/>
                  </a:lnTo>
                  <a:lnTo>
                    <a:pt x="1583436" y="960119"/>
                  </a:lnTo>
                  <a:lnTo>
                    <a:pt x="1583436" y="3840479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95601" y="1849442"/>
            <a:ext cx="1451610" cy="358775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b="1" spc="-5" dirty="0">
                <a:solidFill>
                  <a:srgbClr val="FFFFFF"/>
                </a:solidFill>
                <a:latin typeface="Cambria"/>
                <a:cs typeface="Cambria"/>
              </a:rPr>
              <a:t>CAPITAL</a:t>
            </a:r>
            <a:endParaRPr sz="2000">
              <a:latin typeface="Cambria"/>
              <a:cs typeface="Cambria"/>
            </a:endParaRPr>
          </a:p>
          <a:p>
            <a:pPr marL="184785" marR="352425" indent="-172720">
              <a:lnSpc>
                <a:spcPts val="1730"/>
              </a:lnSpc>
              <a:spcBef>
                <a:spcPts val="74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Sín</a:t>
            </a:r>
            <a:r>
              <a:rPr sz="1600" b="1" spc="-1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rome  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Asperger</a:t>
            </a:r>
            <a:endParaRPr sz="1600">
              <a:latin typeface="Cambria"/>
              <a:cs typeface="Cambria"/>
            </a:endParaRPr>
          </a:p>
          <a:p>
            <a:pPr marL="184785" marR="280035" indent="-172720">
              <a:lnSpc>
                <a:spcPts val="1730"/>
              </a:lnSpc>
              <a:spcBef>
                <a:spcPts val="20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1600" b="1" spc="-1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b="1" spc="-1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600" b="1" spc="-15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ón 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Quinta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ts val="1889"/>
              </a:lnSpc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Aleph-TEA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1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PAUTA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15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APNA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ARAYA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15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ANTARES</a:t>
            </a:r>
            <a:endParaRPr sz="1600">
              <a:latin typeface="Cambria"/>
              <a:cs typeface="Cambria"/>
            </a:endParaRPr>
          </a:p>
          <a:p>
            <a:pPr marL="184785" marR="5080" indent="-172720">
              <a:lnSpc>
                <a:spcPts val="1730"/>
              </a:lnSpc>
              <a:spcBef>
                <a:spcPts val="225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Fundación 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 Ángel</a:t>
            </a:r>
            <a:r>
              <a:rPr sz="1600" b="1" spc="-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Rivière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ts val="1889"/>
              </a:lnSpc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El</a:t>
            </a:r>
            <a:r>
              <a:rPr sz="16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Principito</a:t>
            </a:r>
            <a:endParaRPr sz="16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15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PuzleTEA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66414" y="1329182"/>
            <a:ext cx="1482725" cy="4826000"/>
            <a:chOff x="3566414" y="1329182"/>
            <a:chExt cx="1482725" cy="4826000"/>
          </a:xfrm>
        </p:grpSpPr>
        <p:sp>
          <p:nvSpPr>
            <p:cNvPr id="13" name="object 13"/>
            <p:cNvSpPr/>
            <p:nvPr/>
          </p:nvSpPr>
          <p:spPr>
            <a:xfrm>
              <a:off x="3579114" y="1341882"/>
              <a:ext cx="1457325" cy="4800600"/>
            </a:xfrm>
            <a:custGeom>
              <a:avLst/>
              <a:gdLst/>
              <a:ahLst/>
              <a:cxnLst/>
              <a:rect l="l" t="t" r="r" b="b"/>
              <a:pathLst>
                <a:path w="1457325" h="4800600">
                  <a:moveTo>
                    <a:pt x="0" y="0"/>
                  </a:moveTo>
                  <a:lnTo>
                    <a:pt x="0" y="4800600"/>
                  </a:lnTo>
                  <a:lnTo>
                    <a:pt x="1456944" y="3840479"/>
                  </a:lnTo>
                  <a:lnTo>
                    <a:pt x="1456944" y="960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5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79114" y="1341882"/>
              <a:ext cx="1457325" cy="4800600"/>
            </a:xfrm>
            <a:custGeom>
              <a:avLst/>
              <a:gdLst/>
              <a:ahLst/>
              <a:cxnLst/>
              <a:rect l="l" t="t" r="r" b="b"/>
              <a:pathLst>
                <a:path w="1457325" h="4800600">
                  <a:moveTo>
                    <a:pt x="0" y="4800600"/>
                  </a:moveTo>
                  <a:lnTo>
                    <a:pt x="0" y="0"/>
                  </a:lnTo>
                  <a:lnTo>
                    <a:pt x="1456944" y="960119"/>
                  </a:lnTo>
                  <a:lnTo>
                    <a:pt x="1456944" y="3840479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93667" y="2181807"/>
            <a:ext cx="1253490" cy="13061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2000" b="1" spc="-5" dirty="0">
                <a:solidFill>
                  <a:srgbClr val="FFFFFF"/>
                </a:solidFill>
                <a:latin typeface="Cambria"/>
                <a:cs typeface="Cambria"/>
              </a:rPr>
              <a:t>NORTE</a:t>
            </a:r>
            <a:endParaRPr sz="20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489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AMI-3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NORTEA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ConecTEA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79390" y="1329182"/>
            <a:ext cx="1607820" cy="4826000"/>
            <a:chOff x="5279390" y="1329182"/>
            <a:chExt cx="1607820" cy="4826000"/>
          </a:xfrm>
        </p:grpSpPr>
        <p:sp>
          <p:nvSpPr>
            <p:cNvPr id="17" name="object 17"/>
            <p:cNvSpPr/>
            <p:nvPr/>
          </p:nvSpPr>
          <p:spPr>
            <a:xfrm>
              <a:off x="5292090" y="1341882"/>
              <a:ext cx="1582420" cy="4800600"/>
            </a:xfrm>
            <a:custGeom>
              <a:avLst/>
              <a:gdLst/>
              <a:ahLst/>
              <a:cxnLst/>
              <a:rect l="l" t="t" r="r" b="b"/>
              <a:pathLst>
                <a:path w="1582420" h="4800600">
                  <a:moveTo>
                    <a:pt x="0" y="0"/>
                  </a:moveTo>
                  <a:lnTo>
                    <a:pt x="0" y="4800600"/>
                  </a:lnTo>
                  <a:lnTo>
                    <a:pt x="1581912" y="3840479"/>
                  </a:lnTo>
                  <a:lnTo>
                    <a:pt x="1581912" y="960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85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92090" y="1341882"/>
              <a:ext cx="1582420" cy="4800600"/>
            </a:xfrm>
            <a:custGeom>
              <a:avLst/>
              <a:gdLst/>
              <a:ahLst/>
              <a:cxnLst/>
              <a:rect l="l" t="t" r="r" b="b"/>
              <a:pathLst>
                <a:path w="1582420" h="4800600">
                  <a:moveTo>
                    <a:pt x="0" y="4800600"/>
                  </a:moveTo>
                  <a:lnTo>
                    <a:pt x="0" y="0"/>
                  </a:lnTo>
                  <a:lnTo>
                    <a:pt x="1581912" y="960119"/>
                  </a:lnTo>
                  <a:lnTo>
                    <a:pt x="1581912" y="3840479"/>
                  </a:lnTo>
                  <a:lnTo>
                    <a:pt x="0" y="480060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406009" y="2181807"/>
            <a:ext cx="1297305" cy="12680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2000" b="1" spc="-5" dirty="0">
                <a:solidFill>
                  <a:srgbClr val="FFFFFF"/>
                </a:solidFill>
                <a:latin typeface="Cambria"/>
                <a:cs typeface="Cambria"/>
              </a:rPr>
              <a:t>ESTE</a:t>
            </a:r>
            <a:endParaRPr sz="2000">
              <a:latin typeface="Cambria"/>
              <a:cs typeface="Cambria"/>
            </a:endParaRPr>
          </a:p>
          <a:p>
            <a:pPr marL="184785" marR="225425" indent="-172720">
              <a:lnSpc>
                <a:spcPts val="1939"/>
              </a:lnSpc>
              <a:spcBef>
                <a:spcPts val="73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ASTEA </a:t>
            </a:r>
            <a:r>
              <a:rPr sz="18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Hen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ares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6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SURESTEA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80173" y="1329182"/>
            <a:ext cx="1609090" cy="4826000"/>
            <a:chOff x="6980173" y="1329182"/>
            <a:chExt cx="1609090" cy="4826000"/>
          </a:xfrm>
        </p:grpSpPr>
        <p:sp>
          <p:nvSpPr>
            <p:cNvPr id="21" name="object 21"/>
            <p:cNvSpPr/>
            <p:nvPr/>
          </p:nvSpPr>
          <p:spPr>
            <a:xfrm>
              <a:off x="6992873" y="1341882"/>
              <a:ext cx="1583690" cy="4800600"/>
            </a:xfrm>
            <a:custGeom>
              <a:avLst/>
              <a:gdLst/>
              <a:ahLst/>
              <a:cxnLst/>
              <a:rect l="l" t="t" r="r" b="b"/>
              <a:pathLst>
                <a:path w="1583690" h="4800600">
                  <a:moveTo>
                    <a:pt x="0" y="0"/>
                  </a:moveTo>
                  <a:lnTo>
                    <a:pt x="0" y="4800600"/>
                  </a:lnTo>
                  <a:lnTo>
                    <a:pt x="1583435" y="3840479"/>
                  </a:lnTo>
                  <a:lnTo>
                    <a:pt x="1583435" y="960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92873" y="1341882"/>
              <a:ext cx="1583690" cy="4800600"/>
            </a:xfrm>
            <a:custGeom>
              <a:avLst/>
              <a:gdLst/>
              <a:ahLst/>
              <a:cxnLst/>
              <a:rect l="l" t="t" r="r" b="b"/>
              <a:pathLst>
                <a:path w="1583690" h="4800600">
                  <a:moveTo>
                    <a:pt x="0" y="4800600"/>
                  </a:moveTo>
                  <a:lnTo>
                    <a:pt x="0" y="0"/>
                  </a:lnTo>
                  <a:lnTo>
                    <a:pt x="1583435" y="960119"/>
                  </a:lnTo>
                  <a:lnTo>
                    <a:pt x="1583435" y="3840479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094981" y="2206497"/>
            <a:ext cx="1381125" cy="29140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SUR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38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AFANYA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PROTGD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SUMATE+A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ParlaTEA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VidaTEA</a:t>
            </a:r>
            <a:endParaRPr sz="1800">
              <a:latin typeface="Cambria"/>
              <a:cs typeface="Cambria"/>
            </a:endParaRPr>
          </a:p>
          <a:p>
            <a:pPr marL="184785" marR="60325" indent="-172720">
              <a:lnSpc>
                <a:spcPts val="1939"/>
              </a:lnSpc>
              <a:spcBef>
                <a:spcPts val="334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en</a:t>
            </a:r>
            <a:r>
              <a:rPr sz="1800" b="1" spc="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EAzu  l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6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TEAPORTO</a:t>
            </a:r>
            <a:endParaRPr sz="18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8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ValdeTEA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680957" y="1329182"/>
            <a:ext cx="1609090" cy="4826000"/>
            <a:chOff x="8680957" y="1329182"/>
            <a:chExt cx="1609090" cy="4826000"/>
          </a:xfrm>
        </p:grpSpPr>
        <p:sp>
          <p:nvSpPr>
            <p:cNvPr id="25" name="object 25"/>
            <p:cNvSpPr/>
            <p:nvPr/>
          </p:nvSpPr>
          <p:spPr>
            <a:xfrm>
              <a:off x="8693657" y="1341882"/>
              <a:ext cx="1583690" cy="4800600"/>
            </a:xfrm>
            <a:custGeom>
              <a:avLst/>
              <a:gdLst/>
              <a:ahLst/>
              <a:cxnLst/>
              <a:rect l="l" t="t" r="r" b="b"/>
              <a:pathLst>
                <a:path w="1583690" h="4800600">
                  <a:moveTo>
                    <a:pt x="0" y="0"/>
                  </a:moveTo>
                  <a:lnTo>
                    <a:pt x="0" y="4800600"/>
                  </a:lnTo>
                  <a:lnTo>
                    <a:pt x="1583436" y="3840479"/>
                  </a:lnTo>
                  <a:lnTo>
                    <a:pt x="1583436" y="960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4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93657" y="1341882"/>
              <a:ext cx="1583690" cy="4800600"/>
            </a:xfrm>
            <a:custGeom>
              <a:avLst/>
              <a:gdLst/>
              <a:ahLst/>
              <a:cxnLst/>
              <a:rect l="l" t="t" r="r" b="b"/>
              <a:pathLst>
                <a:path w="1583690" h="4800600">
                  <a:moveTo>
                    <a:pt x="0" y="4800600"/>
                  </a:moveTo>
                  <a:lnTo>
                    <a:pt x="0" y="0"/>
                  </a:lnTo>
                  <a:lnTo>
                    <a:pt x="1583436" y="960119"/>
                  </a:lnTo>
                  <a:lnTo>
                    <a:pt x="1583436" y="3840479"/>
                  </a:lnTo>
                  <a:lnTo>
                    <a:pt x="0" y="480060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809101" y="2217438"/>
            <a:ext cx="1501140" cy="16567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2000" b="1" spc="-5" dirty="0">
                <a:solidFill>
                  <a:srgbClr val="FFFFFF"/>
                </a:solidFill>
                <a:latin typeface="Cambria"/>
                <a:cs typeface="Cambria"/>
              </a:rPr>
              <a:t>OESTE</a:t>
            </a:r>
            <a:endParaRPr sz="20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535"/>
              </a:spcBef>
              <a:buSzPct val="120000"/>
              <a:buFont typeface="Calibri"/>
              <a:buChar char="•"/>
              <a:tabLst>
                <a:tab pos="185420" algn="l"/>
              </a:tabLst>
            </a:pPr>
            <a:r>
              <a:rPr sz="1500" b="1" spc="-5" dirty="0">
                <a:solidFill>
                  <a:srgbClr val="FFFFFF"/>
                </a:solidFill>
                <a:latin typeface="Cambria"/>
                <a:cs typeface="Cambria"/>
              </a:rPr>
              <a:t>CEPRI.</a:t>
            </a:r>
            <a:endParaRPr sz="15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515"/>
              </a:spcBef>
              <a:buSzPct val="120000"/>
              <a:buFont typeface="Calibri"/>
              <a:buChar char="•"/>
              <a:tabLst>
                <a:tab pos="185420" algn="l"/>
              </a:tabLst>
            </a:pPr>
            <a:r>
              <a:rPr sz="1500" b="1" spc="-5" dirty="0">
                <a:solidFill>
                  <a:srgbClr val="FFFFFF"/>
                </a:solidFill>
                <a:latin typeface="Cambria"/>
                <a:cs typeface="Cambria"/>
              </a:rPr>
              <a:t>ADISGUA</a:t>
            </a:r>
            <a:endParaRPr sz="1500">
              <a:latin typeface="Cambria"/>
              <a:cs typeface="Cambria"/>
            </a:endParaRPr>
          </a:p>
          <a:p>
            <a:pPr marL="184785" indent="-172720">
              <a:lnSpc>
                <a:spcPts val="1710"/>
              </a:lnSpc>
              <a:spcBef>
                <a:spcPts val="120"/>
              </a:spcBef>
              <a:buSzPct val="120000"/>
              <a:buFont typeface="Calibri"/>
              <a:buChar char="•"/>
              <a:tabLst>
                <a:tab pos="185420" algn="l"/>
              </a:tabLst>
            </a:pPr>
            <a:r>
              <a:rPr sz="1500" b="1" spc="-5" dirty="0">
                <a:solidFill>
                  <a:srgbClr val="FFFFFF"/>
                </a:solidFill>
                <a:latin typeface="Cambria"/>
                <a:cs typeface="Cambria"/>
              </a:rPr>
              <a:t>Nuevo</a:t>
            </a:r>
            <a:endParaRPr sz="1500">
              <a:latin typeface="Cambria"/>
              <a:cs typeface="Cambria"/>
            </a:endParaRPr>
          </a:p>
          <a:p>
            <a:pPr marL="184785">
              <a:lnSpc>
                <a:spcPts val="1710"/>
              </a:lnSpc>
            </a:pPr>
            <a:r>
              <a:rPr sz="1500" b="1" spc="-5" dirty="0">
                <a:solidFill>
                  <a:srgbClr val="FFFFFF"/>
                </a:solidFill>
                <a:latin typeface="Cambria"/>
                <a:cs typeface="Cambria"/>
              </a:rPr>
              <a:t>Horizonte</a:t>
            </a:r>
            <a:endParaRPr sz="150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spcBef>
                <a:spcPts val="125"/>
              </a:spcBef>
              <a:buSzPct val="120000"/>
              <a:buFont typeface="Calibri"/>
              <a:buChar char="•"/>
              <a:tabLst>
                <a:tab pos="185420" algn="l"/>
              </a:tabLst>
            </a:pPr>
            <a:r>
              <a:rPr sz="1500" b="1" spc="-10" dirty="0">
                <a:solidFill>
                  <a:srgbClr val="FFFFFF"/>
                </a:solidFill>
                <a:latin typeface="Cambria"/>
                <a:cs typeface="Cambria"/>
              </a:rPr>
              <a:t>ConcienciaTEA</a:t>
            </a:r>
            <a:endParaRPr sz="1500">
              <a:latin typeface="Cambria"/>
              <a:cs typeface="Cambri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500" y="6434328"/>
            <a:ext cx="838200" cy="29870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668270" y="6235395"/>
            <a:ext cx="3123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50" dirty="0">
                <a:solidFill>
                  <a:srgbClr val="888888"/>
                </a:solidFill>
                <a:latin typeface="Tahoma"/>
                <a:cs typeface="Tahoma"/>
              </a:rPr>
              <a:t>Específico</a:t>
            </a:r>
            <a:r>
              <a:rPr sz="9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10" dirty="0">
                <a:solidFill>
                  <a:srgbClr val="888888"/>
                </a:solidFill>
                <a:latin typeface="Tahoma"/>
                <a:cs typeface="Tahoma"/>
              </a:rPr>
              <a:t>de</a:t>
            </a:r>
            <a:r>
              <a:rPr sz="900" spc="-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6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Desarrollo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87295" y="1581911"/>
            <a:ext cx="8284845" cy="76835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2300" spc="-80" dirty="0">
                <a:solidFill>
                  <a:srgbClr val="001F5F"/>
                </a:solidFill>
                <a:latin typeface="Arial"/>
                <a:cs typeface="Arial"/>
              </a:rPr>
              <a:t>ATENCIÓN</a:t>
            </a:r>
            <a:r>
              <a:rPr sz="2300" spc="-65" dirty="0">
                <a:solidFill>
                  <a:srgbClr val="001F5F"/>
                </a:solidFill>
                <a:latin typeface="Arial"/>
                <a:cs typeface="Arial"/>
              </a:rPr>
              <a:t> A </a:t>
            </a:r>
            <a:r>
              <a:rPr sz="2300" spc="-270" dirty="0">
                <a:solidFill>
                  <a:srgbClr val="001F5F"/>
                </a:solidFill>
                <a:latin typeface="Arial"/>
                <a:cs typeface="Arial"/>
              </a:rPr>
              <a:t>LAS</a:t>
            </a:r>
            <a:r>
              <a:rPr sz="23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300" spc="-195" dirty="0">
                <a:solidFill>
                  <a:srgbClr val="001F5F"/>
                </a:solidFill>
                <a:latin typeface="Arial"/>
                <a:cs typeface="Arial"/>
              </a:rPr>
              <a:t>NECESIDADES</a:t>
            </a:r>
            <a:r>
              <a:rPr sz="23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300" spc="-150" dirty="0">
                <a:solidFill>
                  <a:srgbClr val="001F5F"/>
                </a:solidFill>
                <a:latin typeface="Arial"/>
                <a:cs typeface="Arial"/>
              </a:rPr>
              <a:t>EDUCATIVAS</a:t>
            </a:r>
            <a:r>
              <a:rPr sz="23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300" spc="-229" dirty="0">
                <a:solidFill>
                  <a:srgbClr val="001F5F"/>
                </a:solidFill>
                <a:latin typeface="Arial"/>
                <a:cs typeface="Arial"/>
              </a:rPr>
              <a:t>ESPECIALES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87295" y="2517648"/>
            <a:ext cx="8284845" cy="3792220"/>
          </a:xfrm>
          <a:custGeom>
            <a:avLst/>
            <a:gdLst/>
            <a:ahLst/>
            <a:cxnLst/>
            <a:rect l="l" t="t" r="r" b="b"/>
            <a:pathLst>
              <a:path w="8284845" h="3792220">
                <a:moveTo>
                  <a:pt x="8284464" y="0"/>
                </a:moveTo>
                <a:lnTo>
                  <a:pt x="0" y="0"/>
                </a:lnTo>
                <a:lnTo>
                  <a:pt x="0" y="3791712"/>
                </a:lnTo>
                <a:lnTo>
                  <a:pt x="8284464" y="3791712"/>
                </a:lnTo>
                <a:lnTo>
                  <a:pt x="828446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66925" y="2518943"/>
            <a:ext cx="8129905" cy="367792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6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ATENCION</a:t>
            </a:r>
            <a:r>
              <a:rPr sz="1600" b="1" u="heavy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EDUCATIVA</a:t>
            </a:r>
            <a:r>
              <a:rPr sz="1600" b="1" u="heavy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u="heavy" spc="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ALUMNADO</a:t>
            </a:r>
            <a:r>
              <a:rPr sz="1600" b="1" u="heavy" spc="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CON</a:t>
            </a:r>
            <a:r>
              <a:rPr sz="1600" b="1" u="heavy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NECESIDADES</a:t>
            </a:r>
            <a:r>
              <a:rPr sz="1600" b="1" u="heavy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EDUCATIVAS</a:t>
            </a:r>
            <a:r>
              <a:rPr sz="1600" b="1" u="heavy" spc="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ESPECIALES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600" b="1" u="heavy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(</a:t>
            </a:r>
            <a:r>
              <a:rPr sz="1600" b="1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CNE</a:t>
            </a:r>
            <a:r>
              <a:rPr sz="16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</a:t>
            </a:r>
            <a:r>
              <a:rPr sz="1600" b="1" u="heavy" spc="-1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)</a:t>
            </a:r>
            <a:r>
              <a:rPr sz="1600" b="1" u="heavy" spc="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spc="-12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600" b="1" spc="-180" dirty="0">
                <a:solidFill>
                  <a:srgbClr val="404040"/>
                </a:solidFill>
                <a:latin typeface="Tahoma"/>
                <a:cs typeface="Tahoma"/>
              </a:rPr>
              <a:t>WEB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comuni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600" b="1" spc="6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600" b="1" spc="7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6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50" dirty="0">
                <a:solidFill>
                  <a:srgbClr val="404040"/>
                </a:solidFill>
                <a:latin typeface="Tahoma"/>
                <a:cs typeface="Tahoma"/>
              </a:rPr>
              <a:t>Ma</a:t>
            </a:r>
            <a:r>
              <a:rPr sz="1600" b="1" spc="-9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600" b="1" spc="-60" dirty="0">
                <a:solidFill>
                  <a:srgbClr val="404040"/>
                </a:solidFill>
                <a:latin typeface="Tahoma"/>
                <a:cs typeface="Tahoma"/>
              </a:rPr>
              <a:t>id)</a:t>
            </a:r>
            <a:endParaRPr sz="1600">
              <a:latin typeface="Tahoma"/>
              <a:cs typeface="Tahoma"/>
            </a:endParaRPr>
          </a:p>
          <a:p>
            <a:pPr marL="355600" marR="6985" indent="-342900" algn="just">
              <a:lnSpc>
                <a:spcPct val="100000"/>
              </a:lnSpc>
              <a:spcBef>
                <a:spcPts val="830"/>
              </a:spcBef>
            </a:pPr>
            <a:r>
              <a:rPr sz="1000" spc="-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000" spc="-3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i="1" spc="-125" dirty="0">
                <a:solidFill>
                  <a:srgbClr val="404040"/>
                </a:solidFill>
                <a:latin typeface="Verdana"/>
                <a:cs typeface="Verdana"/>
              </a:rPr>
              <a:t>Centro</a:t>
            </a:r>
            <a:r>
              <a:rPr sz="1600" b="1" i="1" spc="-1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ordinario</a:t>
            </a:r>
            <a:r>
              <a:rPr sz="1600" b="1" i="1" spc="-1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600" b="1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i="1" spc="-100" dirty="0">
                <a:solidFill>
                  <a:srgbClr val="404040"/>
                </a:solidFill>
                <a:latin typeface="Verdana"/>
                <a:cs typeface="Verdana"/>
              </a:rPr>
              <a:t>apoyos</a:t>
            </a:r>
            <a:r>
              <a:rPr sz="1600" b="1" i="1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ordinarios</a:t>
            </a:r>
            <a:r>
              <a:rPr sz="1600" b="1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Profesor 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 </a:t>
            </a:r>
            <a:r>
              <a:rPr sz="1600" spc="165" dirty="0">
                <a:solidFill>
                  <a:srgbClr val="404040"/>
                </a:solidFill>
                <a:latin typeface="Tahoma"/>
                <a:cs typeface="Tahoma"/>
              </a:rPr>
              <a:t>Pedagogía </a:t>
            </a:r>
            <a:r>
              <a:rPr sz="16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Terapéutica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(PT)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y/o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0" dirty="0">
                <a:solidFill>
                  <a:srgbClr val="404040"/>
                </a:solidFill>
                <a:latin typeface="Tahoma"/>
                <a:cs typeface="Tahoma"/>
              </a:rPr>
              <a:t>Audición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Lenguaje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(AL).</a:t>
            </a:r>
            <a:r>
              <a:rPr sz="16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404040"/>
                </a:solidFill>
                <a:latin typeface="Tahoma"/>
                <a:cs typeface="Tahoma"/>
              </a:rPr>
              <a:t>Etapas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E.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105" dirty="0">
                <a:solidFill>
                  <a:srgbClr val="404040"/>
                </a:solidFill>
                <a:latin typeface="Tahoma"/>
                <a:cs typeface="Tahoma"/>
              </a:rPr>
              <a:t>I.,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E.P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ESO.</a:t>
            </a:r>
            <a:endParaRPr sz="1600">
              <a:latin typeface="Tahoma"/>
              <a:cs typeface="Tahoma"/>
            </a:endParaRPr>
          </a:p>
          <a:p>
            <a:pPr marL="355600" marR="5080" indent="-342900" algn="just">
              <a:lnSpc>
                <a:spcPct val="99800"/>
              </a:lnSpc>
              <a:spcBef>
                <a:spcPts val="605"/>
              </a:spcBef>
            </a:pPr>
            <a:r>
              <a:rPr sz="1000" spc="-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000" spc="-3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600" b="1" spc="-114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600" b="1" i="1" spc="-114" dirty="0">
                <a:solidFill>
                  <a:srgbClr val="404040"/>
                </a:solidFill>
                <a:latin typeface="Verdana"/>
                <a:cs typeface="Verdana"/>
              </a:rPr>
              <a:t>entro </a:t>
            </a:r>
            <a:r>
              <a:rPr sz="1600" b="1" i="1" spc="-50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600" b="1" i="1" spc="-110" dirty="0">
                <a:solidFill>
                  <a:srgbClr val="404040"/>
                </a:solidFill>
                <a:latin typeface="Verdana"/>
                <a:cs typeface="Verdana"/>
              </a:rPr>
              <a:t>escolarización </a:t>
            </a: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preferente 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. 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spc="65" dirty="0">
                <a:solidFill>
                  <a:srgbClr val="404040"/>
                </a:solidFill>
                <a:latin typeface="Tahoma"/>
                <a:cs typeface="Tahoma"/>
              </a:rPr>
              <a:t>el </a:t>
            </a:r>
            <a:r>
              <a:rPr sz="1600" spc="110" dirty="0">
                <a:solidFill>
                  <a:srgbClr val="404040"/>
                </a:solidFill>
                <a:latin typeface="Tahoma"/>
                <a:cs typeface="Tahoma"/>
              </a:rPr>
              <a:t>contexto </a:t>
            </a:r>
            <a:r>
              <a:rPr sz="1600" spc="204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centro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ordinario. 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Planificación </a:t>
            </a:r>
            <a:r>
              <a:rPr sz="1600" spc="204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b="1" spc="10" dirty="0">
                <a:solidFill>
                  <a:srgbClr val="404040"/>
                </a:solidFill>
                <a:latin typeface="Tahoma"/>
                <a:cs typeface="Tahoma"/>
              </a:rPr>
              <a:t>apoyos</a:t>
            </a:r>
            <a:r>
              <a:rPr sz="16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404040"/>
                </a:solidFill>
                <a:latin typeface="Tahoma"/>
                <a:cs typeface="Tahoma"/>
              </a:rPr>
              <a:t>extensos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ahoma"/>
                <a:cs typeface="Tahoma"/>
              </a:rPr>
              <a:t>generalizados</a:t>
            </a:r>
            <a:r>
              <a:rPr sz="1600" spc="-2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Recursos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específicos: </a:t>
            </a:r>
            <a:r>
              <a:rPr sz="16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Profesor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60" dirty="0">
                <a:solidFill>
                  <a:srgbClr val="404040"/>
                </a:solidFill>
                <a:latin typeface="Tahoma"/>
                <a:cs typeface="Tahoma"/>
              </a:rPr>
              <a:t>Pedagogía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Terapéutica 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(PT)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404040"/>
                </a:solidFill>
                <a:latin typeface="Tahoma"/>
                <a:cs typeface="Tahoma"/>
              </a:rPr>
              <a:t>o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120" dirty="0">
                <a:solidFill>
                  <a:srgbClr val="404040"/>
                </a:solidFill>
                <a:latin typeface="Tahoma"/>
                <a:cs typeface="Tahoma"/>
              </a:rPr>
              <a:t>Audición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Lenguaje </a:t>
            </a:r>
            <a:r>
              <a:rPr sz="1600" spc="20" dirty="0">
                <a:solidFill>
                  <a:srgbClr val="404040"/>
                </a:solidFill>
                <a:latin typeface="Tahoma"/>
                <a:cs typeface="Tahoma"/>
              </a:rPr>
              <a:t>(AL)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6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Técnico</a:t>
            </a:r>
            <a:r>
              <a:rPr sz="16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Superior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Integración</a:t>
            </a:r>
            <a:r>
              <a:rPr sz="16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Social..</a:t>
            </a:r>
            <a:endParaRPr sz="1600">
              <a:latin typeface="Tahoma"/>
              <a:cs typeface="Tahom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610"/>
              </a:spcBef>
            </a:pPr>
            <a:r>
              <a:rPr sz="1000" spc="-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000" spc="-3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8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600" b="1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i="1" spc="-120" dirty="0">
                <a:solidFill>
                  <a:srgbClr val="404040"/>
                </a:solidFill>
                <a:latin typeface="Verdana"/>
                <a:cs typeface="Verdana"/>
              </a:rPr>
              <a:t>unidades y </a:t>
            </a:r>
            <a:r>
              <a:rPr sz="1600" b="1" i="1" spc="-165" dirty="0">
                <a:solidFill>
                  <a:srgbClr val="404040"/>
                </a:solidFill>
                <a:latin typeface="Verdana"/>
                <a:cs typeface="Verdana"/>
              </a:rPr>
              <a:t>los</a:t>
            </a:r>
            <a:r>
              <a:rPr sz="1600" b="1" i="1" spc="-1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150" dirty="0">
                <a:solidFill>
                  <a:srgbClr val="404040"/>
                </a:solidFill>
                <a:latin typeface="Verdana"/>
                <a:cs typeface="Verdana"/>
              </a:rPr>
              <a:t>centros</a:t>
            </a:r>
            <a:r>
              <a:rPr sz="1600" b="1" i="1" spc="-1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00" b="1" i="1" spc="-55" dirty="0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sz="1600" b="1" i="1" spc="-90" dirty="0">
                <a:solidFill>
                  <a:srgbClr val="404040"/>
                </a:solidFill>
                <a:latin typeface="Verdana"/>
                <a:cs typeface="Verdana"/>
              </a:rPr>
              <a:t>Educación </a:t>
            </a:r>
            <a:r>
              <a:rPr sz="1600" b="1" i="1" spc="-105" dirty="0">
                <a:solidFill>
                  <a:srgbClr val="404040"/>
                </a:solidFill>
                <a:latin typeface="Verdana"/>
                <a:cs typeface="Verdana"/>
              </a:rPr>
              <a:t>Especial</a:t>
            </a:r>
            <a:r>
              <a:rPr sz="1600" spc="-10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6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ACNEE, </a:t>
            </a:r>
            <a:r>
              <a:rPr sz="1600" spc="40" dirty="0">
                <a:solidFill>
                  <a:srgbClr val="404040"/>
                </a:solidFill>
                <a:latin typeface="Tahoma"/>
                <a:cs typeface="Tahoma"/>
              </a:rPr>
              <a:t>requerir </a:t>
            </a:r>
            <a:r>
              <a:rPr sz="1600" b="1" spc="40" dirty="0">
                <a:solidFill>
                  <a:srgbClr val="404040"/>
                </a:solidFill>
                <a:latin typeface="Tahoma"/>
                <a:cs typeface="Tahoma"/>
              </a:rPr>
              <a:t>apoyo </a:t>
            </a:r>
            <a:r>
              <a:rPr sz="16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ahoma"/>
                <a:cs typeface="Tahoma"/>
              </a:rPr>
              <a:t>generalizado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600" b="1" spc="-50" dirty="0">
                <a:solidFill>
                  <a:srgbClr val="404040"/>
                </a:solidFill>
                <a:latin typeface="Tahoma"/>
                <a:cs typeface="Tahoma"/>
              </a:rPr>
              <a:t>significativo </a:t>
            </a:r>
            <a:r>
              <a:rPr sz="1600" b="1" spc="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600" b="1" spc="-30" dirty="0">
                <a:solidFill>
                  <a:srgbClr val="404040"/>
                </a:solidFill>
                <a:latin typeface="Tahoma"/>
                <a:cs typeface="Tahoma"/>
              </a:rPr>
              <a:t>todas 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las </a:t>
            </a:r>
            <a:r>
              <a:rPr sz="1600" b="1" spc="-15" dirty="0">
                <a:solidFill>
                  <a:srgbClr val="404040"/>
                </a:solidFill>
                <a:latin typeface="Tahoma"/>
                <a:cs typeface="Tahoma"/>
              </a:rPr>
              <a:t>áreas </a:t>
            </a:r>
            <a:r>
              <a:rPr sz="1600" spc="204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su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desarrollo.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Etapas </a:t>
            </a:r>
            <a:r>
              <a:rPr sz="1600" spc="21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600" spc="2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0" dirty="0">
                <a:solidFill>
                  <a:srgbClr val="404040"/>
                </a:solidFill>
                <a:latin typeface="Tahoma"/>
                <a:cs typeface="Tahoma"/>
              </a:rPr>
              <a:t>Educación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Infantil, </a:t>
            </a:r>
            <a:r>
              <a:rPr sz="1600" spc="50" dirty="0">
                <a:solidFill>
                  <a:srgbClr val="404040"/>
                </a:solidFill>
                <a:latin typeface="Tahoma"/>
                <a:cs typeface="Tahoma"/>
              </a:rPr>
              <a:t>Primaria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Secundaria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Obligatoria </a:t>
            </a:r>
            <a:r>
              <a:rPr sz="1600" spc="-5" dirty="0">
                <a:solidFill>
                  <a:srgbClr val="404040"/>
                </a:solidFill>
                <a:latin typeface="Tahoma"/>
                <a:cs typeface="Tahoma"/>
              </a:rPr>
              <a:t>(EBO); 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Transición </a:t>
            </a:r>
            <a:r>
              <a:rPr sz="1600" spc="25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600" spc="114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600" spc="1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0" dirty="0">
                <a:solidFill>
                  <a:srgbClr val="404040"/>
                </a:solidFill>
                <a:latin typeface="Tahoma"/>
                <a:cs typeface="Tahoma"/>
              </a:rPr>
              <a:t>Vida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0" dirty="0">
                <a:solidFill>
                  <a:srgbClr val="404040"/>
                </a:solidFill>
                <a:latin typeface="Tahoma"/>
                <a:cs typeface="Tahoma"/>
              </a:rPr>
              <a:t>Adulta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 (PTVA),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5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partir</a:t>
            </a:r>
            <a:r>
              <a:rPr sz="16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04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6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16</a:t>
            </a:r>
            <a:r>
              <a:rPr sz="16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años,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formación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profesional</a:t>
            </a:r>
            <a:r>
              <a:rPr sz="16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adaptada </a:t>
            </a:r>
            <a:r>
              <a:rPr sz="1600" spc="-4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404040"/>
                </a:solidFill>
                <a:latin typeface="Tahoma"/>
                <a:cs typeface="Tahoma"/>
              </a:rPr>
              <a:t>Formación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404040"/>
                </a:solidFill>
                <a:latin typeface="Tahoma"/>
                <a:cs typeface="Tahoma"/>
              </a:rPr>
              <a:t>Profesional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404040"/>
                </a:solidFill>
                <a:latin typeface="Tahoma"/>
                <a:cs typeface="Tahoma"/>
              </a:rPr>
              <a:t>Especifica).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68270" y="6545986"/>
            <a:ext cx="4326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b="1" spc="-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b="1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b="1" spc="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b="1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b="1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b="1" spc="-7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73952" y="228600"/>
            <a:ext cx="3735324" cy="107746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65147" y="6352032"/>
            <a:ext cx="835152" cy="29870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77439" y="268224"/>
            <a:ext cx="8229600" cy="652780"/>
          </a:xfrm>
          <a:prstGeom prst="rect">
            <a:avLst/>
          </a:prstGeom>
          <a:solidFill>
            <a:srgbClr val="CED2C7"/>
          </a:solidFill>
        </p:spPr>
        <p:txBody>
          <a:bodyPr vert="horz" wrap="square" lIns="0" tIns="40005" rIns="0" bIns="0" rtlCol="0">
            <a:spAutoFit/>
          </a:bodyPr>
          <a:lstStyle/>
          <a:p>
            <a:pPr marL="801370">
              <a:lnSpc>
                <a:spcPct val="100000"/>
              </a:lnSpc>
              <a:spcBef>
                <a:spcPts val="315"/>
              </a:spcBef>
            </a:pPr>
            <a:r>
              <a:rPr sz="3600" spc="-15" dirty="0">
                <a:solidFill>
                  <a:srgbClr val="979149"/>
                </a:solidFill>
                <a:latin typeface="Cambria"/>
                <a:cs typeface="Cambria"/>
              </a:rPr>
              <a:t>RECURSOS</a:t>
            </a:r>
            <a:r>
              <a:rPr sz="3600" spc="-10" dirty="0">
                <a:solidFill>
                  <a:srgbClr val="979149"/>
                </a:solidFill>
                <a:latin typeface="Cambria"/>
                <a:cs typeface="Cambria"/>
              </a:rPr>
              <a:t> </a:t>
            </a:r>
            <a:r>
              <a:rPr sz="3600" spc="-5" dirty="0">
                <a:solidFill>
                  <a:srgbClr val="979149"/>
                </a:solidFill>
                <a:latin typeface="Cambria"/>
                <a:cs typeface="Cambria"/>
              </a:rPr>
              <a:t>REFERENCIA </a:t>
            </a:r>
            <a:r>
              <a:rPr sz="3600" dirty="0">
                <a:solidFill>
                  <a:srgbClr val="979149"/>
                </a:solidFill>
                <a:latin typeface="Cambria"/>
                <a:cs typeface="Cambria"/>
              </a:rPr>
              <a:t>EN</a:t>
            </a:r>
            <a:r>
              <a:rPr sz="3600" spc="-20" dirty="0">
                <a:solidFill>
                  <a:srgbClr val="979149"/>
                </a:solidFill>
                <a:latin typeface="Cambria"/>
                <a:cs typeface="Cambria"/>
              </a:rPr>
              <a:t> </a:t>
            </a:r>
            <a:r>
              <a:rPr sz="3600" spc="-15" dirty="0">
                <a:solidFill>
                  <a:srgbClr val="979149"/>
                </a:solidFill>
                <a:latin typeface="Cambria"/>
                <a:cs typeface="Cambria"/>
              </a:rPr>
              <a:t>TEA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55520" y="1854707"/>
            <a:ext cx="8717280" cy="4074160"/>
          </a:xfrm>
          <a:custGeom>
            <a:avLst/>
            <a:gdLst/>
            <a:ahLst/>
            <a:cxnLst/>
            <a:rect l="l" t="t" r="r" b="b"/>
            <a:pathLst>
              <a:path w="8717280" h="4074160">
                <a:moveTo>
                  <a:pt x="8717280" y="0"/>
                </a:moveTo>
                <a:lnTo>
                  <a:pt x="0" y="0"/>
                </a:lnTo>
                <a:lnTo>
                  <a:pt x="0" y="4073652"/>
                </a:lnTo>
                <a:lnTo>
                  <a:pt x="8717280" y="4073652"/>
                </a:lnTo>
                <a:lnTo>
                  <a:pt x="8717280" y="0"/>
                </a:lnTo>
                <a:close/>
              </a:path>
            </a:pathLst>
          </a:custGeom>
          <a:solidFill>
            <a:srgbClr val="FA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46705" y="1833524"/>
            <a:ext cx="7243445" cy="330707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495"/>
              </a:spcBef>
              <a:buClr>
                <a:srgbClr val="000000"/>
              </a:buClr>
              <a:buSzPct val="125000"/>
              <a:buFont typeface="Wingdings"/>
              <a:buChar char=""/>
              <a:tabLst>
                <a:tab pos="342900" algn="l"/>
              </a:tabLst>
            </a:pPr>
            <a:r>
              <a:rPr sz="1600" b="1" u="heavy" spc="-15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FEDERACIÓN</a:t>
            </a:r>
            <a:r>
              <a:rPr sz="1600" b="1" u="heavy" spc="20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 </a:t>
            </a:r>
            <a:r>
              <a:rPr sz="1600" b="1" u="heavy" spc="-20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AUTISMO</a:t>
            </a:r>
            <a:r>
              <a:rPr sz="1600" b="1" u="heavy" spc="20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 </a:t>
            </a:r>
            <a:r>
              <a:rPr sz="1600" b="1" u="heavy" spc="-10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MADRID.</a:t>
            </a:r>
            <a:endParaRPr sz="1600">
              <a:latin typeface="Cambria"/>
              <a:cs typeface="Cambria"/>
            </a:endParaRPr>
          </a:p>
          <a:p>
            <a:pPr>
              <a:lnSpc>
                <a:spcPts val="1920"/>
              </a:lnSpc>
              <a:spcBef>
                <a:spcPts val="395"/>
              </a:spcBef>
            </a:pP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-</a:t>
            </a:r>
            <a:r>
              <a:rPr sz="1600" spc="2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Calle</a:t>
            </a:r>
            <a:r>
              <a:rPr sz="1600" spc="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Costa</a:t>
            </a:r>
            <a:r>
              <a:rPr sz="1600" spc="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25" dirty="0">
                <a:solidFill>
                  <a:srgbClr val="5C1E12"/>
                </a:solidFill>
                <a:latin typeface="Cambria"/>
                <a:cs typeface="Cambria"/>
              </a:rPr>
              <a:t>Brava</a:t>
            </a:r>
            <a:r>
              <a:rPr sz="1600" spc="3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50,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28034,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Madrid</a:t>
            </a:r>
            <a:r>
              <a:rPr sz="1600" spc="2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(Metro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MIRASIERRA)</a:t>
            </a:r>
            <a:endParaRPr sz="1600">
              <a:latin typeface="Cambria"/>
              <a:cs typeface="Cambria"/>
            </a:endParaRPr>
          </a:p>
          <a:p>
            <a:pPr>
              <a:lnSpc>
                <a:spcPts val="2400"/>
              </a:lnSpc>
              <a:tabLst>
                <a:tab pos="342265" algn="l"/>
              </a:tabLst>
            </a:pPr>
            <a:r>
              <a:rPr sz="2000" dirty="0">
                <a:latin typeface="Cambria"/>
                <a:cs typeface="Cambria"/>
              </a:rPr>
              <a:t>-	</a:t>
            </a:r>
            <a:r>
              <a:rPr sz="1600" spc="-20" dirty="0">
                <a:solidFill>
                  <a:srgbClr val="5C1E12"/>
                </a:solidFill>
                <a:latin typeface="Cambria"/>
                <a:cs typeface="Cambria"/>
              </a:rPr>
              <a:t>Teléfono: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910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133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095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/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695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583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253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Está</a:t>
            </a:r>
            <a:r>
              <a:rPr sz="1600" spc="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formada</a:t>
            </a:r>
            <a:r>
              <a:rPr sz="1600" spc="5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por</a:t>
            </a:r>
            <a:r>
              <a:rPr sz="1600" spc="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distintas</a:t>
            </a:r>
            <a:r>
              <a:rPr sz="1600" spc="2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entidades, que</a:t>
            </a:r>
            <a:r>
              <a:rPr sz="1600" spc="3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también</a:t>
            </a:r>
            <a:r>
              <a:rPr sz="1600" spc="2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son</a:t>
            </a:r>
            <a:r>
              <a:rPr sz="1600" spc="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prestadoras</a:t>
            </a:r>
            <a:r>
              <a:rPr sz="1600" spc="3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de servicios</a:t>
            </a:r>
            <a:endParaRPr sz="1600">
              <a:latin typeface="Cambria"/>
              <a:cs typeface="Cambria"/>
            </a:endParaRPr>
          </a:p>
          <a:p>
            <a:pPr>
              <a:lnSpc>
                <a:spcPts val="2380"/>
              </a:lnSpc>
              <a:spcBef>
                <a:spcPts val="200"/>
              </a:spcBef>
              <a:tabLst>
                <a:tab pos="1718945" algn="l"/>
              </a:tabLst>
            </a:pPr>
            <a:r>
              <a:rPr sz="2000" spc="-65" dirty="0">
                <a:latin typeface="Microsoft Sans Serif"/>
                <a:cs typeface="Microsoft Sans Serif"/>
                <a:hlinkClick r:id="rId5"/>
              </a:rPr>
              <a:t>🠶</a:t>
            </a:r>
            <a:r>
              <a:rPr sz="2000" spc="385" dirty="0">
                <a:latin typeface="Microsoft Sans Serif"/>
                <a:cs typeface="Microsoft Sans Serif"/>
                <a:hlinkClick r:id="rId5"/>
              </a:rPr>
              <a:t> </a:t>
            </a:r>
            <a:r>
              <a:rPr sz="18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5"/>
              </a:rPr>
              <a:t>ENTIDADES</a:t>
            </a:r>
            <a:r>
              <a:rPr sz="1800" b="1" spc="-10" dirty="0">
                <a:solidFill>
                  <a:srgbClr val="FCAB2A"/>
                </a:solidFill>
                <a:latin typeface="Cambria"/>
                <a:cs typeface="Cambria"/>
              </a:rPr>
              <a:t>	</a:t>
            </a:r>
            <a:r>
              <a:rPr sz="1800" b="1" spc="-5" dirty="0">
                <a:latin typeface="Cambria"/>
                <a:cs typeface="Cambria"/>
              </a:rPr>
              <a:t>Entidades</a:t>
            </a:r>
            <a:r>
              <a:rPr sz="1800" b="1" spc="-25" dirty="0">
                <a:latin typeface="Cambria"/>
                <a:cs typeface="Cambria"/>
              </a:rPr>
              <a:t> </a:t>
            </a:r>
            <a:r>
              <a:rPr sz="1800" b="1" dirty="0">
                <a:latin typeface="Cambria"/>
                <a:cs typeface="Cambria"/>
              </a:rPr>
              <a:t>y</a:t>
            </a:r>
            <a:r>
              <a:rPr sz="1800" b="1" spc="-15" dirty="0">
                <a:latin typeface="Cambria"/>
                <a:cs typeface="Cambria"/>
              </a:rPr>
              <a:t> </a:t>
            </a:r>
            <a:r>
              <a:rPr sz="1800" b="1" spc="-5" dirty="0">
                <a:latin typeface="Cambria"/>
                <a:cs typeface="Cambria"/>
              </a:rPr>
              <a:t>servicios</a:t>
            </a:r>
            <a:r>
              <a:rPr sz="1800" b="1" spc="-10" dirty="0">
                <a:latin typeface="Cambria"/>
                <a:cs typeface="Cambria"/>
              </a:rPr>
              <a:t> </a:t>
            </a:r>
            <a:r>
              <a:rPr sz="1800" b="1" spc="-50" dirty="0">
                <a:solidFill>
                  <a:srgbClr val="009242"/>
                </a:solidFill>
                <a:latin typeface="Cambria"/>
                <a:cs typeface="Cambria"/>
              </a:rPr>
              <a:t>(CONSULTAR</a:t>
            </a:r>
            <a:r>
              <a:rPr sz="1800" b="1" spc="5" dirty="0">
                <a:solidFill>
                  <a:srgbClr val="009242"/>
                </a:solidFill>
                <a:latin typeface="Cambria"/>
                <a:cs typeface="Cambria"/>
              </a:rPr>
              <a:t> </a:t>
            </a:r>
            <a:r>
              <a:rPr sz="1800" b="1" dirty="0">
                <a:solidFill>
                  <a:srgbClr val="009242"/>
                </a:solidFill>
                <a:latin typeface="Cambria"/>
                <a:cs typeface="Cambria"/>
              </a:rPr>
              <a:t>)</a:t>
            </a:r>
            <a:endParaRPr sz="1800">
              <a:latin typeface="Cambria"/>
              <a:cs typeface="Cambria"/>
            </a:endParaRPr>
          </a:p>
          <a:p>
            <a:pPr marL="400685">
              <a:lnSpc>
                <a:spcPts val="2380"/>
              </a:lnSpc>
            </a:pPr>
            <a:r>
              <a:rPr sz="2000" spc="-65" dirty="0">
                <a:latin typeface="Microsoft Sans Serif"/>
                <a:cs typeface="Microsoft Sans Serif"/>
                <a:hlinkClick r:id="rId6"/>
              </a:rPr>
              <a:t>🠶</a:t>
            </a:r>
            <a:r>
              <a:rPr sz="2000" spc="-75" dirty="0">
                <a:latin typeface="Microsoft Sans Serif"/>
                <a:cs typeface="Microsoft Sans Serif"/>
                <a:hlinkClick r:id="rId6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"GUÍAS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 </a:t>
            </a:r>
            <a:r>
              <a:rPr sz="16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PARA</a:t>
            </a:r>
            <a:r>
              <a:rPr sz="16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 </a:t>
            </a:r>
            <a:r>
              <a:rPr sz="16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FAMILIAS</a:t>
            </a:r>
            <a:r>
              <a:rPr sz="16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Y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 </a:t>
            </a:r>
            <a:r>
              <a:rPr sz="16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ACTIVIDADES</a:t>
            </a:r>
            <a:r>
              <a:rPr sz="1600" b="1" u="heavy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 </a:t>
            </a:r>
            <a:r>
              <a:rPr sz="16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DE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6"/>
              </a:rPr>
              <a:t>ENTIDADES”</a:t>
            </a:r>
            <a:r>
              <a:rPr sz="1600" b="1" spc="20" dirty="0">
                <a:solidFill>
                  <a:srgbClr val="FCAB2A"/>
                </a:solidFill>
                <a:latin typeface="Cambria"/>
                <a:cs typeface="Cambria"/>
                <a:hlinkClick r:id="rId6"/>
              </a:rPr>
              <a:t> </a:t>
            </a:r>
            <a:r>
              <a:rPr sz="1600" b="1" spc="-15" dirty="0">
                <a:solidFill>
                  <a:srgbClr val="009242"/>
                </a:solidFill>
                <a:latin typeface="Cambria"/>
                <a:cs typeface="Cambria"/>
              </a:rPr>
              <a:t>(DESCARGAR)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>
              <a:latin typeface="Cambria"/>
              <a:cs typeface="Cambria"/>
            </a:endParaRPr>
          </a:p>
          <a:p>
            <a:pPr marL="342900" indent="-342900">
              <a:lnSpc>
                <a:spcPct val="100000"/>
              </a:lnSpc>
              <a:buClr>
                <a:srgbClr val="000000"/>
              </a:buClr>
              <a:buSzPct val="125000"/>
              <a:buFont typeface="Wingdings"/>
              <a:buChar char=""/>
              <a:tabLst>
                <a:tab pos="342900" algn="l"/>
              </a:tabLst>
            </a:pPr>
            <a:r>
              <a:rPr sz="1600" b="1" u="heavy" spc="-15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ASOCIACIÓN</a:t>
            </a:r>
            <a:r>
              <a:rPr sz="1600" b="1" u="heavy" spc="20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 </a:t>
            </a:r>
            <a:r>
              <a:rPr sz="1600" b="1" u="heavy" spc="-15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ASPERGER</a:t>
            </a:r>
            <a:r>
              <a:rPr sz="1600" b="1" u="heavy" spc="15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 </a:t>
            </a:r>
            <a:r>
              <a:rPr sz="1600" b="1" u="heavy" spc="-10" dirty="0">
                <a:solidFill>
                  <a:srgbClr val="5C1E12"/>
                </a:solidFill>
                <a:uFill>
                  <a:solidFill>
                    <a:srgbClr val="5C1E12"/>
                  </a:solidFill>
                </a:uFill>
                <a:latin typeface="Cambria"/>
                <a:cs typeface="Cambria"/>
              </a:rPr>
              <a:t>MADRID.</a:t>
            </a:r>
            <a:endParaRPr sz="1600">
              <a:latin typeface="Cambria"/>
              <a:cs typeface="Cambria"/>
            </a:endParaRPr>
          </a:p>
          <a:p>
            <a:pPr>
              <a:lnSpc>
                <a:spcPts val="2360"/>
              </a:lnSpc>
              <a:spcBef>
                <a:spcPts val="5"/>
              </a:spcBef>
              <a:tabLst>
                <a:tab pos="342265" algn="l"/>
              </a:tabLst>
            </a:pPr>
            <a:r>
              <a:rPr sz="2000" dirty="0">
                <a:latin typeface="Cambria"/>
                <a:cs typeface="Cambria"/>
              </a:rPr>
              <a:t>-	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C/Bohonal,</a:t>
            </a:r>
            <a:r>
              <a:rPr sz="1600" spc="2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15-17.</a:t>
            </a:r>
            <a:r>
              <a:rPr sz="1600" spc="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28053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5C1E12"/>
                </a:solidFill>
                <a:latin typeface="Cambria"/>
                <a:cs typeface="Cambria"/>
              </a:rPr>
              <a:t>Madrid</a:t>
            </a:r>
            <a:r>
              <a:rPr sz="1600" spc="1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(ENTREVÍAS)</a:t>
            </a:r>
            <a:r>
              <a:rPr sz="1600" spc="45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91 786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27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28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/</a:t>
            </a:r>
            <a:r>
              <a:rPr sz="1600" spc="1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619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877</a:t>
            </a:r>
            <a:r>
              <a:rPr sz="1600" dirty="0">
                <a:solidFill>
                  <a:srgbClr val="5C1E12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5C1E12"/>
                </a:solidFill>
                <a:latin typeface="Cambria"/>
                <a:cs typeface="Cambria"/>
              </a:rPr>
              <a:t>626</a:t>
            </a:r>
            <a:endParaRPr sz="1600">
              <a:latin typeface="Cambria"/>
              <a:cs typeface="Cambria"/>
            </a:endParaRPr>
          </a:p>
          <a:p>
            <a:pPr>
              <a:lnSpc>
                <a:spcPts val="2360"/>
              </a:lnSpc>
              <a:tabLst>
                <a:tab pos="342265" algn="l"/>
              </a:tabLst>
            </a:pPr>
            <a:r>
              <a:rPr sz="2000" dirty="0">
                <a:latin typeface="Cambria"/>
                <a:cs typeface="Cambria"/>
                <a:hlinkClick r:id="rId7"/>
              </a:rPr>
              <a:t>-	</a:t>
            </a:r>
            <a:r>
              <a:rPr sz="1600" u="sng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mbria"/>
                <a:cs typeface="Cambria"/>
                <a:hlinkClick r:id="rId7"/>
              </a:rPr>
              <a:t>https://www.aspergermadrid.org/inicio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85005" y="6393586"/>
            <a:ext cx="4578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60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Específico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de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600" spc="1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600" spc="2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 Desarrollo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075419" y="2057400"/>
            <a:ext cx="1531620" cy="3214370"/>
            <a:chOff x="9075419" y="2057400"/>
            <a:chExt cx="1531620" cy="321437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75419" y="2057400"/>
              <a:ext cx="1295400" cy="8641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7651" y="4407407"/>
              <a:ext cx="1199388" cy="864108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87651" y="6266688"/>
            <a:ext cx="841248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40279" y="568451"/>
            <a:ext cx="7827645" cy="86423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3495" rIns="0" bIns="0" rtlCol="0">
            <a:spAutoFit/>
          </a:bodyPr>
          <a:lstStyle/>
          <a:p>
            <a:pPr marL="2885440" marR="1089660" indent="-1786889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solidFill>
                  <a:srgbClr val="979149"/>
                </a:solidFill>
                <a:latin typeface="Cambria"/>
                <a:cs typeface="Cambria"/>
              </a:rPr>
              <a:t>ASOCIACIONES-Entidades </a:t>
            </a:r>
            <a:r>
              <a:rPr sz="2800" spc="-55" dirty="0">
                <a:solidFill>
                  <a:srgbClr val="979149"/>
                </a:solidFill>
                <a:latin typeface="Cambria"/>
                <a:cs typeface="Cambria"/>
              </a:rPr>
              <a:t>CAPITAL </a:t>
            </a:r>
            <a:r>
              <a:rPr sz="2800" spc="-600" dirty="0">
                <a:solidFill>
                  <a:srgbClr val="979149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solidFill>
                  <a:srgbClr val="979149"/>
                </a:solidFill>
                <a:latin typeface="Cambria"/>
                <a:cs typeface="Cambria"/>
              </a:rPr>
              <a:t>ESPECíFICAS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40279" y="1571244"/>
            <a:ext cx="7827645" cy="4810125"/>
          </a:xfrm>
          <a:custGeom>
            <a:avLst/>
            <a:gdLst/>
            <a:ahLst/>
            <a:cxnLst/>
            <a:rect l="l" t="t" r="r" b="b"/>
            <a:pathLst>
              <a:path w="7827645" h="4810125">
                <a:moveTo>
                  <a:pt x="7827264" y="0"/>
                </a:moveTo>
                <a:lnTo>
                  <a:pt x="0" y="0"/>
                </a:lnTo>
                <a:lnTo>
                  <a:pt x="0" y="4809744"/>
                </a:lnTo>
                <a:lnTo>
                  <a:pt x="7827264" y="4809744"/>
                </a:lnTo>
                <a:lnTo>
                  <a:pt x="7827264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18766" y="1784730"/>
            <a:ext cx="36931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FUNDACIÓN</a:t>
            </a:r>
            <a:r>
              <a:rPr sz="12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85" dirty="0">
                <a:solidFill>
                  <a:srgbClr val="404040"/>
                </a:solidFill>
                <a:latin typeface="Tahoma"/>
                <a:cs typeface="Tahoma"/>
              </a:rPr>
              <a:t>QUINTA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C/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Ginzo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Limia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55,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C,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28034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91 730 60 57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Página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web: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http://fundacionquinta.org/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Email:</a:t>
            </a:r>
            <a:r>
              <a:rPr sz="12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info@fundacionquinta.org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8766" y="3156584"/>
            <a:ext cx="3733165" cy="187896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Humana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Trastornos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Espectro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Autista.</a:t>
            </a:r>
            <a:endParaRPr sz="1200">
              <a:latin typeface="Tahoma"/>
              <a:cs typeface="Tahoma"/>
            </a:endParaRPr>
          </a:p>
          <a:p>
            <a:pPr marL="12700" marR="44450">
              <a:lnSpc>
                <a:spcPct val="120000"/>
              </a:lnSpc>
            </a:pP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C.C.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E.E.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ALEPH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TD)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C/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40" dirty="0">
                <a:solidFill>
                  <a:srgbClr val="404040"/>
                </a:solidFill>
                <a:latin typeface="Tahoma"/>
                <a:cs typeface="Tahoma"/>
              </a:rPr>
              <a:t>Cueva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Montesinos,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49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28034.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Tno: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913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004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170;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Fax: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917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593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289</a:t>
            </a:r>
            <a:endParaRPr sz="1200">
              <a:latin typeface="Tahoma"/>
              <a:cs typeface="Tahoma"/>
            </a:endParaRPr>
          </a:p>
          <a:p>
            <a:pPr marL="12700" marR="422909" indent="42545">
              <a:lnSpc>
                <a:spcPct val="100000"/>
              </a:lnSpc>
              <a:spcBef>
                <a:spcPts val="170"/>
              </a:spcBef>
            </a:pP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Web: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www.alep-tea.org</a:t>
            </a:r>
            <a:r>
              <a:rPr sz="1200" dirty="0">
                <a:solidFill>
                  <a:srgbClr val="FCAB2A"/>
                </a:solidFill>
                <a:latin typeface="Tahoma"/>
                <a:cs typeface="Tahoma"/>
                <a:hlinkClick r:id="rId7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E-mail: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info@aleph- </a:t>
            </a:r>
            <a:r>
              <a:rPr sz="1200" spc="-36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u="sng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8"/>
              </a:rPr>
              <a:t>tea.org</a:t>
            </a:r>
            <a:endParaRPr sz="1200">
              <a:latin typeface="Tahoma"/>
              <a:cs typeface="Tahoma"/>
            </a:endParaRPr>
          </a:p>
          <a:p>
            <a:pPr marL="355600" marR="25400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5" dirty="0">
                <a:solidFill>
                  <a:srgbClr val="404040"/>
                </a:solidFill>
                <a:latin typeface="Tahoma"/>
                <a:cs typeface="Tahoma"/>
              </a:rPr>
              <a:t>PAUT</a:t>
            </a:r>
            <a:r>
              <a:rPr sz="1200" b="1" spc="-7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As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22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ia</a:t>
            </a:r>
            <a:r>
              <a:rPr sz="1200" spc="22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ón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6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ia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res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pers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13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s 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Espectro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Autista.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(C.C.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E.E.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PAUTA)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spc="24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/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ob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ura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6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ll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50" dirty="0">
                <a:solidFill>
                  <a:srgbClr val="404040"/>
                </a:solidFill>
                <a:latin typeface="Tahoma"/>
                <a:cs typeface="Tahoma"/>
              </a:rPr>
              <a:t>º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95" dirty="0">
                <a:solidFill>
                  <a:srgbClr val="404040"/>
                </a:solidFill>
                <a:latin typeface="Tahoma"/>
                <a:cs typeface="Tahoma"/>
              </a:rPr>
              <a:t>Z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2803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rid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San 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Blas)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913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135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289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Página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web: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1211" y="1601851"/>
            <a:ext cx="35953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marR="394970" indent="-4318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15" dirty="0">
                <a:latin typeface="Tahoma"/>
                <a:cs typeface="Tahoma"/>
              </a:rPr>
              <a:t>ARAYA.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Asociación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autismo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Araya.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(C.C.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E.E.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ARAYA)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spc="24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/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ó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w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er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50" dirty="0">
                <a:solidFill>
                  <a:srgbClr val="404040"/>
                </a:solidFill>
                <a:latin typeface="Tahoma"/>
                <a:cs typeface="Tahoma"/>
              </a:rPr>
              <a:t>º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2804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rid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H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7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z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) 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913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883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722</a:t>
            </a:r>
            <a:endParaRPr sz="1200">
              <a:latin typeface="Tahoma"/>
              <a:cs typeface="Tahoma"/>
            </a:endParaRPr>
          </a:p>
          <a:p>
            <a:pPr marL="12700" marR="257175">
              <a:lnSpc>
                <a:spcPct val="100000"/>
              </a:lnSpc>
              <a:tabLst>
                <a:tab pos="2842895" algn="l"/>
              </a:tabLst>
            </a:pP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á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gi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w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eb: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www</a:t>
            </a:r>
            <a:r>
              <a:rPr sz="1200" u="sng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.</a:t>
            </a:r>
            <a:r>
              <a:rPr sz="1200" u="sng" spc="2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c</a:t>
            </a:r>
            <a:r>
              <a:rPr sz="1200" u="sng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o</a:t>
            </a:r>
            <a:r>
              <a:rPr sz="1200" u="sng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l</a:t>
            </a:r>
            <a:r>
              <a:rPr sz="1200" u="sng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egi</a:t>
            </a:r>
            <a:r>
              <a:rPr sz="1200" u="sng" spc="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o</a:t>
            </a:r>
            <a:r>
              <a:rPr sz="1200" u="sng" spc="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a</a:t>
            </a:r>
            <a:r>
              <a:rPr sz="1200" u="sng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r</a:t>
            </a:r>
            <a:r>
              <a:rPr sz="1200" u="sng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a</a:t>
            </a:r>
            <a:r>
              <a:rPr sz="1200" u="sng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y</a:t>
            </a:r>
            <a:r>
              <a:rPr sz="1200" u="sng" spc="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a</a:t>
            </a:r>
            <a:r>
              <a:rPr sz="1200" u="sng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.</a:t>
            </a:r>
            <a:r>
              <a:rPr sz="1200" u="sng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o</a:t>
            </a:r>
            <a:r>
              <a:rPr sz="1200" u="sng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rg</a:t>
            </a:r>
            <a:r>
              <a:rPr sz="1200" dirty="0">
                <a:solidFill>
                  <a:srgbClr val="FCAB2A"/>
                </a:solidFill>
                <a:latin typeface="Tahoma"/>
                <a:cs typeface="Tahoma"/>
              </a:rPr>
              <a:t>	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-85" dirty="0">
                <a:solidFill>
                  <a:srgbClr val="404040"/>
                </a:solidFill>
                <a:latin typeface="Tahoma"/>
                <a:cs typeface="Tahoma"/>
              </a:rPr>
              <a:t>:  </a:t>
            </a:r>
            <a:r>
              <a:rPr sz="1200" u="sng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info@colegioaraya.org/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8766" y="2759562"/>
            <a:ext cx="7471409" cy="42290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354965" algn="l"/>
                <a:tab pos="3834765" algn="l"/>
                <a:tab pos="41776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80" dirty="0">
                <a:solidFill>
                  <a:srgbClr val="404040"/>
                </a:solidFill>
                <a:latin typeface="Tahoma"/>
                <a:cs typeface="Tahoma"/>
              </a:rPr>
              <a:t>ALEPH-TEA</a:t>
            </a:r>
            <a:r>
              <a:rPr sz="1200" spc="-80" dirty="0">
                <a:solidFill>
                  <a:srgbClr val="404040"/>
                </a:solidFill>
                <a:latin typeface="Tahoma"/>
                <a:cs typeface="Tahoma"/>
              </a:rPr>
              <a:t>.	</a:t>
            </a: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ÁNGEL</a:t>
            </a:r>
            <a:r>
              <a:rPr sz="12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50" dirty="0">
                <a:solidFill>
                  <a:srgbClr val="404040"/>
                </a:solidFill>
                <a:latin typeface="Tahoma"/>
                <a:cs typeface="Tahoma"/>
              </a:rPr>
              <a:t>RIVIÈRE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Asociación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Libre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Educación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Personalizada</a:t>
            </a:r>
            <a:r>
              <a:rPr sz="1200" spc="4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9" baseline="4629" dirty="0">
                <a:solidFill>
                  <a:srgbClr val="404040"/>
                </a:solidFill>
                <a:latin typeface="Tahoma"/>
                <a:cs typeface="Tahoma"/>
              </a:rPr>
              <a:t>c/</a:t>
            </a:r>
            <a:r>
              <a:rPr sz="1800" spc="-67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4" baseline="4629" dirty="0">
                <a:solidFill>
                  <a:srgbClr val="404040"/>
                </a:solidFill>
                <a:latin typeface="Tahoma"/>
                <a:cs typeface="Tahoma"/>
              </a:rPr>
              <a:t>Silvano,</a:t>
            </a:r>
            <a:r>
              <a:rPr sz="1800" spc="-52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" baseline="4629" dirty="0">
                <a:solidFill>
                  <a:srgbClr val="404040"/>
                </a:solidFill>
                <a:latin typeface="Tahoma"/>
                <a:cs typeface="Tahoma"/>
              </a:rPr>
              <a:t>153</a:t>
            </a:r>
            <a:r>
              <a:rPr sz="1800" spc="465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" baseline="4629" dirty="0">
                <a:solidFill>
                  <a:srgbClr val="404040"/>
                </a:solidFill>
                <a:latin typeface="Tahoma"/>
                <a:cs typeface="Tahoma"/>
              </a:rPr>
              <a:t>28043</a:t>
            </a:r>
            <a:r>
              <a:rPr sz="1800" spc="-44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2" baseline="4629" dirty="0">
                <a:solidFill>
                  <a:srgbClr val="404040"/>
                </a:solidFill>
                <a:latin typeface="Tahoma"/>
                <a:cs typeface="Tahoma"/>
              </a:rPr>
              <a:t>Madrid,</a:t>
            </a:r>
            <a:r>
              <a:rPr sz="1800" spc="-52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4" baseline="4629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800" spc="-75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" baseline="4629" dirty="0">
                <a:solidFill>
                  <a:srgbClr val="404040"/>
                </a:solidFill>
                <a:latin typeface="Tahoma"/>
                <a:cs typeface="Tahoma"/>
              </a:rPr>
              <a:t>913</a:t>
            </a:r>
            <a:r>
              <a:rPr sz="1800" spc="-44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" baseline="4629" dirty="0">
                <a:solidFill>
                  <a:srgbClr val="404040"/>
                </a:solidFill>
                <a:latin typeface="Tahoma"/>
                <a:cs typeface="Tahoma"/>
              </a:rPr>
              <a:t>40</a:t>
            </a:r>
            <a:r>
              <a:rPr sz="1800" spc="-37" baseline="4629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" baseline="4629" dirty="0">
                <a:solidFill>
                  <a:srgbClr val="404040"/>
                </a:solidFill>
                <a:latin typeface="Tahoma"/>
                <a:cs typeface="Tahoma"/>
              </a:rPr>
              <a:t>73</a:t>
            </a:r>
            <a:endParaRPr sz="1800" baseline="4629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41211" y="3141345"/>
            <a:ext cx="3406140" cy="1717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13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u="sng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0"/>
              </a:rPr>
              <a:t>https://fundacionangelriviere.org/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35560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85" dirty="0">
                <a:solidFill>
                  <a:srgbClr val="404040"/>
                </a:solidFill>
                <a:latin typeface="Tahoma"/>
                <a:cs typeface="Tahoma"/>
              </a:rPr>
              <a:t>ASPERGER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8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Calle</a:t>
            </a:r>
            <a:r>
              <a:rPr sz="12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Bohonal,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15-17</a:t>
            </a:r>
            <a:r>
              <a:rPr sz="1200" spc="2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28053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(Vallecas)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786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27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619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877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626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u="sng" spc="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1"/>
              </a:rPr>
              <a:t>http://www.aspergermadrid.org</a:t>
            </a:r>
            <a:endParaRPr sz="1200">
              <a:latin typeface="Tahoma"/>
              <a:cs typeface="Tahoma"/>
            </a:endParaRPr>
          </a:p>
          <a:p>
            <a:pPr marL="97790" marR="737870" indent="-85725">
              <a:lnSpc>
                <a:spcPct val="100000"/>
              </a:lnSpc>
              <a:spcBef>
                <a:spcPts val="600"/>
              </a:spcBef>
              <a:tabLst>
                <a:tab pos="35560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14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25" dirty="0">
                <a:solidFill>
                  <a:srgbClr val="404040"/>
                </a:solidFill>
                <a:latin typeface="Tahoma"/>
                <a:cs typeface="Tahoma"/>
              </a:rPr>
              <a:t>PRINCIPIT</a:t>
            </a:r>
            <a:r>
              <a:rPr sz="1200" b="1" spc="-15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ll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ec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s)  </a:t>
            </a:r>
            <a:r>
              <a:rPr sz="1200" u="sng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2"/>
              </a:rPr>
              <a:t>elprincipitoasociacion@gmail.com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41211" y="4909566"/>
            <a:ext cx="2260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5" dirty="0">
                <a:solidFill>
                  <a:srgbClr val="404040"/>
                </a:solidFill>
                <a:latin typeface="Tahoma"/>
                <a:cs typeface="Tahoma"/>
              </a:rPr>
              <a:t>PuzzleTE</a:t>
            </a:r>
            <a:r>
              <a:rPr sz="1200" b="1" spc="-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15" dirty="0">
                <a:solidFill>
                  <a:srgbClr val="404040"/>
                </a:solidFill>
                <a:latin typeface="Tahoma"/>
                <a:cs typeface="Tahoma"/>
              </a:rPr>
              <a:t>Carabanchel)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18766" y="5092446"/>
            <a:ext cx="6145530" cy="9340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5600" marR="5080" indent="-342900">
              <a:lnSpc>
                <a:spcPts val="1390"/>
              </a:lnSpc>
              <a:spcBef>
                <a:spcPts val="185"/>
              </a:spcBef>
              <a:tabLst>
                <a:tab pos="354965" algn="l"/>
              </a:tabLst>
            </a:pPr>
            <a:r>
              <a:rPr sz="1800" spc="-60" baseline="2314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22" baseline="2314" dirty="0">
                <a:latin typeface="Tahoma"/>
                <a:cs typeface="Tahoma"/>
              </a:rPr>
              <a:t>APNA</a:t>
            </a:r>
            <a:r>
              <a:rPr sz="1800" spc="-22" baseline="2314" dirty="0">
                <a:solidFill>
                  <a:srgbClr val="00AFEF"/>
                </a:solidFill>
                <a:latin typeface="Tahoma"/>
                <a:cs typeface="Tahoma"/>
              </a:rPr>
              <a:t>.</a:t>
            </a:r>
            <a:r>
              <a:rPr sz="1800" spc="-60" baseline="2314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800" spc="142" baseline="2314" dirty="0">
                <a:solidFill>
                  <a:srgbClr val="404040"/>
                </a:solidFill>
                <a:latin typeface="Tahoma"/>
                <a:cs typeface="Tahoma"/>
              </a:rPr>
              <a:t>Asociación</a:t>
            </a:r>
            <a:r>
              <a:rPr sz="1800" spc="-37" baseline="23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baseline="2314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60" baseline="23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0" baseline="2314" dirty="0">
                <a:solidFill>
                  <a:srgbClr val="404040"/>
                </a:solidFill>
                <a:latin typeface="Tahoma"/>
                <a:cs typeface="Tahoma"/>
              </a:rPr>
              <a:t>padres</a:t>
            </a:r>
            <a:r>
              <a:rPr sz="1800" spc="-67" baseline="23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25" baseline="2314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spc="-52" baseline="23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2" baseline="2314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800" spc="-60" baseline="23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2" baseline="2314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800" spc="585" baseline="23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Email: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3"/>
              </a:rPr>
              <a:t>puzzleTEA@outlook.com </a:t>
            </a:r>
            <a:r>
              <a:rPr sz="1200" spc="-36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autismo.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(C.C.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E.E.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LEO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KANNER)</a:t>
            </a:r>
            <a:endParaRPr sz="1200">
              <a:latin typeface="Tahoma"/>
              <a:cs typeface="Tahoma"/>
            </a:endParaRPr>
          </a:p>
          <a:p>
            <a:pPr marL="12700" marR="2334895">
              <a:lnSpc>
                <a:spcPts val="1440"/>
              </a:lnSpc>
              <a:spcBef>
                <a:spcPts val="15"/>
              </a:spcBef>
            </a:pP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C/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Navaleno,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9.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28033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(Hortaleza)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917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662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222,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917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667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265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Fax: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917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670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038</a:t>
            </a:r>
            <a:endParaRPr sz="1200">
              <a:latin typeface="Tahoma"/>
              <a:cs typeface="Tahoma"/>
            </a:endParaRPr>
          </a:p>
          <a:p>
            <a:pPr marL="55244">
              <a:lnSpc>
                <a:spcPts val="1395"/>
              </a:lnSpc>
            </a:pPr>
            <a:r>
              <a:rPr sz="1200" u="sng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4"/>
              </a:rPr>
              <a:t>www.apna.es</a:t>
            </a:r>
            <a:r>
              <a:rPr sz="1200" spc="305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Email:</a:t>
            </a:r>
            <a:r>
              <a:rPr sz="12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5"/>
              </a:rPr>
              <a:t>apna@apna.es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62100" y="6434328"/>
            <a:ext cx="841248" cy="37185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668270" y="6550121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09444" y="260604"/>
            <a:ext cx="8069580" cy="72136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2800" spc="-15" dirty="0">
                <a:solidFill>
                  <a:srgbClr val="979149"/>
                </a:solidFill>
                <a:latin typeface="Cambria"/>
                <a:cs typeface="Cambria"/>
              </a:rPr>
              <a:t>ASOCIACIONES</a:t>
            </a:r>
            <a:r>
              <a:rPr sz="2800" spc="-85" dirty="0">
                <a:solidFill>
                  <a:srgbClr val="979149"/>
                </a:solidFill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979149"/>
                </a:solidFill>
                <a:latin typeface="Cambria"/>
                <a:cs typeface="Cambria"/>
              </a:rPr>
              <a:t>SUR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09444" y="1341119"/>
            <a:ext cx="8069580" cy="4982210"/>
          </a:xfrm>
          <a:custGeom>
            <a:avLst/>
            <a:gdLst/>
            <a:ahLst/>
            <a:cxnLst/>
            <a:rect l="l" t="t" r="r" b="b"/>
            <a:pathLst>
              <a:path w="8069580" h="4982210">
                <a:moveTo>
                  <a:pt x="8069580" y="0"/>
                </a:moveTo>
                <a:lnTo>
                  <a:pt x="0" y="0"/>
                </a:lnTo>
                <a:lnTo>
                  <a:pt x="0" y="4981956"/>
                </a:lnTo>
                <a:lnTo>
                  <a:pt x="8069580" y="4981956"/>
                </a:lnTo>
                <a:lnTo>
                  <a:pt x="806958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88438" y="1371091"/>
            <a:ext cx="7893684" cy="4770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0" dirty="0">
                <a:solidFill>
                  <a:srgbClr val="00AFEF"/>
                </a:solidFill>
                <a:latin typeface="Tahoma"/>
                <a:cs typeface="Tahoma"/>
              </a:rPr>
              <a:t>PROTGD</a:t>
            </a:r>
            <a:r>
              <a:rPr sz="1200" b="1" spc="-7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Asociación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zona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sur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(Mostóles,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Navalcarnero,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Arroyomolinos,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Alamo,</a:t>
            </a:r>
            <a:endParaRPr sz="12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Villaviciosa</a:t>
            </a:r>
            <a:r>
              <a:rPr sz="12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Odón…)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5499100" algn="l"/>
              </a:tabLst>
            </a:pPr>
            <a:r>
              <a:rPr sz="1200" spc="-20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é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1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721632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/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67508107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-9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m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a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rin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.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prie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t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o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@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t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e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l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e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f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o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nic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.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n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e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  <a:hlinkClick r:id="rId5"/>
              </a:rPr>
              <a:t>t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-9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2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ines</a:t>
            </a:r>
            <a:r>
              <a:rPr sz="1200" u="sng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l</a:t>
            </a:r>
            <a:r>
              <a:rPr sz="1200" u="sng" spc="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pe</a:t>
            </a:r>
            <a:r>
              <a:rPr sz="1200" u="sng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z</a:t>
            </a:r>
            <a:r>
              <a:rPr sz="1200" u="sng" spc="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@g</a:t>
            </a:r>
            <a:r>
              <a:rPr sz="1200" u="sng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m</a:t>
            </a:r>
            <a:r>
              <a:rPr sz="1200" u="sng" spc="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a</a:t>
            </a:r>
            <a:r>
              <a:rPr sz="1200" u="sng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i</a:t>
            </a:r>
            <a:r>
              <a:rPr sz="1200" u="sng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l</a:t>
            </a:r>
            <a:r>
              <a:rPr sz="1200" u="sng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.</a:t>
            </a:r>
            <a:r>
              <a:rPr sz="1200" u="sng" spc="2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c</a:t>
            </a:r>
            <a:r>
              <a:rPr sz="1200" u="sng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o</a:t>
            </a:r>
            <a:r>
              <a:rPr sz="1200" u="sng" spc="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m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Web: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www.protgd.org</a:t>
            </a:r>
            <a:endParaRPr sz="1200">
              <a:latin typeface="Tahoma"/>
              <a:cs typeface="Tahoma"/>
            </a:endParaRPr>
          </a:p>
          <a:p>
            <a:pPr marL="355600" marR="77470" indent="-342900">
              <a:lnSpc>
                <a:spcPts val="1430"/>
              </a:lnSpc>
              <a:spcBef>
                <a:spcPts val="1065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85" dirty="0">
                <a:solidFill>
                  <a:srgbClr val="00AFEF"/>
                </a:solidFill>
                <a:latin typeface="Tahoma"/>
                <a:cs typeface="Tahoma"/>
              </a:rPr>
              <a:t>SUMATE+A</a:t>
            </a:r>
            <a:r>
              <a:rPr sz="1200" spc="-8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Sur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Trastorno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Espectro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Autista.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(Zona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Sur: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Aranjuez,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Ciempozuelos,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Valdemoro,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Chinchón).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  <a:tabLst>
                <a:tab pos="3670300" algn="l"/>
              </a:tabLst>
            </a:pP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686473429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E-mail: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  <a:hlinkClick r:id="rId8"/>
              </a:rPr>
              <a:t>info@sumatea.es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Web: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  <a:hlinkClick r:id="rId9"/>
              </a:rPr>
              <a:t>http://www.sumatea.es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25" dirty="0">
                <a:solidFill>
                  <a:srgbClr val="00AFEF"/>
                </a:solidFill>
                <a:latin typeface="Tahoma"/>
                <a:cs typeface="Tahoma"/>
              </a:rPr>
              <a:t>AFANYA-TGD</a:t>
            </a:r>
            <a:r>
              <a:rPr sz="1200" b="1" spc="-2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(Getafe)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Asociación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2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zona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sur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(Fuenlabrada,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Getafe,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Humanes…)</a:t>
            </a:r>
            <a:endParaRPr sz="12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Persona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contacto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(Presidenta):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Virginia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Gil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Email:</a:t>
            </a:r>
            <a:r>
              <a:rPr sz="12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  <a:hlinkClick r:id="rId10"/>
              </a:rPr>
              <a:t>afanyatgd@gmail.com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  <a:hlinkClick r:id="rId10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  <a:hlinkClick r:id="rId11"/>
              </a:rPr>
              <a:t>http://afanyatgd.blogspot.com</a:t>
            </a:r>
            <a:endParaRPr sz="1200">
              <a:latin typeface="Tahoma"/>
              <a:cs typeface="Tahoma"/>
            </a:endParaRPr>
          </a:p>
          <a:p>
            <a:pPr marL="469900" marR="1272540" indent="-457200">
              <a:lnSpc>
                <a:spcPct val="100000"/>
              </a:lnSpc>
              <a:spcBef>
                <a:spcPts val="1010"/>
              </a:spcBef>
              <a:tabLst>
                <a:tab pos="354965" algn="l"/>
                <a:tab pos="5041900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5" dirty="0">
                <a:solidFill>
                  <a:srgbClr val="404040"/>
                </a:solidFill>
                <a:latin typeface="Tahoma"/>
                <a:cs typeface="Tahoma"/>
              </a:rPr>
              <a:t>PARLA-TEA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55" dirty="0">
                <a:solidFill>
                  <a:srgbClr val="404040"/>
                </a:solidFill>
                <a:latin typeface="Tahoma"/>
                <a:cs typeface="Tahoma"/>
              </a:rPr>
              <a:t>(Parla)</a:t>
            </a:r>
            <a:r>
              <a:rPr sz="1200" b="1" spc="6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693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586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689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2"/>
              </a:rPr>
              <a:t>info@parlatea.es</a:t>
            </a:r>
            <a:r>
              <a:rPr sz="1200" spc="50" dirty="0">
                <a:solidFill>
                  <a:srgbClr val="FCAB2A"/>
                </a:solidFill>
                <a:latin typeface="Tahoma"/>
                <a:cs typeface="Tahoma"/>
              </a:rPr>
              <a:t>	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  <a:hlinkClick r:id="rId13"/>
              </a:rPr>
              <a:t>parlatea@gmail.com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  <a:hlinkClick r:id="rId14"/>
              </a:rPr>
              <a:t>http://www.parlatea.es</a:t>
            </a:r>
            <a:r>
              <a:rPr sz="1200" spc="3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Grupo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Facebook: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parlatea</a:t>
            </a:r>
            <a:endParaRPr sz="12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4127500" algn="l"/>
                <a:tab pos="736727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5" dirty="0">
                <a:solidFill>
                  <a:srgbClr val="00AFEF"/>
                </a:solidFill>
                <a:latin typeface="Tahoma"/>
                <a:cs typeface="Tahoma"/>
              </a:rPr>
              <a:t>VIDATE</a:t>
            </a:r>
            <a:r>
              <a:rPr sz="1200" b="1" spc="-80" dirty="0">
                <a:solidFill>
                  <a:srgbClr val="00AFEF"/>
                </a:solidFill>
                <a:latin typeface="Tahoma"/>
                <a:cs typeface="Tahoma"/>
              </a:rPr>
              <a:t>A</a:t>
            </a:r>
            <a:r>
              <a:rPr sz="1200" b="1" spc="-2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200" b="1" spc="-45" dirty="0">
                <a:latin typeface="Tahoma"/>
                <a:cs typeface="Tahoma"/>
              </a:rPr>
              <a:t>(Parl</a:t>
            </a:r>
            <a:r>
              <a:rPr sz="1200" b="1" spc="-60" dirty="0">
                <a:latin typeface="Tahoma"/>
                <a:cs typeface="Tahoma"/>
              </a:rPr>
              <a:t>a</a:t>
            </a:r>
            <a:r>
              <a:rPr sz="1200" b="1" spc="-90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5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ns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200" spc="-9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200" spc="165" dirty="0">
                <a:solidFill>
                  <a:srgbClr val="404040"/>
                </a:solidFill>
                <a:latin typeface="Tahoma"/>
                <a:cs typeface="Tahoma"/>
              </a:rPr>
              <a:t>ea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so</a:t>
            </a:r>
            <a:r>
              <a:rPr sz="1200" spc="22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ia</a:t>
            </a:r>
            <a:r>
              <a:rPr sz="1200" spc="22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ón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22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eb</a:t>
            </a:r>
            <a:r>
              <a:rPr sz="1200" spc="13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k: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200" spc="165" dirty="0">
                <a:solidFill>
                  <a:srgbClr val="404040"/>
                </a:solidFill>
                <a:latin typeface="Tahoma"/>
                <a:cs typeface="Tahoma"/>
              </a:rPr>
              <a:t>ea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é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9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9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200" spc="24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rreo 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electrónico: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  <a:hlinkClick r:id="rId15"/>
              </a:rPr>
              <a:t>info.vidatea@gmail.com</a:t>
            </a:r>
            <a:endParaRPr sz="1200">
              <a:latin typeface="Tahoma"/>
              <a:cs typeface="Tahoma"/>
            </a:endParaRPr>
          </a:p>
          <a:p>
            <a:pPr marL="355600" marR="335280" indent="-342900">
              <a:lnSpc>
                <a:spcPts val="1430"/>
              </a:lnSpc>
              <a:spcBef>
                <a:spcPts val="1065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10" dirty="0">
                <a:solidFill>
                  <a:srgbClr val="00AFEF"/>
                </a:solidFill>
                <a:latin typeface="Tahoma"/>
                <a:cs typeface="Tahoma"/>
              </a:rPr>
              <a:t>ASOCIACIÓN</a:t>
            </a:r>
            <a:r>
              <a:rPr sz="12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200" b="1" spc="-95" dirty="0">
                <a:solidFill>
                  <a:srgbClr val="00AFEF"/>
                </a:solidFill>
                <a:latin typeface="Tahoma"/>
                <a:cs typeface="Tahoma"/>
              </a:rPr>
              <a:t>MENTEAZUL</a:t>
            </a:r>
            <a:r>
              <a:rPr sz="1200" b="1" spc="-2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(Fuenlabrada)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Sede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CEIP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Maestra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Trinidad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García: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C/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Cáceres,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6,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28943,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Fuenlabrada,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6"/>
              </a:rPr>
              <a:t>asociacionmenteazul@mail.com</a:t>
            </a:r>
            <a:r>
              <a:rPr sz="1200" spc="30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  <a:hlinkClick r:id="rId17"/>
              </a:rPr>
              <a:t>info@asociacionmenteazul.com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85" dirty="0">
                <a:solidFill>
                  <a:srgbClr val="00AFEF"/>
                </a:solidFill>
                <a:latin typeface="Tahoma"/>
                <a:cs typeface="Tahoma"/>
              </a:rPr>
              <a:t>TEAPORTA</a:t>
            </a:r>
            <a:r>
              <a:rPr sz="1200" b="1" spc="-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(Alcorcón)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627830662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8"/>
              </a:rPr>
              <a:t>teaportaasociacion@gmail.com</a:t>
            </a:r>
            <a:endParaRPr sz="1200">
              <a:latin typeface="Tahoma"/>
              <a:cs typeface="Tahoma"/>
            </a:endParaRPr>
          </a:p>
          <a:p>
            <a:pPr marL="355600" marR="116839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5261610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0" dirty="0">
                <a:solidFill>
                  <a:srgbClr val="404040"/>
                </a:solidFill>
                <a:latin typeface="Tahoma"/>
                <a:cs typeface="Tahoma"/>
              </a:rPr>
              <a:t>VALDETEA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Valdemoro)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E-mail:</a:t>
            </a:r>
            <a:r>
              <a:rPr sz="1200" spc="3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u="sng" spc="7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19"/>
              </a:rPr>
              <a:t>valdetea2020@gmail.com</a:t>
            </a:r>
            <a:r>
              <a:rPr sz="1200" spc="70" dirty="0">
                <a:solidFill>
                  <a:srgbClr val="FCAB2A"/>
                </a:solidFill>
                <a:latin typeface="Tahoma"/>
                <a:cs typeface="Tahoma"/>
              </a:rPr>
              <a:t>	</a:t>
            </a:r>
            <a:r>
              <a:rPr sz="1200" u="sng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20"/>
              </a:rPr>
              <a:t>https://es- </a:t>
            </a:r>
            <a:r>
              <a:rPr sz="1200" spc="2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200" u="sng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20"/>
              </a:rPr>
              <a:t>es.facebook.com/pages/category/Disability-Service/Asociaci%C3%B3n-Valdetea-108344740771313/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71727" y="6225540"/>
            <a:ext cx="841247" cy="37185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550121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3177540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9276" y="609600"/>
            <a:ext cx="8915400" cy="3116580"/>
          </a:xfrm>
          <a:custGeom>
            <a:avLst/>
            <a:gdLst/>
            <a:ahLst/>
            <a:cxnLst/>
            <a:rect l="l" t="t" r="r" b="b"/>
            <a:pathLst>
              <a:path w="8915400" h="3116579">
                <a:moveTo>
                  <a:pt x="8915400" y="0"/>
                </a:moveTo>
                <a:lnTo>
                  <a:pt x="0" y="0"/>
                </a:lnTo>
                <a:lnTo>
                  <a:pt x="0" y="3116580"/>
                </a:lnTo>
                <a:lnTo>
                  <a:pt x="8915400" y="3116580"/>
                </a:lnTo>
                <a:lnTo>
                  <a:pt x="8915400" y="0"/>
                </a:lnTo>
                <a:close/>
              </a:path>
            </a:pathLst>
          </a:custGeom>
          <a:solidFill>
            <a:srgbClr val="E3E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68270" y="1048969"/>
            <a:ext cx="698817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0" spc="-740" dirty="0">
                <a:solidFill>
                  <a:srgbClr val="666030"/>
                </a:solidFill>
                <a:latin typeface="Trebuchet MS"/>
                <a:cs typeface="Trebuchet MS"/>
              </a:rPr>
              <a:t>ASOCIACIONES</a:t>
            </a:r>
            <a:r>
              <a:rPr sz="4800" b="0" spc="-490" dirty="0">
                <a:solidFill>
                  <a:srgbClr val="666030"/>
                </a:solidFill>
                <a:latin typeface="Trebuchet MS"/>
                <a:cs typeface="Trebuchet MS"/>
              </a:rPr>
              <a:t> </a:t>
            </a:r>
            <a:r>
              <a:rPr sz="4800" b="0" spc="-819" dirty="0">
                <a:solidFill>
                  <a:srgbClr val="666030"/>
                </a:solidFill>
                <a:latin typeface="Trebuchet MS"/>
                <a:cs typeface="Trebuchet MS"/>
              </a:rPr>
              <a:t>PAR</a:t>
            </a:r>
            <a:r>
              <a:rPr sz="4800" b="0" spc="-835" dirty="0">
                <a:solidFill>
                  <a:srgbClr val="666030"/>
                </a:solidFill>
                <a:latin typeface="Trebuchet MS"/>
                <a:cs typeface="Trebuchet MS"/>
              </a:rPr>
              <a:t>A</a:t>
            </a:r>
            <a:r>
              <a:rPr sz="4800" b="0" spc="-495" dirty="0">
                <a:solidFill>
                  <a:srgbClr val="666030"/>
                </a:solidFill>
                <a:latin typeface="Trebuchet MS"/>
                <a:cs typeface="Trebuchet MS"/>
              </a:rPr>
              <a:t> </a:t>
            </a:r>
            <a:r>
              <a:rPr sz="4800" b="0" spc="-760" dirty="0">
                <a:solidFill>
                  <a:srgbClr val="666030"/>
                </a:solidFill>
                <a:latin typeface="Trebuchet MS"/>
                <a:cs typeface="Trebuchet MS"/>
              </a:rPr>
              <a:t>PERSONA</a:t>
            </a:r>
            <a:r>
              <a:rPr sz="4800" b="0" spc="-625" dirty="0">
                <a:solidFill>
                  <a:srgbClr val="666030"/>
                </a:solidFill>
                <a:latin typeface="Trebuchet MS"/>
                <a:cs typeface="Trebuchet MS"/>
              </a:rPr>
              <a:t>S</a:t>
            </a:r>
            <a:r>
              <a:rPr sz="4800" b="0" spc="-509" dirty="0">
                <a:solidFill>
                  <a:srgbClr val="666030"/>
                </a:solidFill>
                <a:latin typeface="Trebuchet MS"/>
                <a:cs typeface="Trebuchet MS"/>
              </a:rPr>
              <a:t> </a:t>
            </a:r>
            <a:r>
              <a:rPr sz="4800" b="0" spc="-765" dirty="0">
                <a:solidFill>
                  <a:srgbClr val="666030"/>
                </a:solidFill>
                <a:latin typeface="Trebuchet MS"/>
                <a:cs typeface="Trebuchet MS"/>
              </a:rPr>
              <a:t>CON  </a:t>
            </a:r>
            <a:r>
              <a:rPr sz="4800" b="0" spc="-690" dirty="0">
                <a:solidFill>
                  <a:srgbClr val="666030"/>
                </a:solidFill>
                <a:latin typeface="Trebuchet MS"/>
                <a:cs typeface="Trebuchet MS"/>
              </a:rPr>
              <a:t>DISCAPACI</a:t>
            </a:r>
            <a:r>
              <a:rPr sz="4800" b="0" spc="-819" dirty="0">
                <a:solidFill>
                  <a:srgbClr val="666030"/>
                </a:solidFill>
                <a:latin typeface="Trebuchet MS"/>
                <a:cs typeface="Trebuchet MS"/>
              </a:rPr>
              <a:t>D</a:t>
            </a:r>
            <a:r>
              <a:rPr sz="4800" b="0" spc="-890" dirty="0">
                <a:solidFill>
                  <a:srgbClr val="666030"/>
                </a:solidFill>
                <a:latin typeface="Trebuchet MS"/>
                <a:cs typeface="Trebuchet MS"/>
              </a:rPr>
              <a:t>AD</a:t>
            </a:r>
            <a:r>
              <a:rPr sz="4800" b="0" spc="-475" dirty="0">
                <a:solidFill>
                  <a:srgbClr val="666030"/>
                </a:solidFill>
                <a:latin typeface="Trebuchet MS"/>
                <a:cs typeface="Trebuchet MS"/>
              </a:rPr>
              <a:t> </a:t>
            </a:r>
            <a:r>
              <a:rPr sz="4800" b="0" spc="-875" dirty="0">
                <a:solidFill>
                  <a:srgbClr val="666030"/>
                </a:solidFill>
                <a:latin typeface="Trebuchet MS"/>
                <a:cs typeface="Trebuchet MS"/>
              </a:rPr>
              <a:t>INTELECT</a:t>
            </a:r>
            <a:r>
              <a:rPr sz="4800" b="0" spc="-1055" dirty="0">
                <a:solidFill>
                  <a:srgbClr val="666030"/>
                </a:solidFill>
                <a:latin typeface="Trebuchet MS"/>
                <a:cs typeface="Trebuchet MS"/>
              </a:rPr>
              <a:t>U</a:t>
            </a:r>
            <a:r>
              <a:rPr sz="4800" b="0" spc="-865" dirty="0">
                <a:solidFill>
                  <a:srgbClr val="666030"/>
                </a:solidFill>
                <a:latin typeface="Trebuchet MS"/>
                <a:cs typeface="Trebuchet MS"/>
              </a:rPr>
              <a:t>AL</a:t>
            </a:r>
            <a:r>
              <a:rPr sz="4800" b="0" spc="-520" dirty="0">
                <a:solidFill>
                  <a:srgbClr val="666030"/>
                </a:solidFill>
                <a:latin typeface="Trebuchet MS"/>
                <a:cs typeface="Trebuchet MS"/>
              </a:rPr>
              <a:t> </a:t>
            </a:r>
            <a:r>
              <a:rPr sz="4800" b="0" spc="-1100" dirty="0">
                <a:solidFill>
                  <a:srgbClr val="666030"/>
                </a:solidFill>
                <a:latin typeface="Trebuchet MS"/>
                <a:cs typeface="Trebuchet MS"/>
              </a:rPr>
              <a:t>O</a:t>
            </a:r>
            <a:r>
              <a:rPr sz="4800" b="0" spc="-505" dirty="0">
                <a:solidFill>
                  <a:srgbClr val="666030"/>
                </a:solidFill>
                <a:latin typeface="Trebuchet MS"/>
                <a:cs typeface="Trebuchet MS"/>
              </a:rPr>
              <a:t> </a:t>
            </a:r>
            <a:r>
              <a:rPr sz="4800" b="0" spc="-700" dirty="0">
                <a:solidFill>
                  <a:srgbClr val="666030"/>
                </a:solidFill>
                <a:latin typeface="Trebuchet MS"/>
                <a:cs typeface="Trebuchet MS"/>
              </a:rPr>
              <a:t>DEL  </a:t>
            </a:r>
            <a:r>
              <a:rPr sz="4800" b="0" spc="-835" dirty="0">
                <a:solidFill>
                  <a:srgbClr val="666030"/>
                </a:solidFill>
                <a:latin typeface="Trebuchet MS"/>
                <a:cs typeface="Trebuchet MS"/>
              </a:rPr>
              <a:t>DESARROLO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8270" y="4055490"/>
            <a:ext cx="5387340" cy="2031364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05740" indent="-193675">
              <a:lnSpc>
                <a:spcPct val="100000"/>
              </a:lnSpc>
              <a:spcBef>
                <a:spcPts val="1095"/>
              </a:spcBef>
              <a:buClr>
                <a:srgbClr val="E78612"/>
              </a:buClr>
              <a:buFont typeface="Arial MT"/>
              <a:buChar char="•"/>
              <a:tabLst>
                <a:tab pos="206375" algn="l"/>
              </a:tabLst>
            </a:pPr>
            <a:r>
              <a:rPr sz="1800" spc="45" dirty="0">
                <a:solidFill>
                  <a:srgbClr val="585858"/>
                </a:solidFill>
                <a:latin typeface="Tahoma"/>
                <a:cs typeface="Tahoma"/>
              </a:rPr>
              <a:t>CENTROS</a:t>
            </a:r>
            <a:r>
              <a:rPr sz="1800" spc="-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585858"/>
                </a:solidFill>
                <a:latin typeface="Tahoma"/>
                <a:cs typeface="Tahoma"/>
              </a:rPr>
              <a:t>DE</a:t>
            </a:r>
            <a:r>
              <a:rPr sz="1800" spc="-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585858"/>
                </a:solidFill>
                <a:latin typeface="Tahoma"/>
                <a:cs typeface="Tahoma"/>
              </a:rPr>
              <a:t>ATENCION</a:t>
            </a:r>
            <a:r>
              <a:rPr sz="1800" spc="-9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585858"/>
                </a:solidFill>
                <a:latin typeface="Tahoma"/>
                <a:cs typeface="Tahoma"/>
              </a:rPr>
              <a:t>TEMPRANA</a:t>
            </a:r>
            <a:endParaRPr sz="1800">
              <a:latin typeface="Tahoma"/>
              <a:cs typeface="Tahoma"/>
            </a:endParaRPr>
          </a:p>
          <a:p>
            <a:pPr marL="205740" indent="-193675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Arial MT"/>
              <a:buChar char="•"/>
              <a:tabLst>
                <a:tab pos="206375" algn="l"/>
              </a:tabLst>
            </a:pPr>
            <a:r>
              <a:rPr sz="1800" spc="5" dirty="0">
                <a:solidFill>
                  <a:srgbClr val="585858"/>
                </a:solidFill>
                <a:latin typeface="Tahoma"/>
                <a:cs typeface="Tahoma"/>
              </a:rPr>
              <a:t>SERVICIOS</a:t>
            </a:r>
            <a:r>
              <a:rPr sz="1800" spc="-9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585858"/>
                </a:solidFill>
                <a:latin typeface="Tahoma"/>
                <a:cs typeface="Tahoma"/>
              </a:rPr>
              <a:t>DE</a:t>
            </a:r>
            <a:r>
              <a:rPr sz="1800" spc="-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585858"/>
                </a:solidFill>
                <a:latin typeface="Tahoma"/>
                <a:cs typeface="Tahoma"/>
              </a:rPr>
              <a:t>INFORMACIÖN</a:t>
            </a:r>
            <a:r>
              <a:rPr sz="1800" spc="-1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585858"/>
                </a:solidFill>
                <a:latin typeface="Tahoma"/>
                <a:cs typeface="Tahoma"/>
              </a:rPr>
              <a:t>Y</a:t>
            </a:r>
            <a:r>
              <a:rPr sz="1800" spc="-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585858"/>
                </a:solidFill>
                <a:latin typeface="Tahoma"/>
                <a:cs typeface="Tahoma"/>
              </a:rPr>
              <a:t>ORIENTACIÓN</a:t>
            </a:r>
            <a:endParaRPr sz="1800">
              <a:latin typeface="Tahoma"/>
              <a:cs typeface="Tahoma"/>
            </a:endParaRPr>
          </a:p>
          <a:p>
            <a:pPr marL="205740" indent="-193675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Arial MT"/>
              <a:buChar char="•"/>
              <a:tabLst>
                <a:tab pos="206375" algn="l"/>
              </a:tabLst>
            </a:pPr>
            <a:r>
              <a:rPr sz="1800" b="1" spc="-114" dirty="0">
                <a:solidFill>
                  <a:srgbClr val="00AFEF"/>
                </a:solidFill>
                <a:latin typeface="Tahoma"/>
                <a:cs typeface="Tahoma"/>
              </a:rPr>
              <a:t>ACTIVIDADES</a:t>
            </a:r>
            <a:r>
              <a:rPr sz="1800" b="1" spc="-2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800" b="1" spc="20" dirty="0">
                <a:solidFill>
                  <a:srgbClr val="00AFEF"/>
                </a:solidFill>
                <a:latin typeface="Tahoma"/>
                <a:cs typeface="Tahoma"/>
              </a:rPr>
              <a:t>OCIO</a:t>
            </a:r>
            <a:r>
              <a:rPr sz="1800" b="1" spc="-3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800" b="1" spc="-95" dirty="0">
                <a:solidFill>
                  <a:srgbClr val="00AFEF"/>
                </a:solidFill>
                <a:latin typeface="Tahoma"/>
                <a:cs typeface="Tahoma"/>
              </a:rPr>
              <a:t>Y</a:t>
            </a:r>
            <a:r>
              <a:rPr sz="1800" b="1" spc="-4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800" b="1" spc="-195" dirty="0">
                <a:solidFill>
                  <a:srgbClr val="00AFEF"/>
                </a:solidFill>
                <a:latin typeface="Tahoma"/>
                <a:cs typeface="Tahoma"/>
              </a:rPr>
              <a:t>RESPIRO</a:t>
            </a:r>
            <a:r>
              <a:rPr sz="1800" b="1" spc="-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800" b="1" spc="-155" dirty="0">
                <a:solidFill>
                  <a:srgbClr val="00AFEF"/>
                </a:solidFill>
                <a:latin typeface="Tahoma"/>
                <a:cs typeface="Tahoma"/>
              </a:rPr>
              <a:t>FAMILIAR</a:t>
            </a:r>
            <a:endParaRPr sz="1800">
              <a:latin typeface="Tahoma"/>
              <a:cs typeface="Tahoma"/>
            </a:endParaRPr>
          </a:p>
          <a:p>
            <a:pPr marL="205740" indent="-193675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Arial MT"/>
              <a:buChar char="•"/>
              <a:tabLst>
                <a:tab pos="206375" algn="l"/>
              </a:tabLst>
            </a:pPr>
            <a:r>
              <a:rPr sz="1800" spc="190" dirty="0">
                <a:solidFill>
                  <a:srgbClr val="585858"/>
                </a:solidFill>
                <a:latin typeface="Tahoma"/>
                <a:cs typeface="Tahoma"/>
              </a:rPr>
              <a:t>APOYO</a:t>
            </a:r>
            <a:r>
              <a:rPr sz="1800" spc="-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585858"/>
                </a:solidFill>
                <a:latin typeface="Tahoma"/>
                <a:cs typeface="Tahoma"/>
              </a:rPr>
              <a:t>FAMILIAS-</a:t>
            </a:r>
            <a:r>
              <a:rPr sz="1800" spc="-1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585858"/>
                </a:solidFill>
                <a:latin typeface="Tahoma"/>
                <a:cs typeface="Tahoma"/>
              </a:rPr>
              <a:t>TERAPIAS</a:t>
            </a:r>
            <a:endParaRPr sz="1800">
              <a:latin typeface="Tahoma"/>
              <a:cs typeface="Tahoma"/>
            </a:endParaRPr>
          </a:p>
          <a:p>
            <a:pPr marL="205740" indent="-193675">
              <a:lnSpc>
                <a:spcPct val="100000"/>
              </a:lnSpc>
              <a:spcBef>
                <a:spcPts val="1000"/>
              </a:spcBef>
              <a:buClr>
                <a:srgbClr val="E78612"/>
              </a:buClr>
              <a:buFont typeface="Arial MT"/>
              <a:buChar char="•"/>
              <a:tabLst>
                <a:tab pos="206375" algn="l"/>
              </a:tabLst>
            </a:pPr>
            <a:r>
              <a:rPr sz="1800" spc="30" dirty="0">
                <a:solidFill>
                  <a:srgbClr val="585858"/>
                </a:solidFill>
                <a:latin typeface="Tahoma"/>
                <a:cs typeface="Tahoma"/>
              </a:rPr>
              <a:t>ORIENTACIONES</a:t>
            </a:r>
            <a:r>
              <a:rPr sz="1800" spc="-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585858"/>
                </a:solidFill>
                <a:latin typeface="Tahoma"/>
                <a:cs typeface="Tahoma"/>
              </a:rPr>
              <a:t>E</a:t>
            </a:r>
            <a:r>
              <a:rPr sz="1800" spc="-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585858"/>
                </a:solidFill>
                <a:latin typeface="Tahoma"/>
                <a:cs typeface="Tahoma"/>
              </a:rPr>
              <a:t>INSERCIÓN</a:t>
            </a:r>
            <a:r>
              <a:rPr sz="1800" spc="-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140" dirty="0">
                <a:solidFill>
                  <a:srgbClr val="585858"/>
                </a:solidFill>
                <a:latin typeface="Tahoma"/>
                <a:cs typeface="Tahoma"/>
              </a:rPr>
              <a:t>PARA</a:t>
            </a:r>
            <a:r>
              <a:rPr sz="1800" spc="-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585858"/>
                </a:solidFill>
                <a:latin typeface="Tahoma"/>
                <a:cs typeface="Tahoma"/>
              </a:rPr>
              <a:t>EL</a:t>
            </a:r>
            <a:r>
              <a:rPr sz="1800" spc="-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585858"/>
                </a:solidFill>
                <a:latin typeface="Tahoma"/>
                <a:cs typeface="Tahoma"/>
              </a:rPr>
              <a:t>EMPLEO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7403" y="6135623"/>
            <a:ext cx="841247" cy="3718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29611" y="981455"/>
            <a:ext cx="7320280" cy="791210"/>
          </a:xfrm>
          <a:prstGeom prst="rect">
            <a:avLst/>
          </a:prstGeom>
          <a:solidFill>
            <a:srgbClr val="12ED55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pc="-195" dirty="0">
                <a:solidFill>
                  <a:srgbClr val="744309"/>
                </a:solidFill>
              </a:rPr>
              <a:t>PLEN</a:t>
            </a:r>
            <a:r>
              <a:rPr spc="-200" dirty="0">
                <a:solidFill>
                  <a:srgbClr val="744309"/>
                </a:solidFill>
              </a:rPr>
              <a:t>A</a:t>
            </a:r>
            <a:r>
              <a:rPr spc="-65" dirty="0">
                <a:solidFill>
                  <a:srgbClr val="744309"/>
                </a:solidFill>
              </a:rPr>
              <a:t> </a:t>
            </a:r>
            <a:r>
              <a:rPr spc="-225" dirty="0">
                <a:solidFill>
                  <a:srgbClr val="744309"/>
                </a:solidFill>
              </a:rPr>
              <a:t>INCLUSIÓN</a:t>
            </a:r>
          </a:p>
        </p:txBody>
      </p:sp>
      <p:sp>
        <p:nvSpPr>
          <p:cNvPr id="10" name="object 10"/>
          <p:cNvSpPr/>
          <p:nvPr/>
        </p:nvSpPr>
        <p:spPr>
          <a:xfrm>
            <a:off x="2229611" y="2205227"/>
            <a:ext cx="7320280" cy="3771900"/>
          </a:xfrm>
          <a:custGeom>
            <a:avLst/>
            <a:gdLst/>
            <a:ahLst/>
            <a:cxnLst/>
            <a:rect l="l" t="t" r="r" b="b"/>
            <a:pathLst>
              <a:path w="7320280" h="3771900">
                <a:moveTo>
                  <a:pt x="7319772" y="0"/>
                </a:moveTo>
                <a:lnTo>
                  <a:pt x="0" y="0"/>
                </a:lnTo>
                <a:lnTo>
                  <a:pt x="0" y="3771900"/>
                </a:lnTo>
                <a:lnTo>
                  <a:pt x="7319772" y="3771900"/>
                </a:lnTo>
                <a:lnTo>
                  <a:pt x="7319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91791" y="2182114"/>
            <a:ext cx="639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130" dirty="0">
                <a:solidFill>
                  <a:srgbClr val="313929"/>
                </a:solidFill>
                <a:latin typeface="Verdana"/>
                <a:cs typeface="Verdana"/>
              </a:rPr>
              <a:t>“</a:t>
            </a:r>
            <a:r>
              <a:rPr sz="1200" b="1" spc="-70" dirty="0">
                <a:solidFill>
                  <a:srgbClr val="313929"/>
                </a:solidFill>
                <a:latin typeface="Verdana"/>
                <a:cs typeface="Verdana"/>
              </a:rPr>
              <a:t> </a:t>
            </a:r>
            <a:r>
              <a:rPr sz="1200" b="1" spc="-170" dirty="0">
                <a:solidFill>
                  <a:srgbClr val="313929"/>
                </a:solidFill>
                <a:latin typeface="Verdana"/>
                <a:cs typeface="Verdana"/>
              </a:rPr>
              <a:t>PLENA</a:t>
            </a:r>
            <a:r>
              <a:rPr sz="1200" b="1" spc="-70" dirty="0">
                <a:solidFill>
                  <a:srgbClr val="313929"/>
                </a:solidFill>
                <a:latin typeface="Verdana"/>
                <a:cs typeface="Verdana"/>
              </a:rPr>
              <a:t> </a:t>
            </a:r>
            <a:r>
              <a:rPr sz="1200" b="1" spc="-165" dirty="0">
                <a:solidFill>
                  <a:srgbClr val="313929"/>
                </a:solidFill>
                <a:latin typeface="Verdana"/>
                <a:cs typeface="Verdana"/>
              </a:rPr>
              <a:t>INCLUSIÓN”</a:t>
            </a:r>
            <a:r>
              <a:rPr sz="1200" b="1" spc="-70" dirty="0">
                <a:solidFill>
                  <a:srgbClr val="313929"/>
                </a:solidFill>
                <a:latin typeface="Verdana"/>
                <a:cs typeface="Verdana"/>
              </a:rPr>
              <a:t> </a:t>
            </a:r>
            <a:r>
              <a:rPr sz="1200" b="1" spc="-150" dirty="0">
                <a:solidFill>
                  <a:srgbClr val="313929"/>
                </a:solidFill>
                <a:latin typeface="Verdana"/>
                <a:cs typeface="Verdana"/>
              </a:rPr>
              <a:t>:</a:t>
            </a:r>
            <a:r>
              <a:rPr sz="1200" b="1" spc="-60" dirty="0">
                <a:solidFill>
                  <a:srgbClr val="313929"/>
                </a:solidFill>
                <a:latin typeface="Verdana"/>
                <a:cs typeface="Verdan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Federación</a:t>
            </a: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4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organizaciones</a:t>
            </a: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3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25" dirty="0">
                <a:solidFill>
                  <a:srgbClr val="404040"/>
                </a:solidFill>
                <a:latin typeface="Tahoma"/>
                <a:cs typeface="Tahoma"/>
              </a:rPr>
              <a:t>discapacidad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91791" y="2310129"/>
            <a:ext cx="20218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intelectual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2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desarrollo.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91791" y="2749041"/>
            <a:ext cx="5882640" cy="308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1055">
              <a:lnSpc>
                <a:spcPct val="139200"/>
              </a:lnSpc>
              <a:spcBef>
                <a:spcPts val="100"/>
              </a:spcBef>
              <a:tabLst>
                <a:tab pos="284480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50" dirty="0">
                <a:solidFill>
                  <a:srgbClr val="404040"/>
                </a:solidFill>
                <a:latin typeface="Tahoma"/>
                <a:cs typeface="Tahoma"/>
              </a:rPr>
              <a:t>Tiene </a:t>
            </a:r>
            <a:r>
              <a:rPr sz="1200" b="1" spc="-55" dirty="0">
                <a:solidFill>
                  <a:srgbClr val="404040"/>
                </a:solidFill>
                <a:latin typeface="Tahoma"/>
                <a:cs typeface="Tahoma"/>
              </a:rPr>
              <a:t>un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servicio </a:t>
            </a:r>
            <a:r>
              <a:rPr sz="1200" b="1" spc="4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información 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especializada </a:t>
            </a:r>
            <a:r>
              <a:rPr sz="1200" b="1" spc="10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atiende </a:t>
            </a:r>
            <a:r>
              <a:rPr sz="1200" b="1" spc="7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b="1" spc="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Toda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10" dirty="0">
                <a:solidFill>
                  <a:srgbClr val="404040"/>
                </a:solidFill>
                <a:latin typeface="Tahoma"/>
                <a:cs typeface="Tahoma"/>
              </a:rPr>
              <a:t>población</a:t>
            </a:r>
            <a:r>
              <a:rPr sz="1200" b="1" spc="2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COMUNIDAD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85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5" dirty="0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80" dirty="0">
                <a:solidFill>
                  <a:srgbClr val="404040"/>
                </a:solidFill>
                <a:latin typeface="Tahoma"/>
                <a:cs typeface="Tahoma"/>
              </a:rPr>
              <a:t>TELÉFONO: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0" dirty="0">
                <a:solidFill>
                  <a:srgbClr val="404040"/>
                </a:solidFill>
                <a:latin typeface="Tahoma"/>
                <a:cs typeface="Tahoma"/>
              </a:rPr>
              <a:t>915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0" dirty="0">
                <a:solidFill>
                  <a:srgbClr val="404040"/>
                </a:solidFill>
                <a:latin typeface="Tahoma"/>
                <a:cs typeface="Tahoma"/>
              </a:rPr>
              <a:t>018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0" dirty="0">
                <a:solidFill>
                  <a:srgbClr val="404040"/>
                </a:solidFill>
                <a:latin typeface="Tahoma"/>
                <a:cs typeface="Tahoma"/>
              </a:rPr>
              <a:t>335 </a:t>
            </a:r>
            <a:r>
              <a:rPr sz="1200" b="1" spc="-3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u="heavy" spc="-45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INFORMACIO</a:t>
            </a:r>
            <a:r>
              <a:rPr sz="1200" b="1" u="heavy" spc="-40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N</a:t>
            </a:r>
            <a:r>
              <a:rPr sz="1200" b="1" u="heavy" spc="-5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90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TELEFONIC</a:t>
            </a:r>
            <a:r>
              <a:rPr sz="1200" b="1" u="heavy" spc="65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A</a:t>
            </a:r>
            <a:r>
              <a:rPr sz="1200" b="1" u="heavy" spc="-20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 </a:t>
            </a:r>
            <a:r>
              <a:rPr sz="1200" b="1" u="heavy" spc="-80" dirty="0">
                <a:solidFill>
                  <a:srgbClr val="313929"/>
                </a:solidFill>
                <a:uFill>
                  <a:solidFill>
                    <a:srgbClr val="313929"/>
                  </a:solidFill>
                </a:uFill>
                <a:latin typeface="Tahoma"/>
                <a:cs typeface="Tahoma"/>
              </a:rPr>
              <a:t>ESPECIALIZADA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90"/>
              </a:spcBef>
            </a:pPr>
            <a:r>
              <a:rPr sz="1200" b="1" spc="-70" dirty="0">
                <a:solidFill>
                  <a:srgbClr val="5C1E12"/>
                </a:solidFill>
                <a:latin typeface="Tahoma"/>
                <a:cs typeface="Tahoma"/>
              </a:rPr>
              <a:t>Está</a:t>
            </a:r>
            <a:r>
              <a:rPr sz="1200" b="1" spc="-2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C1E12"/>
                </a:solidFill>
                <a:latin typeface="Tahoma"/>
                <a:cs typeface="Tahoma"/>
              </a:rPr>
              <a:t>formada</a:t>
            </a:r>
            <a:r>
              <a:rPr sz="1200" b="1" spc="-3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30" dirty="0">
                <a:solidFill>
                  <a:srgbClr val="5C1E12"/>
                </a:solidFill>
                <a:latin typeface="Tahoma"/>
                <a:cs typeface="Tahoma"/>
              </a:rPr>
              <a:t>por</a:t>
            </a:r>
            <a:r>
              <a:rPr sz="1200" b="1" spc="-1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65" dirty="0">
                <a:solidFill>
                  <a:srgbClr val="5C1E12"/>
                </a:solidFill>
                <a:latin typeface="Tahoma"/>
                <a:cs typeface="Tahoma"/>
              </a:rPr>
              <a:t>distintas</a:t>
            </a:r>
            <a:r>
              <a:rPr sz="1200" b="1" spc="-1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5C1E12"/>
                </a:solidFill>
                <a:latin typeface="Tahoma"/>
                <a:cs typeface="Tahoma"/>
              </a:rPr>
              <a:t>entidades,</a:t>
            </a:r>
            <a:r>
              <a:rPr sz="1200" b="1" spc="-3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10" dirty="0">
                <a:solidFill>
                  <a:srgbClr val="5C1E12"/>
                </a:solidFill>
                <a:latin typeface="Tahoma"/>
                <a:cs typeface="Tahoma"/>
              </a:rPr>
              <a:t>que</a:t>
            </a:r>
            <a:r>
              <a:rPr sz="1200" b="1" spc="32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5C1E12"/>
                </a:solidFill>
                <a:latin typeface="Tahoma"/>
                <a:cs typeface="Tahoma"/>
              </a:rPr>
              <a:t>también</a:t>
            </a:r>
            <a:r>
              <a:rPr sz="1200" b="1" spc="-30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40" dirty="0">
                <a:solidFill>
                  <a:srgbClr val="5C1E12"/>
                </a:solidFill>
                <a:latin typeface="Tahoma"/>
                <a:cs typeface="Tahoma"/>
              </a:rPr>
              <a:t>son</a:t>
            </a:r>
            <a:r>
              <a:rPr sz="1200" b="1" spc="-1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35" dirty="0">
                <a:solidFill>
                  <a:srgbClr val="5C1E12"/>
                </a:solidFill>
                <a:latin typeface="Tahoma"/>
                <a:cs typeface="Tahoma"/>
              </a:rPr>
              <a:t>prestadoras </a:t>
            </a:r>
            <a:r>
              <a:rPr sz="1200" b="1" spc="40" dirty="0">
                <a:solidFill>
                  <a:srgbClr val="5C1E12"/>
                </a:solidFill>
                <a:latin typeface="Tahoma"/>
                <a:cs typeface="Tahoma"/>
              </a:rPr>
              <a:t>de</a:t>
            </a:r>
            <a:r>
              <a:rPr sz="1200" b="1" spc="-25" dirty="0">
                <a:solidFill>
                  <a:srgbClr val="5C1E12"/>
                </a:solidFill>
                <a:latin typeface="Tahoma"/>
                <a:cs typeface="Tahoma"/>
              </a:rPr>
              <a:t> </a:t>
            </a:r>
            <a:r>
              <a:rPr sz="1200" b="1" spc="-30" dirty="0">
                <a:solidFill>
                  <a:srgbClr val="5C1E12"/>
                </a:solidFill>
                <a:latin typeface="Tahoma"/>
                <a:cs typeface="Tahoma"/>
              </a:rPr>
              <a:t>servicios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90"/>
              </a:spcBef>
              <a:tabLst>
                <a:tab pos="28448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  <a:hlinkClick r:id="rId5"/>
              </a:rPr>
              <a:t>🠶	</a:t>
            </a:r>
            <a:r>
              <a:rPr sz="12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MAP</a:t>
            </a:r>
            <a:r>
              <a:rPr sz="1200" b="1" u="heavy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</a:t>
            </a:r>
            <a:r>
              <a:rPr sz="1200" b="1" u="heavy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ENTIDADE</a:t>
            </a:r>
            <a:r>
              <a:rPr sz="1200" b="1" u="heavy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Y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200" b="1" u="heavy" spc="-9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SERVICIOS</a:t>
            </a:r>
            <a:r>
              <a:rPr sz="1200" b="1" dirty="0">
                <a:solidFill>
                  <a:srgbClr val="FCAB2A"/>
                </a:solidFill>
                <a:latin typeface="Tahoma"/>
                <a:cs typeface="Tahoma"/>
                <a:hlinkClick r:id="rId5"/>
              </a:rPr>
              <a:t> </a:t>
            </a:r>
            <a:r>
              <a:rPr sz="1200" b="1" spc="-70" dirty="0">
                <a:solidFill>
                  <a:srgbClr val="00AF50"/>
                </a:solidFill>
                <a:latin typeface="Tahoma"/>
                <a:cs typeface="Tahoma"/>
              </a:rPr>
              <a:t>(CONSULTAR)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65"/>
              </a:spcBef>
              <a:tabLst>
                <a:tab pos="34290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  <a:hlinkClick r:id="rId6"/>
              </a:rPr>
              <a:t>🠶	</a:t>
            </a:r>
            <a:r>
              <a:rPr sz="12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GUí</a:t>
            </a:r>
            <a:r>
              <a:rPr sz="1200" b="1" u="heavy" spc="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A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OCI</a:t>
            </a:r>
            <a:r>
              <a:rPr sz="1200" b="1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O</a:t>
            </a:r>
            <a:r>
              <a:rPr sz="12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200" b="1" u="heavy" spc="-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E</a:t>
            </a:r>
            <a:r>
              <a:rPr sz="12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N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2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LA</a:t>
            </a:r>
            <a:r>
              <a:rPr sz="1200" b="1" u="heavy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S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ASOCIACIONE</a:t>
            </a:r>
            <a:r>
              <a:rPr sz="1200" b="1" u="heavy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S</a:t>
            </a:r>
            <a:r>
              <a:rPr sz="12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200" b="1" spc="-10" dirty="0">
                <a:solidFill>
                  <a:srgbClr val="FCAB2A"/>
                </a:solidFill>
                <a:latin typeface="Tahoma"/>
                <a:cs typeface="Tahoma"/>
                <a:hlinkClick r:id="rId6"/>
              </a:rPr>
              <a:t> </a:t>
            </a:r>
            <a:r>
              <a:rPr sz="1200" b="1" spc="-45" dirty="0">
                <a:solidFill>
                  <a:srgbClr val="00AF50"/>
                </a:solidFill>
                <a:latin typeface="Tahoma"/>
                <a:cs typeface="Tahoma"/>
              </a:rPr>
              <a:t>(DESCARGAR)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65"/>
              </a:spcBef>
              <a:tabLst>
                <a:tab pos="342900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  <a:hlinkClick r:id="rId7"/>
              </a:rPr>
              <a:t>🠶	</a:t>
            </a:r>
            <a:r>
              <a:rPr sz="1200" b="1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Guía</a:t>
            </a:r>
            <a:r>
              <a:rPr sz="12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2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servicios</a:t>
            </a:r>
            <a:r>
              <a:rPr sz="12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2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Madrid</a:t>
            </a:r>
            <a:r>
              <a:rPr sz="12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 </a:t>
            </a:r>
            <a:r>
              <a:rPr sz="12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Capital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90"/>
              </a:spcBef>
              <a:tabLst>
                <a:tab pos="342900" algn="l"/>
              </a:tabLst>
            </a:pPr>
            <a:r>
              <a:rPr sz="12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200" b="1" spc="-75" dirty="0">
                <a:solidFill>
                  <a:srgbClr val="404040"/>
                </a:solidFill>
                <a:latin typeface="Tahoma"/>
                <a:cs typeface="Tahoma"/>
              </a:rPr>
              <a:t>ENCUENTROS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u="heavy" spc="-16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”ESCUELAS</a:t>
            </a:r>
            <a:r>
              <a:rPr sz="12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 </a:t>
            </a:r>
            <a:r>
              <a:rPr sz="1200" b="1" u="heavy" spc="-1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DE</a:t>
            </a:r>
            <a:r>
              <a:rPr sz="12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 </a:t>
            </a:r>
            <a:r>
              <a:rPr sz="1200" b="1" u="heavy" spc="-1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FAMILIAS</a:t>
            </a:r>
            <a:r>
              <a:rPr sz="12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 </a:t>
            </a:r>
            <a:r>
              <a:rPr sz="1200" b="1" u="heavy" spc="-1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ONLINE”</a:t>
            </a:r>
            <a:r>
              <a:rPr sz="1200" b="1" u="heavy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Verdana"/>
                <a:cs typeface="Verdana"/>
                <a:hlinkClick r:id="rId8"/>
              </a:rPr>
              <a:t> </a:t>
            </a:r>
            <a:r>
              <a:rPr sz="1200" b="1" spc="-90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75" dirty="0">
                <a:solidFill>
                  <a:srgbClr val="404040"/>
                </a:solidFill>
                <a:latin typeface="Tahoma"/>
                <a:cs typeface="Tahoma"/>
              </a:rPr>
              <a:t>MENSUAL)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65"/>
              </a:spcBef>
              <a:tabLst>
                <a:tab pos="342900" algn="l"/>
              </a:tabLst>
            </a:pPr>
            <a:r>
              <a:rPr sz="1200" spc="-135" dirty="0">
                <a:solidFill>
                  <a:srgbClr val="E78612"/>
                </a:solidFill>
                <a:latin typeface="Microsoft Sans Serif"/>
                <a:cs typeface="Microsoft Sans Serif"/>
                <a:hlinkClick r:id="rId9"/>
              </a:rPr>
              <a:t>🠶	</a:t>
            </a:r>
            <a:r>
              <a:rPr sz="12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PROYECTOS</a:t>
            </a:r>
            <a:r>
              <a:rPr sz="12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,</a:t>
            </a:r>
            <a:r>
              <a:rPr sz="12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 </a:t>
            </a:r>
            <a:r>
              <a:rPr sz="1200" b="1" u="heavy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GUIA</a:t>
            </a:r>
            <a:r>
              <a:rPr sz="1200" b="1" u="heavy" spc="-1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S</a:t>
            </a:r>
            <a:r>
              <a:rPr sz="12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 </a:t>
            </a:r>
            <a:r>
              <a:rPr sz="12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Y</a:t>
            </a:r>
            <a:r>
              <a:rPr sz="1200" b="1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 </a:t>
            </a:r>
            <a:r>
              <a:rPr sz="1200" b="1" u="heavy" spc="-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9"/>
              </a:rPr>
              <a:t>RECURSOS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49383" y="260604"/>
            <a:ext cx="2231135" cy="72085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62100" y="6312408"/>
            <a:ext cx="841248" cy="37185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73451" y="274320"/>
            <a:ext cx="7737475" cy="707390"/>
          </a:xfrm>
          <a:prstGeom prst="rect">
            <a:avLst/>
          </a:prstGeom>
          <a:solidFill>
            <a:srgbClr val="12ED55"/>
          </a:solidFill>
        </p:spPr>
        <p:txBody>
          <a:bodyPr vert="horz" wrap="square" lIns="0" tIns="1504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85"/>
              </a:spcBef>
            </a:pP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SERVICIO</a:t>
            </a:r>
            <a:r>
              <a:rPr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 RESPIRO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000000"/>
                </a:solidFill>
                <a:latin typeface="Calibri"/>
                <a:cs typeface="Calibri"/>
              </a:rPr>
              <a:t>PARA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Calibri"/>
                <a:cs typeface="Calibri"/>
              </a:rPr>
              <a:t>FAMILIARES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2445" y="1701545"/>
            <a:ext cx="7579995" cy="3655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"/>
                <a:cs typeface="Calibri"/>
              </a:rPr>
              <a:t>Es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apoyo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carácter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NO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permanente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la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persona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discapacidad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intelectual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desarrollo.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Calibri"/>
              <a:cs typeface="Calibri"/>
            </a:endParaRPr>
          </a:p>
          <a:p>
            <a:pPr marL="469900" marR="6985" indent="-457200">
              <a:lnSpc>
                <a:spcPts val="1930"/>
              </a:lnSpc>
              <a:buSzPct val="125000"/>
              <a:buAutoNum type="arabicPeriod"/>
              <a:tabLst>
                <a:tab pos="469265" algn="l"/>
                <a:tab pos="469900" algn="l"/>
              </a:tabLst>
            </a:pPr>
            <a:r>
              <a:rPr sz="1600" b="1" spc="-20" dirty="0">
                <a:latin typeface="Calibri"/>
                <a:cs typeface="Calibri"/>
              </a:rPr>
              <a:t>ESTANCIAS</a:t>
            </a:r>
            <a:r>
              <a:rPr sz="1600" spc="-20" dirty="0">
                <a:latin typeface="Calibri"/>
                <a:cs typeface="Calibri"/>
              </a:rPr>
              <a:t>: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centro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que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la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persona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discapacidad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desplaza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donde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recibe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los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apoyos.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Puede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implicar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alojamiento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(noche)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no (atención 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día).</a:t>
            </a:r>
            <a:endParaRPr sz="1600">
              <a:latin typeface="Calibri"/>
              <a:cs typeface="Calibri"/>
            </a:endParaRPr>
          </a:p>
          <a:p>
            <a:pPr marL="469900" indent="-457200">
              <a:lnSpc>
                <a:spcPts val="1885"/>
              </a:lnSpc>
              <a:buSzPct val="125000"/>
              <a:buAutoNum type="arabicPeriod"/>
              <a:tabLst>
                <a:tab pos="469265" algn="l"/>
                <a:tab pos="469900" algn="l"/>
                <a:tab pos="7232650" algn="l"/>
              </a:tabLst>
            </a:pPr>
            <a:r>
              <a:rPr sz="1600" b="1" spc="-20" dirty="0">
                <a:latin typeface="Calibri"/>
                <a:cs typeface="Calibri"/>
              </a:rPr>
              <a:t>APOYOS</a:t>
            </a:r>
            <a:r>
              <a:rPr sz="1600" b="1" spc="39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PUNTUALES:</a:t>
            </a:r>
            <a:r>
              <a:rPr sz="1600" b="1" spc="39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profesional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</a:t>
            </a:r>
            <a:r>
              <a:rPr sz="1600" spc="3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desplaza</a:t>
            </a:r>
            <a:r>
              <a:rPr sz="1600" spc="38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</a:t>
            </a:r>
            <a:r>
              <a:rPr sz="1600" spc="3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domicilio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atender	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la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ts val="1880"/>
              </a:lnSpc>
              <a:tabLst>
                <a:tab pos="6734175" algn="l"/>
              </a:tabLst>
            </a:pPr>
            <a:r>
              <a:rPr sz="1600" spc="-10" dirty="0">
                <a:latin typeface="Calibri"/>
                <a:cs typeface="Calibri"/>
              </a:rPr>
              <a:t>persona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con</a:t>
            </a:r>
            <a:r>
              <a:rPr sz="1600" spc="3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discapacidad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intelectual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mientras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sus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familiares</a:t>
            </a:r>
            <a:r>
              <a:rPr sz="1600" spc="4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realizan	gestiones,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ts val="1920"/>
              </a:lnSpc>
            </a:pPr>
            <a:r>
              <a:rPr sz="1600" spc="-5" dirty="0">
                <a:latin typeface="Calibri"/>
                <a:cs typeface="Calibri"/>
              </a:rPr>
              <a:t>acuden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eventos,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disfrutan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tiempo 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ocio,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etc.</a:t>
            </a:r>
            <a:endParaRPr sz="1600">
              <a:latin typeface="Calibri"/>
              <a:cs typeface="Calibri"/>
            </a:endParaRPr>
          </a:p>
          <a:p>
            <a:pPr marL="469900" marR="80645" indent="-457200">
              <a:lnSpc>
                <a:spcPts val="1920"/>
              </a:lnSpc>
              <a:spcBef>
                <a:spcPts val="464"/>
              </a:spcBef>
              <a:buSzPct val="125000"/>
              <a:buAutoNum type="arabicPeriod" startAt="3"/>
              <a:tabLst>
                <a:tab pos="469265" algn="l"/>
                <a:tab pos="469900" algn="l"/>
              </a:tabLst>
            </a:pPr>
            <a:r>
              <a:rPr sz="1600" b="1" spc="-20" dirty="0">
                <a:latin typeface="Calibri"/>
                <a:cs typeface="Calibri"/>
              </a:rPr>
              <a:t>ACOMPAÑAMIENTOS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TEMPORALES: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padres/tutores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mayores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65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años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graves 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problemas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salud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familias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monoparentales.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Consiste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acompañar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persona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discapacidad,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 período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tiempo limitado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(máximo</a:t>
            </a:r>
            <a:r>
              <a:rPr sz="1600" b="1" i="1" spc="3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de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1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mes al</a:t>
            </a:r>
            <a:r>
              <a:rPr sz="1600" b="1" i="1" spc="1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año</a:t>
            </a:r>
            <a:r>
              <a:rPr sz="1600" b="1" spc="-5" dirty="0">
                <a:latin typeface="Calibri"/>
                <a:cs typeface="Calibri"/>
              </a:rPr>
              <a:t>)</a:t>
            </a:r>
            <a:r>
              <a:rPr sz="1600" spc="-5" dirty="0">
                <a:latin typeface="Calibri"/>
                <a:cs typeface="Calibri"/>
              </a:rPr>
              <a:t>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servicio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 </a:t>
            </a:r>
            <a:r>
              <a:rPr sz="1600" spc="-10" dirty="0">
                <a:latin typeface="Calibri"/>
                <a:cs typeface="Calibri"/>
              </a:rPr>
              <a:t>que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acude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regularmente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(escuela,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centro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ocupacional,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centro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día,</a:t>
            </a:r>
            <a:r>
              <a:rPr sz="1600" spc="-10" dirty="0">
                <a:latin typeface="Calibri"/>
                <a:cs typeface="Calibri"/>
              </a:rPr>
              <a:t> ruta,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etc).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ts val="2360"/>
              </a:lnSpc>
              <a:buClr>
                <a:srgbClr val="000000"/>
              </a:buClr>
              <a:buSzPct val="125000"/>
              <a:buAutoNum type="arabicPeriod" startAt="3"/>
              <a:tabLst>
                <a:tab pos="354965" algn="l"/>
                <a:tab pos="355600" algn="l"/>
              </a:tabLst>
            </a:pPr>
            <a:r>
              <a:rPr sz="16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Servicio</a:t>
            </a:r>
            <a:r>
              <a:rPr sz="1600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respiro</a:t>
            </a:r>
            <a:r>
              <a:rPr sz="1600" u="heavy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u="heavy" spc="-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PLENA</a:t>
            </a:r>
            <a:r>
              <a:rPr sz="1600" u="heavy" spc="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Calibri"/>
                <a:cs typeface="Calibri"/>
                <a:hlinkClick r:id="rId5"/>
              </a:rPr>
              <a:t>INCLUSION</a:t>
            </a:r>
            <a:r>
              <a:rPr sz="1600" spc="15" dirty="0">
                <a:solidFill>
                  <a:srgbClr val="FCAB2A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1600" b="1" spc="-5" dirty="0">
                <a:solidFill>
                  <a:srgbClr val="12ED55"/>
                </a:solidFill>
                <a:latin typeface="Calibri"/>
                <a:cs typeface="Calibri"/>
              </a:rPr>
              <a:t>(</a:t>
            </a:r>
            <a:r>
              <a:rPr sz="1600" b="1" spc="5" dirty="0">
                <a:solidFill>
                  <a:srgbClr val="12ED55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00AF50"/>
                </a:solidFill>
                <a:latin typeface="Calibri"/>
                <a:cs typeface="Calibri"/>
              </a:rPr>
              <a:t>CONSULTAR</a:t>
            </a:r>
            <a:r>
              <a:rPr sz="1600" b="1" spc="-30" dirty="0">
                <a:solidFill>
                  <a:srgbClr val="12ED55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4990" y="6357924"/>
            <a:ext cx="4453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78787"/>
                </a:solidFill>
                <a:latin typeface="Calibri"/>
                <a:cs typeface="Calibri"/>
              </a:rPr>
              <a:t>EQUIPO</a:t>
            </a:r>
            <a:r>
              <a:rPr sz="1200" spc="2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78787"/>
                </a:solidFill>
                <a:latin typeface="Calibri"/>
                <a:cs typeface="Calibri"/>
              </a:rPr>
              <a:t>ESPECIFICO</a:t>
            </a:r>
            <a:r>
              <a:rPr sz="1200" spc="1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878787"/>
                </a:solidFill>
                <a:latin typeface="Calibri"/>
                <a:cs typeface="Calibri"/>
              </a:rPr>
              <a:t>ALTERACIONES</a:t>
            </a:r>
            <a:r>
              <a:rPr sz="12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200" spc="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78787"/>
                </a:solidFill>
                <a:latin typeface="Calibri"/>
                <a:cs typeface="Calibri"/>
              </a:rPr>
              <a:t>DEL</a:t>
            </a:r>
            <a:r>
              <a:rPr sz="1200" spc="-10" dirty="0">
                <a:solidFill>
                  <a:srgbClr val="878787"/>
                </a:solidFill>
                <a:latin typeface="Calibri"/>
                <a:cs typeface="Calibri"/>
              </a:rPr>
              <a:t> DESARROLLO.</a:t>
            </a: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 MADRID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10800" y="324611"/>
            <a:ext cx="1725168" cy="111556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73451" y="6486143"/>
            <a:ext cx="841248" cy="37185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323588"/>
            <a:ext cx="1743075" cy="779145"/>
          </a:xfrm>
          <a:custGeom>
            <a:avLst/>
            <a:gdLst/>
            <a:ahLst/>
            <a:cxnLst/>
            <a:rect l="l" t="t" r="r" b="b"/>
            <a:pathLst>
              <a:path w="1743075" h="779145">
                <a:moveTo>
                  <a:pt x="1346200" y="0"/>
                </a:moveTo>
                <a:lnTo>
                  <a:pt x="0" y="0"/>
                </a:lnTo>
                <a:lnTo>
                  <a:pt x="0" y="778763"/>
                </a:lnTo>
                <a:lnTo>
                  <a:pt x="1346200" y="778763"/>
                </a:lnTo>
                <a:lnTo>
                  <a:pt x="1355891" y="777956"/>
                </a:lnTo>
                <a:lnTo>
                  <a:pt x="1363821" y="775827"/>
                </a:lnTo>
                <a:lnTo>
                  <a:pt x="1369988" y="772816"/>
                </a:lnTo>
                <a:lnTo>
                  <a:pt x="1374394" y="769366"/>
                </a:lnTo>
                <a:lnTo>
                  <a:pt x="1374394" y="764667"/>
                </a:lnTo>
                <a:lnTo>
                  <a:pt x="1379093" y="764667"/>
                </a:lnTo>
                <a:lnTo>
                  <a:pt x="1735582" y="408178"/>
                </a:lnTo>
                <a:lnTo>
                  <a:pt x="1740868" y="399587"/>
                </a:lnTo>
                <a:lnTo>
                  <a:pt x="1742630" y="388794"/>
                </a:lnTo>
                <a:lnTo>
                  <a:pt x="1740868" y="377120"/>
                </a:lnTo>
                <a:lnTo>
                  <a:pt x="1735582" y="365887"/>
                </a:lnTo>
                <a:lnTo>
                  <a:pt x="1379093" y="14097"/>
                </a:lnTo>
                <a:lnTo>
                  <a:pt x="1379093" y="9398"/>
                </a:lnTo>
                <a:lnTo>
                  <a:pt x="1374394" y="9398"/>
                </a:lnTo>
                <a:lnTo>
                  <a:pt x="1369988" y="5947"/>
                </a:lnTo>
                <a:lnTo>
                  <a:pt x="1363821" y="2936"/>
                </a:lnTo>
                <a:lnTo>
                  <a:pt x="1355891" y="807"/>
                </a:lnTo>
                <a:lnTo>
                  <a:pt x="134620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433" y="1036065"/>
            <a:ext cx="7143115" cy="10001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10"/>
              </a:spcBef>
            </a:pPr>
            <a:r>
              <a:rPr spc="-235" dirty="0">
                <a:solidFill>
                  <a:srgbClr val="4D4921"/>
                </a:solidFill>
              </a:rPr>
              <a:t>FIGURAS</a:t>
            </a:r>
            <a:r>
              <a:rPr spc="-45" dirty="0">
                <a:solidFill>
                  <a:srgbClr val="4D4921"/>
                </a:solidFill>
              </a:rPr>
              <a:t> </a:t>
            </a:r>
            <a:r>
              <a:rPr spc="-240" dirty="0">
                <a:solidFill>
                  <a:srgbClr val="4D4921"/>
                </a:solidFill>
              </a:rPr>
              <a:t>JURÍDICAS</a:t>
            </a:r>
            <a:r>
              <a:rPr spc="-60" dirty="0">
                <a:solidFill>
                  <a:srgbClr val="4D4921"/>
                </a:solidFill>
              </a:rPr>
              <a:t> </a:t>
            </a:r>
            <a:r>
              <a:rPr spc="-275" dirty="0">
                <a:solidFill>
                  <a:srgbClr val="4D4921"/>
                </a:solidFill>
              </a:rPr>
              <a:t>D</a:t>
            </a:r>
            <a:r>
              <a:rPr spc="-220" dirty="0">
                <a:solidFill>
                  <a:srgbClr val="4D4921"/>
                </a:solidFill>
              </a:rPr>
              <a:t>E</a:t>
            </a:r>
            <a:r>
              <a:rPr spc="-45" dirty="0">
                <a:solidFill>
                  <a:srgbClr val="4D4921"/>
                </a:solidFill>
              </a:rPr>
              <a:t> </a:t>
            </a:r>
            <a:r>
              <a:rPr spc="-400" dirty="0">
                <a:solidFill>
                  <a:srgbClr val="4D4921"/>
                </a:solidFill>
              </a:rPr>
              <a:t>INTERÉS</a:t>
            </a:r>
            <a:r>
              <a:rPr spc="-55" dirty="0">
                <a:solidFill>
                  <a:srgbClr val="4D4921"/>
                </a:solidFill>
              </a:rPr>
              <a:t> </a:t>
            </a:r>
            <a:r>
              <a:rPr spc="-185" dirty="0">
                <a:solidFill>
                  <a:srgbClr val="4D4921"/>
                </a:solidFill>
              </a:rPr>
              <a:t>E</a:t>
            </a:r>
            <a:r>
              <a:rPr spc="-225" dirty="0">
                <a:solidFill>
                  <a:srgbClr val="4D4921"/>
                </a:solidFill>
              </a:rPr>
              <a:t>N</a:t>
            </a:r>
            <a:r>
              <a:rPr spc="-45" dirty="0">
                <a:solidFill>
                  <a:srgbClr val="4D4921"/>
                </a:solidFill>
              </a:rPr>
              <a:t> </a:t>
            </a:r>
            <a:r>
              <a:rPr spc="-280" dirty="0">
                <a:solidFill>
                  <a:srgbClr val="4D4921"/>
                </a:solidFill>
              </a:rPr>
              <a:t>EL  </a:t>
            </a:r>
            <a:r>
              <a:rPr spc="-195" dirty="0">
                <a:solidFill>
                  <a:srgbClr val="4D4921"/>
                </a:solidFill>
              </a:rPr>
              <a:t>ÁMBITO</a:t>
            </a:r>
            <a:r>
              <a:rPr spc="-60" dirty="0">
                <a:solidFill>
                  <a:srgbClr val="4D4921"/>
                </a:solidFill>
              </a:rPr>
              <a:t> </a:t>
            </a:r>
            <a:r>
              <a:rPr spc="-270" dirty="0">
                <a:solidFill>
                  <a:srgbClr val="4D4921"/>
                </a:solidFill>
              </a:rPr>
              <a:t>D</a:t>
            </a:r>
            <a:r>
              <a:rPr spc="-215" dirty="0">
                <a:solidFill>
                  <a:srgbClr val="4D4921"/>
                </a:solidFill>
              </a:rPr>
              <a:t>E</a:t>
            </a:r>
            <a:r>
              <a:rPr spc="-45" dirty="0">
                <a:solidFill>
                  <a:srgbClr val="4D4921"/>
                </a:solidFill>
              </a:rPr>
              <a:t> </a:t>
            </a:r>
            <a:r>
              <a:rPr spc="-445" dirty="0">
                <a:solidFill>
                  <a:srgbClr val="4D4921"/>
                </a:solidFill>
              </a:rPr>
              <a:t>L</a:t>
            </a:r>
            <a:r>
              <a:rPr spc="180" dirty="0">
                <a:solidFill>
                  <a:srgbClr val="4D4921"/>
                </a:solidFill>
              </a:rPr>
              <a:t>A</a:t>
            </a:r>
            <a:r>
              <a:rPr spc="-40" dirty="0">
                <a:solidFill>
                  <a:srgbClr val="4D4921"/>
                </a:solidFill>
              </a:rPr>
              <a:t> </a:t>
            </a:r>
            <a:r>
              <a:rPr spc="-165" dirty="0">
                <a:solidFill>
                  <a:srgbClr val="4D4921"/>
                </a:solidFill>
              </a:rPr>
              <a:t>DISCA</a:t>
            </a:r>
            <a:r>
              <a:rPr spc="-160" dirty="0">
                <a:solidFill>
                  <a:srgbClr val="4D4921"/>
                </a:solidFill>
              </a:rPr>
              <a:t>P</a:t>
            </a:r>
            <a:r>
              <a:rPr spc="275" dirty="0">
                <a:solidFill>
                  <a:srgbClr val="4D4921"/>
                </a:solidFill>
              </a:rPr>
              <a:t>A</a:t>
            </a:r>
            <a:r>
              <a:rPr spc="250" dirty="0">
                <a:solidFill>
                  <a:srgbClr val="4D4921"/>
                </a:solidFill>
              </a:rPr>
              <a:t>C</a:t>
            </a:r>
            <a:r>
              <a:rPr spc="-325" dirty="0">
                <a:solidFill>
                  <a:srgbClr val="4D4921"/>
                </a:solidFill>
              </a:rPr>
              <a:t>I</a:t>
            </a:r>
            <a:r>
              <a:rPr spc="-520" dirty="0">
                <a:solidFill>
                  <a:srgbClr val="4D4921"/>
                </a:solidFill>
              </a:rPr>
              <a:t>D</a:t>
            </a:r>
            <a:r>
              <a:rPr dirty="0">
                <a:solidFill>
                  <a:srgbClr val="4D4921"/>
                </a:solidFill>
              </a:rPr>
              <a:t>AD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59864" y="4497323"/>
            <a:ext cx="8693150" cy="139636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7465" rIns="0" bIns="0" rtlCol="0">
            <a:spAutoFit/>
          </a:bodyPr>
          <a:lstStyle/>
          <a:p>
            <a:pPr marL="548640" indent="-457834">
              <a:lnSpc>
                <a:spcPct val="100000"/>
              </a:lnSpc>
              <a:spcBef>
                <a:spcPts val="295"/>
              </a:spcBef>
              <a:buClr>
                <a:srgbClr val="E78612"/>
              </a:buClr>
              <a:buFont typeface="Wingdings"/>
              <a:buChar char=""/>
              <a:tabLst>
                <a:tab pos="548005" algn="l"/>
                <a:tab pos="548640" algn="l"/>
              </a:tabLst>
            </a:pPr>
            <a:r>
              <a:rPr sz="2800" spc="160" dirty="0">
                <a:solidFill>
                  <a:srgbClr val="585858"/>
                </a:solidFill>
                <a:latin typeface="Tahoma"/>
                <a:cs typeface="Tahoma"/>
              </a:rPr>
              <a:t>MODIFICACIÓN</a:t>
            </a:r>
            <a:r>
              <a:rPr sz="2800" spc="-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585858"/>
                </a:solidFill>
                <a:latin typeface="Tahoma"/>
                <a:cs typeface="Tahoma"/>
              </a:rPr>
              <a:t>DE</a:t>
            </a:r>
            <a:r>
              <a:rPr sz="2800" spc="-9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800" spc="145" dirty="0">
                <a:solidFill>
                  <a:srgbClr val="585858"/>
                </a:solidFill>
                <a:latin typeface="Tahoma"/>
                <a:cs typeface="Tahoma"/>
              </a:rPr>
              <a:t>LA</a:t>
            </a:r>
            <a:r>
              <a:rPr sz="2800" spc="-10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800" spc="260" dirty="0">
                <a:solidFill>
                  <a:srgbClr val="585858"/>
                </a:solidFill>
                <a:latin typeface="Tahoma"/>
                <a:cs typeface="Tahoma"/>
              </a:rPr>
              <a:t>CAPACIDAD</a:t>
            </a:r>
            <a:r>
              <a:rPr sz="28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585858"/>
                </a:solidFill>
                <a:latin typeface="Tahoma"/>
                <a:cs typeface="Tahoma"/>
              </a:rPr>
              <a:t>DE</a:t>
            </a:r>
            <a:r>
              <a:rPr sz="2800" spc="-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800" spc="135" dirty="0">
                <a:solidFill>
                  <a:srgbClr val="585858"/>
                </a:solidFill>
                <a:latin typeface="Tahoma"/>
                <a:cs typeface="Tahoma"/>
              </a:rPr>
              <a:t>OBRAR</a:t>
            </a:r>
            <a:endParaRPr sz="2800">
              <a:latin typeface="Tahoma"/>
              <a:cs typeface="Tahoma"/>
            </a:endParaRPr>
          </a:p>
          <a:p>
            <a:pPr marL="548640" indent="-457834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Wingdings"/>
              <a:buChar char=""/>
              <a:tabLst>
                <a:tab pos="548005" algn="l"/>
                <a:tab pos="548640" algn="l"/>
              </a:tabLst>
            </a:pPr>
            <a:r>
              <a:rPr sz="2800" spc="65" dirty="0">
                <a:solidFill>
                  <a:srgbClr val="585858"/>
                </a:solidFill>
                <a:latin typeface="Tahoma"/>
                <a:cs typeface="Tahoma"/>
              </a:rPr>
              <a:t>PATRIMONIO</a:t>
            </a:r>
            <a:r>
              <a:rPr sz="2800" spc="-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800" spc="85" dirty="0">
                <a:solidFill>
                  <a:srgbClr val="585858"/>
                </a:solidFill>
                <a:latin typeface="Tahoma"/>
                <a:cs typeface="Tahoma"/>
              </a:rPr>
              <a:t>PROTEGIDO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24900" y="2587751"/>
            <a:ext cx="1507236" cy="11430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52344" y="548640"/>
            <a:ext cx="7900670" cy="64198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0"/>
              </a:spcBef>
            </a:pPr>
            <a:r>
              <a:rPr sz="2700" spc="-165" dirty="0">
                <a:solidFill>
                  <a:srgbClr val="5A4323"/>
                </a:solidFill>
              </a:rPr>
              <a:t>MODI</a:t>
            </a:r>
            <a:r>
              <a:rPr sz="2700" spc="-125" dirty="0">
                <a:solidFill>
                  <a:srgbClr val="5A4323"/>
                </a:solidFill>
              </a:rPr>
              <a:t>F</a:t>
            </a:r>
            <a:r>
              <a:rPr sz="2700" spc="50" dirty="0">
                <a:solidFill>
                  <a:srgbClr val="5A4323"/>
                </a:solidFill>
              </a:rPr>
              <a:t>ICA</a:t>
            </a:r>
            <a:r>
              <a:rPr sz="2700" spc="35" dirty="0">
                <a:solidFill>
                  <a:srgbClr val="5A4323"/>
                </a:solidFill>
              </a:rPr>
              <a:t>C</a:t>
            </a:r>
            <a:r>
              <a:rPr sz="2700" spc="-150" dirty="0">
                <a:solidFill>
                  <a:srgbClr val="5A4323"/>
                </a:solidFill>
              </a:rPr>
              <a:t>IÓN</a:t>
            </a:r>
            <a:r>
              <a:rPr sz="2700" spc="-60" dirty="0">
                <a:solidFill>
                  <a:srgbClr val="5A4323"/>
                </a:solidFill>
              </a:rPr>
              <a:t> </a:t>
            </a:r>
            <a:r>
              <a:rPr sz="2700" spc="-155" dirty="0">
                <a:solidFill>
                  <a:srgbClr val="5A4323"/>
                </a:solidFill>
              </a:rPr>
              <a:t>D</a:t>
            </a:r>
            <a:r>
              <a:rPr sz="2700" spc="-260" dirty="0">
                <a:solidFill>
                  <a:srgbClr val="5A4323"/>
                </a:solidFill>
              </a:rPr>
              <a:t>E</a:t>
            </a:r>
            <a:r>
              <a:rPr sz="2700" spc="-50" dirty="0">
                <a:solidFill>
                  <a:srgbClr val="5A4323"/>
                </a:solidFill>
              </a:rPr>
              <a:t> </a:t>
            </a:r>
            <a:r>
              <a:rPr sz="2700" spc="-105" dirty="0">
                <a:solidFill>
                  <a:srgbClr val="5A4323"/>
                </a:solidFill>
              </a:rPr>
              <a:t>LA</a:t>
            </a:r>
            <a:r>
              <a:rPr sz="2700" spc="-35" dirty="0">
                <a:solidFill>
                  <a:srgbClr val="5A4323"/>
                </a:solidFill>
              </a:rPr>
              <a:t> </a:t>
            </a:r>
            <a:r>
              <a:rPr sz="2700" spc="220" dirty="0">
                <a:solidFill>
                  <a:srgbClr val="5A4323"/>
                </a:solidFill>
              </a:rPr>
              <a:t>C</a:t>
            </a:r>
            <a:r>
              <a:rPr sz="2700" spc="215" dirty="0">
                <a:solidFill>
                  <a:srgbClr val="5A4323"/>
                </a:solidFill>
              </a:rPr>
              <a:t>A</a:t>
            </a:r>
            <a:r>
              <a:rPr sz="2700" spc="-80" dirty="0">
                <a:solidFill>
                  <a:srgbClr val="5A4323"/>
                </a:solidFill>
              </a:rPr>
              <a:t>PACIDA</a:t>
            </a:r>
            <a:r>
              <a:rPr sz="2700" spc="-85" dirty="0">
                <a:solidFill>
                  <a:srgbClr val="5A4323"/>
                </a:solidFill>
              </a:rPr>
              <a:t>D</a:t>
            </a:r>
            <a:r>
              <a:rPr sz="2700" spc="-45" dirty="0">
                <a:solidFill>
                  <a:srgbClr val="5A4323"/>
                </a:solidFill>
              </a:rPr>
              <a:t> </a:t>
            </a:r>
            <a:r>
              <a:rPr sz="2700" spc="-155" dirty="0">
                <a:solidFill>
                  <a:srgbClr val="5A4323"/>
                </a:solidFill>
              </a:rPr>
              <a:t>D</a:t>
            </a:r>
            <a:r>
              <a:rPr sz="2700" spc="-260" dirty="0">
                <a:solidFill>
                  <a:srgbClr val="5A4323"/>
                </a:solidFill>
              </a:rPr>
              <a:t>E</a:t>
            </a:r>
            <a:r>
              <a:rPr sz="2700" spc="-50" dirty="0">
                <a:solidFill>
                  <a:srgbClr val="5A4323"/>
                </a:solidFill>
              </a:rPr>
              <a:t> </a:t>
            </a:r>
            <a:r>
              <a:rPr sz="2700" spc="-55" dirty="0">
                <a:solidFill>
                  <a:srgbClr val="5A4323"/>
                </a:solidFill>
              </a:rPr>
              <a:t>O</a:t>
            </a:r>
            <a:r>
              <a:rPr sz="2700" spc="-45" dirty="0">
                <a:solidFill>
                  <a:srgbClr val="5A4323"/>
                </a:solidFill>
              </a:rPr>
              <a:t>B</a:t>
            </a:r>
            <a:r>
              <a:rPr sz="2700" spc="-390" dirty="0">
                <a:solidFill>
                  <a:srgbClr val="5A4323"/>
                </a:solidFill>
              </a:rPr>
              <a:t>R</a:t>
            </a:r>
            <a:r>
              <a:rPr sz="2700" spc="-125" dirty="0">
                <a:solidFill>
                  <a:srgbClr val="5A4323"/>
                </a:solidFill>
              </a:rPr>
              <a:t>AR</a:t>
            </a:r>
            <a:endParaRPr sz="2700"/>
          </a:p>
        </p:txBody>
      </p:sp>
      <p:sp>
        <p:nvSpPr>
          <p:cNvPr id="10" name="object 10"/>
          <p:cNvSpPr txBox="1"/>
          <p:nvPr/>
        </p:nvSpPr>
        <p:spPr>
          <a:xfrm>
            <a:off x="1689861" y="1296695"/>
            <a:ext cx="9555480" cy="456184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600" b="1" spc="-80" dirty="0">
                <a:solidFill>
                  <a:srgbClr val="FF0000"/>
                </a:solidFill>
                <a:latin typeface="Tahoma"/>
                <a:cs typeface="Tahoma"/>
              </a:rPr>
              <a:t>INFORMACIóN:</a:t>
            </a:r>
            <a:r>
              <a:rPr sz="1600" b="1" spc="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MODIFICACIÓN</a:t>
            </a:r>
            <a:r>
              <a:rPr sz="1600" b="1" u="heavy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LA</a:t>
            </a:r>
            <a:r>
              <a:rPr sz="16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CAPACIDAD</a:t>
            </a:r>
            <a:r>
              <a:rPr sz="16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1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u="heavy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OBRAR</a:t>
            </a:r>
            <a:endParaRPr sz="16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994"/>
              </a:spcBef>
            </a:pPr>
            <a:r>
              <a:rPr sz="1600" b="1" spc="-50" dirty="0">
                <a:solidFill>
                  <a:srgbClr val="C00000"/>
                </a:solidFill>
                <a:latin typeface="Tahoma"/>
                <a:cs typeface="Tahoma"/>
              </a:rPr>
              <a:t>Ley </a:t>
            </a:r>
            <a:r>
              <a:rPr sz="1600" b="1" spc="-125" dirty="0">
                <a:solidFill>
                  <a:srgbClr val="C00000"/>
                </a:solidFill>
                <a:latin typeface="Tahoma"/>
                <a:cs typeface="Tahoma"/>
              </a:rPr>
              <a:t>8/2021,</a:t>
            </a:r>
            <a:r>
              <a:rPr sz="16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C00000"/>
                </a:solidFill>
                <a:latin typeface="Tahoma"/>
                <a:cs typeface="Tahoma"/>
              </a:rPr>
              <a:t>de </a:t>
            </a:r>
            <a:r>
              <a:rPr sz="1600" b="1" spc="-125" dirty="0">
                <a:solidFill>
                  <a:srgbClr val="C00000"/>
                </a:solidFill>
                <a:latin typeface="Tahoma"/>
                <a:cs typeface="Tahoma"/>
              </a:rPr>
              <a:t>2</a:t>
            </a:r>
            <a:r>
              <a:rPr sz="1600" b="1" spc="2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C00000"/>
                </a:solidFill>
                <a:latin typeface="Tahoma"/>
                <a:cs typeface="Tahoma"/>
              </a:rPr>
              <a:t>de </a:t>
            </a:r>
            <a:r>
              <a:rPr sz="1600" b="1" spc="-70" dirty="0">
                <a:solidFill>
                  <a:srgbClr val="C00000"/>
                </a:solidFill>
                <a:latin typeface="Tahoma"/>
                <a:cs typeface="Tahoma"/>
              </a:rPr>
              <a:t>junio, </a:t>
            </a:r>
            <a:r>
              <a:rPr sz="1600" b="1" spc="-35" dirty="0">
                <a:solidFill>
                  <a:srgbClr val="C00000"/>
                </a:solidFill>
                <a:latin typeface="Tahoma"/>
                <a:cs typeface="Tahoma"/>
              </a:rPr>
              <a:t>por </a:t>
            </a:r>
            <a:r>
              <a:rPr sz="1600" b="1" spc="-5" dirty="0">
                <a:solidFill>
                  <a:srgbClr val="C00000"/>
                </a:solidFill>
                <a:latin typeface="Tahoma"/>
                <a:cs typeface="Tahoma"/>
              </a:rPr>
              <a:t>la </a:t>
            </a:r>
            <a:r>
              <a:rPr sz="1600" b="1" spc="15" dirty="0">
                <a:solidFill>
                  <a:srgbClr val="C00000"/>
                </a:solidFill>
                <a:latin typeface="Tahoma"/>
                <a:cs typeface="Tahoma"/>
              </a:rPr>
              <a:t>que </a:t>
            </a:r>
            <a:r>
              <a:rPr sz="1600" b="1" spc="-25" dirty="0">
                <a:solidFill>
                  <a:srgbClr val="C00000"/>
                </a:solidFill>
                <a:latin typeface="Tahoma"/>
                <a:cs typeface="Tahoma"/>
              </a:rPr>
              <a:t>se </a:t>
            </a:r>
            <a:r>
              <a:rPr sz="1600" b="1" spc="-50" dirty="0">
                <a:solidFill>
                  <a:srgbClr val="C00000"/>
                </a:solidFill>
                <a:latin typeface="Tahoma"/>
                <a:cs typeface="Tahoma"/>
              </a:rPr>
              <a:t>reforma </a:t>
            </a:r>
            <a:r>
              <a:rPr sz="1600" b="1" dirty="0">
                <a:solidFill>
                  <a:srgbClr val="C00000"/>
                </a:solidFill>
                <a:latin typeface="Tahoma"/>
                <a:cs typeface="Tahoma"/>
              </a:rPr>
              <a:t>la </a:t>
            </a:r>
            <a:r>
              <a:rPr sz="1600" b="1" spc="-15" dirty="0">
                <a:solidFill>
                  <a:srgbClr val="C00000"/>
                </a:solidFill>
                <a:latin typeface="Tahoma"/>
                <a:cs typeface="Tahoma"/>
              </a:rPr>
              <a:t>legislación </a:t>
            </a:r>
            <a:r>
              <a:rPr sz="1600" b="1" spc="-30" dirty="0">
                <a:solidFill>
                  <a:srgbClr val="C00000"/>
                </a:solidFill>
                <a:latin typeface="Tahoma"/>
                <a:cs typeface="Tahoma"/>
              </a:rPr>
              <a:t>civil </a:t>
            </a:r>
            <a:r>
              <a:rPr sz="1600" b="1" dirty="0">
                <a:solidFill>
                  <a:srgbClr val="C00000"/>
                </a:solidFill>
                <a:latin typeface="Tahoma"/>
                <a:cs typeface="Tahoma"/>
              </a:rPr>
              <a:t>y procesal </a:t>
            </a:r>
            <a:r>
              <a:rPr sz="1600" b="1" spc="15" dirty="0">
                <a:solidFill>
                  <a:srgbClr val="C00000"/>
                </a:solidFill>
                <a:latin typeface="Tahoma"/>
                <a:cs typeface="Tahoma"/>
              </a:rPr>
              <a:t>para </a:t>
            </a:r>
            <a:r>
              <a:rPr sz="1600" b="1" spc="-20" dirty="0">
                <a:solidFill>
                  <a:srgbClr val="C00000"/>
                </a:solidFill>
                <a:latin typeface="Tahoma"/>
                <a:cs typeface="Tahoma"/>
              </a:rPr>
              <a:t>el </a:t>
            </a:r>
            <a:r>
              <a:rPr sz="1600" b="1" spc="40" dirty="0">
                <a:solidFill>
                  <a:srgbClr val="C00000"/>
                </a:solidFill>
                <a:latin typeface="Tahoma"/>
                <a:cs typeface="Tahoma"/>
              </a:rPr>
              <a:t>apoyo </a:t>
            </a:r>
            <a:r>
              <a:rPr sz="1600" b="1" spc="95" dirty="0">
                <a:solidFill>
                  <a:srgbClr val="C00000"/>
                </a:solidFill>
                <a:latin typeface="Tahoma"/>
                <a:cs typeface="Tahoma"/>
              </a:rPr>
              <a:t>a </a:t>
            </a:r>
            <a:r>
              <a:rPr sz="1600" b="1" spc="10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C00000"/>
                </a:solidFill>
                <a:latin typeface="Tahoma"/>
                <a:cs typeface="Tahoma"/>
              </a:rPr>
              <a:t>las </a:t>
            </a:r>
            <a:r>
              <a:rPr sz="1600" b="1" spc="-35" dirty="0">
                <a:solidFill>
                  <a:srgbClr val="C00000"/>
                </a:solidFill>
                <a:latin typeface="Tahoma"/>
                <a:cs typeface="Tahoma"/>
              </a:rPr>
              <a:t>personas </a:t>
            </a:r>
            <a:r>
              <a:rPr sz="1600" b="1" spc="45" dirty="0">
                <a:solidFill>
                  <a:srgbClr val="C00000"/>
                </a:solidFill>
                <a:latin typeface="Tahoma"/>
                <a:cs typeface="Tahoma"/>
              </a:rPr>
              <a:t>con discapacidad </a:t>
            </a:r>
            <a:r>
              <a:rPr sz="1600" b="1" spc="5" dirty="0">
                <a:solidFill>
                  <a:srgbClr val="C00000"/>
                </a:solidFill>
                <a:latin typeface="Tahoma"/>
                <a:cs typeface="Tahoma"/>
              </a:rPr>
              <a:t>en </a:t>
            </a: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el </a:t>
            </a:r>
            <a:r>
              <a:rPr sz="1600" b="1" spc="-5" dirty="0">
                <a:solidFill>
                  <a:srgbClr val="C00000"/>
                </a:solidFill>
                <a:latin typeface="Tahoma"/>
                <a:cs typeface="Tahoma"/>
              </a:rPr>
              <a:t>ejercicio </a:t>
            </a:r>
            <a:r>
              <a:rPr sz="1600" b="1" spc="60" dirty="0">
                <a:solidFill>
                  <a:srgbClr val="C00000"/>
                </a:solidFill>
                <a:latin typeface="Tahoma"/>
                <a:cs typeface="Tahoma"/>
              </a:rPr>
              <a:t>de </a:t>
            </a:r>
            <a:r>
              <a:rPr sz="1600" b="1" spc="-95" dirty="0">
                <a:solidFill>
                  <a:srgbClr val="C00000"/>
                </a:solidFill>
                <a:latin typeface="Tahoma"/>
                <a:cs typeface="Tahoma"/>
              </a:rPr>
              <a:t>su </a:t>
            </a:r>
            <a:r>
              <a:rPr sz="1600" b="1" spc="75" dirty="0">
                <a:solidFill>
                  <a:srgbClr val="C00000"/>
                </a:solidFill>
                <a:latin typeface="Tahoma"/>
                <a:cs typeface="Tahoma"/>
              </a:rPr>
              <a:t>capacidad </a:t>
            </a:r>
            <a:r>
              <a:rPr sz="1600" b="1" spc="-35" dirty="0">
                <a:solidFill>
                  <a:srgbClr val="C00000"/>
                </a:solidFill>
                <a:latin typeface="Tahoma"/>
                <a:cs typeface="Tahoma"/>
              </a:rPr>
              <a:t>jurídica</a:t>
            </a:r>
            <a:r>
              <a:rPr sz="1600" spc="-35" dirty="0">
                <a:solidFill>
                  <a:srgbClr val="001F5F"/>
                </a:solidFill>
                <a:latin typeface="Tahoma"/>
                <a:cs typeface="Tahoma"/>
              </a:rPr>
              <a:t>. </a:t>
            </a:r>
            <a:r>
              <a:rPr sz="1600" spc="20" dirty="0">
                <a:solidFill>
                  <a:srgbClr val="001F5F"/>
                </a:solidFill>
                <a:latin typeface="Tahoma"/>
                <a:cs typeface="Tahoma"/>
              </a:rPr>
              <a:t>En </a:t>
            </a:r>
            <a:r>
              <a:rPr sz="1600" spc="65" dirty="0">
                <a:solidFill>
                  <a:srgbClr val="001F5F"/>
                </a:solidFill>
                <a:latin typeface="Tahoma"/>
                <a:cs typeface="Tahoma"/>
              </a:rPr>
              <a:t>vigor </a:t>
            </a:r>
            <a:r>
              <a:rPr sz="1600" spc="140" dirty="0">
                <a:solidFill>
                  <a:srgbClr val="001F5F"/>
                </a:solidFill>
                <a:latin typeface="Tahoma"/>
                <a:cs typeface="Tahoma"/>
              </a:rPr>
              <a:t>desde </a:t>
            </a:r>
            <a:r>
              <a:rPr sz="1600" spc="65" dirty="0">
                <a:solidFill>
                  <a:srgbClr val="001F5F"/>
                </a:solidFill>
                <a:latin typeface="Tahoma"/>
                <a:cs typeface="Tahoma"/>
              </a:rPr>
              <a:t>el </a:t>
            </a:r>
            <a:r>
              <a:rPr sz="1600" spc="10" dirty="0">
                <a:solidFill>
                  <a:srgbClr val="001F5F"/>
                </a:solidFill>
                <a:latin typeface="Tahoma"/>
                <a:cs typeface="Tahoma"/>
              </a:rPr>
              <a:t>3 </a:t>
            </a:r>
            <a:r>
              <a:rPr sz="1600" spc="195" dirty="0">
                <a:solidFill>
                  <a:srgbClr val="001F5F"/>
                </a:solidFill>
                <a:latin typeface="Tahoma"/>
                <a:cs typeface="Tahoma"/>
              </a:rPr>
              <a:t>de </a:t>
            </a:r>
            <a:r>
              <a:rPr sz="1600" spc="-48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001F5F"/>
                </a:solidFill>
                <a:latin typeface="Tahoma"/>
                <a:cs typeface="Tahoma"/>
              </a:rPr>
              <a:t>septiembre</a:t>
            </a:r>
            <a:r>
              <a:rPr sz="1600" spc="-3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sz="1600" spc="-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1F5F"/>
                </a:solidFill>
                <a:latin typeface="Tahoma"/>
                <a:cs typeface="Tahoma"/>
              </a:rPr>
              <a:t>2021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600" b="1" spc="175" dirty="0">
                <a:solidFill>
                  <a:srgbClr val="666030"/>
                </a:solidFill>
                <a:latin typeface="Tahoma"/>
                <a:cs typeface="Tahoma"/>
              </a:rPr>
              <a:t>C</a:t>
            </a:r>
            <a:r>
              <a:rPr sz="1600" b="1" spc="110" dirty="0">
                <a:solidFill>
                  <a:srgbClr val="666030"/>
                </a:solidFill>
                <a:latin typeface="Tahoma"/>
                <a:cs typeface="Tahoma"/>
              </a:rPr>
              <a:t>O</a:t>
            </a:r>
            <a:r>
              <a:rPr sz="1600" b="1" spc="-140" dirty="0">
                <a:solidFill>
                  <a:srgbClr val="666030"/>
                </a:solidFill>
                <a:latin typeface="Tahoma"/>
                <a:cs typeface="Tahoma"/>
              </a:rPr>
              <a:t>NS</a:t>
            </a:r>
            <a:r>
              <a:rPr sz="1600" b="1" spc="-130" dirty="0">
                <a:solidFill>
                  <a:srgbClr val="666030"/>
                </a:solidFill>
                <a:latin typeface="Tahoma"/>
                <a:cs typeface="Tahoma"/>
              </a:rPr>
              <a:t>E</a:t>
            </a:r>
            <a:r>
              <a:rPr sz="1600" b="1" spc="175" dirty="0">
                <a:solidFill>
                  <a:srgbClr val="666030"/>
                </a:solidFill>
                <a:latin typeface="Tahoma"/>
                <a:cs typeface="Tahoma"/>
              </a:rPr>
              <a:t>C</a:t>
            </a:r>
            <a:r>
              <a:rPr sz="1600" b="1" spc="-180" dirty="0">
                <a:solidFill>
                  <a:srgbClr val="666030"/>
                </a:solidFill>
                <a:latin typeface="Tahoma"/>
                <a:cs typeface="Tahoma"/>
              </a:rPr>
              <a:t>U</a:t>
            </a:r>
            <a:r>
              <a:rPr sz="1600" b="1" spc="-140" dirty="0">
                <a:solidFill>
                  <a:srgbClr val="666030"/>
                </a:solidFill>
                <a:latin typeface="Tahoma"/>
                <a:cs typeface="Tahoma"/>
              </a:rPr>
              <a:t>E</a:t>
            </a:r>
            <a:r>
              <a:rPr sz="1600" b="1" spc="-80" dirty="0">
                <a:solidFill>
                  <a:srgbClr val="666030"/>
                </a:solidFill>
                <a:latin typeface="Tahoma"/>
                <a:cs typeface="Tahoma"/>
              </a:rPr>
              <a:t>NC</a:t>
            </a:r>
            <a:r>
              <a:rPr sz="1600" b="1" spc="-45" dirty="0">
                <a:solidFill>
                  <a:srgbClr val="666030"/>
                </a:solidFill>
                <a:latin typeface="Tahoma"/>
                <a:cs typeface="Tahoma"/>
              </a:rPr>
              <a:t>I</a:t>
            </a:r>
            <a:r>
              <a:rPr sz="1600" b="1" spc="85" dirty="0">
                <a:solidFill>
                  <a:srgbClr val="666030"/>
                </a:solidFill>
                <a:latin typeface="Tahoma"/>
                <a:cs typeface="Tahoma"/>
              </a:rPr>
              <a:t>A</a:t>
            </a:r>
            <a:r>
              <a:rPr sz="1600" b="1" spc="3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145" dirty="0">
                <a:solidFill>
                  <a:srgbClr val="666030"/>
                </a:solidFill>
                <a:latin typeface="Tahoma"/>
                <a:cs typeface="Tahoma"/>
              </a:rPr>
              <a:t>D</a:t>
            </a:r>
            <a:r>
              <a:rPr sz="1600" b="1" spc="-114" dirty="0">
                <a:solidFill>
                  <a:srgbClr val="666030"/>
                </a:solidFill>
                <a:latin typeface="Tahoma"/>
                <a:cs typeface="Tahoma"/>
              </a:rPr>
              <a:t>E</a:t>
            </a:r>
            <a:r>
              <a:rPr sz="1600" b="1" spc="-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666030"/>
                </a:solidFill>
                <a:latin typeface="Tahoma"/>
                <a:cs typeface="Tahoma"/>
              </a:rPr>
              <a:t>L</a:t>
            </a:r>
            <a:r>
              <a:rPr sz="1600" b="1" spc="-70" dirty="0">
                <a:solidFill>
                  <a:srgbClr val="666030"/>
                </a:solidFill>
                <a:latin typeface="Tahoma"/>
                <a:cs typeface="Tahoma"/>
              </a:rPr>
              <a:t>A</a:t>
            </a:r>
            <a:r>
              <a:rPr sz="1600" b="1" spc="-2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666030"/>
                </a:solidFill>
                <a:latin typeface="Tahoma"/>
                <a:cs typeface="Tahoma"/>
              </a:rPr>
              <a:t>MCO</a:t>
            </a:r>
            <a:endParaRPr sz="1600">
              <a:latin typeface="Tahoma"/>
              <a:cs typeface="Tahoma"/>
            </a:endParaRPr>
          </a:p>
          <a:p>
            <a:pPr marL="12700" marR="6985" algn="just">
              <a:lnSpc>
                <a:spcPct val="99700"/>
              </a:lnSpc>
              <a:spcBef>
                <a:spcPts val="1005"/>
              </a:spcBef>
            </a:pPr>
            <a:r>
              <a:rPr sz="1600" b="1" spc="-105" dirty="0">
                <a:solidFill>
                  <a:srgbClr val="666030"/>
                </a:solidFill>
                <a:latin typeface="Tahoma"/>
                <a:cs typeface="Tahoma"/>
              </a:rPr>
              <a:t>E</a:t>
            </a:r>
            <a:r>
              <a:rPr sz="1600" spc="-105" dirty="0">
                <a:solidFill>
                  <a:srgbClr val="666030"/>
                </a:solidFill>
                <a:latin typeface="Tahoma"/>
                <a:cs typeface="Tahoma"/>
              </a:rPr>
              <a:t>l</a:t>
            </a:r>
            <a:r>
              <a:rPr sz="1600" spc="-10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20" dirty="0">
                <a:solidFill>
                  <a:srgbClr val="666030"/>
                </a:solidFill>
                <a:latin typeface="Tahoma"/>
                <a:cs typeface="Tahoma"/>
              </a:rPr>
              <a:t>juez </a:t>
            </a:r>
            <a:r>
              <a:rPr sz="1600" spc="60" dirty="0">
                <a:solidFill>
                  <a:srgbClr val="666030"/>
                </a:solidFill>
                <a:latin typeface="Tahoma"/>
                <a:cs typeface="Tahoma"/>
              </a:rPr>
              <a:t>(según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la </a:t>
            </a:r>
            <a:r>
              <a:rPr sz="1600" spc="75" dirty="0">
                <a:solidFill>
                  <a:srgbClr val="666030"/>
                </a:solidFill>
                <a:latin typeface="Tahoma"/>
                <a:cs typeface="Tahoma"/>
              </a:rPr>
              <a:t>situación </a:t>
            </a:r>
            <a:r>
              <a:rPr sz="1600" spc="204" dirty="0">
                <a:solidFill>
                  <a:srgbClr val="666030"/>
                </a:solidFill>
                <a:latin typeface="Tahoma"/>
                <a:cs typeface="Tahoma"/>
              </a:rPr>
              <a:t>de </a:t>
            </a:r>
            <a:r>
              <a:rPr sz="1600" spc="250" dirty="0">
                <a:solidFill>
                  <a:srgbClr val="666030"/>
                </a:solidFill>
                <a:latin typeface="Tahoma"/>
                <a:cs typeface="Tahoma"/>
              </a:rPr>
              <a:t>cada </a:t>
            </a:r>
            <a:r>
              <a:rPr sz="1600" spc="85" dirty="0">
                <a:solidFill>
                  <a:srgbClr val="666030"/>
                </a:solidFill>
                <a:latin typeface="Tahoma"/>
                <a:cs typeface="Tahoma"/>
              </a:rPr>
              <a:t>persona) </a:t>
            </a:r>
            <a:r>
              <a:rPr sz="1600" spc="145" dirty="0">
                <a:solidFill>
                  <a:srgbClr val="666030"/>
                </a:solidFill>
                <a:latin typeface="Tahoma"/>
                <a:cs typeface="Tahoma"/>
              </a:rPr>
              <a:t>podrá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establecer </a:t>
            </a:r>
            <a:r>
              <a:rPr sz="1600" spc="135" dirty="0">
                <a:solidFill>
                  <a:srgbClr val="666030"/>
                </a:solidFill>
                <a:latin typeface="Tahoma"/>
                <a:cs typeface="Tahoma"/>
              </a:rPr>
              <a:t>una </a:t>
            </a:r>
            <a:r>
              <a:rPr sz="1600" b="1" u="heavy" spc="-6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tutela</a:t>
            </a:r>
            <a:r>
              <a:rPr sz="1600" b="1" u="heavy" spc="-6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3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o </a:t>
            </a:r>
            <a:r>
              <a:rPr sz="1600" b="1" u="heavy" spc="-1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una</a:t>
            </a:r>
            <a:r>
              <a:rPr sz="1600" b="1" u="heavy" spc="-10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5" dirty="0">
                <a:solidFill>
                  <a:srgbClr val="AC640D"/>
                </a:solidFill>
                <a:uFill>
                  <a:solidFill>
                    <a:srgbClr val="AC640D"/>
                  </a:solidFill>
                </a:uFill>
                <a:latin typeface="Tahoma"/>
                <a:cs typeface="Tahoma"/>
              </a:rPr>
              <a:t>curatela </a:t>
            </a:r>
            <a:r>
              <a:rPr sz="1600" b="1" spc="-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666030"/>
                </a:solidFill>
                <a:latin typeface="Tahoma"/>
                <a:cs typeface="Tahoma"/>
              </a:rPr>
              <a:t>precisando </a:t>
            </a:r>
            <a:r>
              <a:rPr sz="1600" spc="65" dirty="0">
                <a:solidFill>
                  <a:srgbClr val="666030"/>
                </a:solidFill>
                <a:latin typeface="Tahoma"/>
                <a:cs typeface="Tahoma"/>
              </a:rPr>
              <a:t>el </a:t>
            </a:r>
            <a:r>
              <a:rPr sz="1600" spc="215" dirty="0">
                <a:solidFill>
                  <a:srgbClr val="666030"/>
                </a:solidFill>
                <a:latin typeface="Tahoma"/>
                <a:cs typeface="Tahoma"/>
              </a:rPr>
              <a:t>campo </a:t>
            </a:r>
            <a:r>
              <a:rPr sz="1600" spc="195" dirty="0">
                <a:solidFill>
                  <a:srgbClr val="666030"/>
                </a:solidFill>
                <a:latin typeface="Tahoma"/>
                <a:cs typeface="Tahoma"/>
              </a:rPr>
              <a:t>de </a:t>
            </a:r>
            <a:r>
              <a:rPr sz="1600" spc="175" dirty="0">
                <a:solidFill>
                  <a:srgbClr val="666030"/>
                </a:solidFill>
                <a:latin typeface="Tahoma"/>
                <a:cs typeface="Tahoma"/>
              </a:rPr>
              <a:t>acción o </a:t>
            </a:r>
            <a:r>
              <a:rPr sz="1600" spc="125" dirty="0">
                <a:solidFill>
                  <a:srgbClr val="666030"/>
                </a:solidFill>
                <a:latin typeface="Tahoma"/>
                <a:cs typeface="Tahoma"/>
              </a:rPr>
              <a:t>no </a:t>
            </a:r>
            <a:r>
              <a:rPr sz="1600" spc="195" dirty="0">
                <a:solidFill>
                  <a:srgbClr val="666030"/>
                </a:solidFill>
                <a:latin typeface="Tahoma"/>
                <a:cs typeface="Tahoma"/>
              </a:rPr>
              <a:t>de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la </a:t>
            </a:r>
            <a:r>
              <a:rPr sz="1600" spc="80" dirty="0">
                <a:solidFill>
                  <a:srgbClr val="666030"/>
                </a:solidFill>
                <a:latin typeface="Tahoma"/>
                <a:cs typeface="Tahoma"/>
              </a:rPr>
              <a:t>persona. </a:t>
            </a:r>
            <a:r>
              <a:rPr sz="1600" spc="65" dirty="0">
                <a:solidFill>
                  <a:srgbClr val="666030"/>
                </a:solidFill>
                <a:latin typeface="Tahoma"/>
                <a:cs typeface="Tahoma"/>
              </a:rPr>
              <a:t>Serán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casos </a:t>
            </a:r>
            <a:r>
              <a:rPr sz="1600" spc="204" dirty="0">
                <a:solidFill>
                  <a:srgbClr val="666030"/>
                </a:solidFill>
                <a:latin typeface="Tahoma"/>
                <a:cs typeface="Tahoma"/>
              </a:rPr>
              <a:t>de </a:t>
            </a:r>
            <a:r>
              <a:rPr sz="1600" spc="15" dirty="0">
                <a:solidFill>
                  <a:srgbClr val="666030"/>
                </a:solidFill>
                <a:latin typeface="Tahoma"/>
                <a:cs typeface="Tahoma"/>
              </a:rPr>
              <a:t>sujetos </a:t>
            </a:r>
            <a:r>
              <a:rPr sz="1600" spc="180" dirty="0">
                <a:solidFill>
                  <a:srgbClr val="666030"/>
                </a:solidFill>
                <a:latin typeface="Tahoma"/>
                <a:cs typeface="Tahoma"/>
              </a:rPr>
              <a:t>con </a:t>
            </a:r>
            <a:r>
              <a:rPr sz="1600" spc="80" dirty="0">
                <a:solidFill>
                  <a:srgbClr val="666030"/>
                </a:solidFill>
                <a:latin typeface="Tahoma"/>
                <a:cs typeface="Tahoma"/>
              </a:rPr>
              <a:t>un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mayor </a:t>
            </a:r>
            <a:r>
              <a:rPr sz="1600" spc="110" dirty="0">
                <a:solidFill>
                  <a:srgbClr val="666030"/>
                </a:solidFill>
                <a:latin typeface="Tahoma"/>
                <a:cs typeface="Tahoma"/>
              </a:rPr>
              <a:t> autogobierno</a:t>
            </a:r>
            <a:r>
              <a:rPr sz="1600" spc="-2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66030"/>
                </a:solidFill>
                <a:latin typeface="Tahoma"/>
                <a:cs typeface="Tahoma"/>
              </a:rPr>
              <a:t>y</a:t>
            </a:r>
            <a:r>
              <a:rPr sz="1600" spc="-5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666030"/>
                </a:solidFill>
                <a:latin typeface="Tahoma"/>
                <a:cs typeface="Tahoma"/>
              </a:rPr>
              <a:t>desenvolvimiento</a:t>
            </a:r>
            <a:r>
              <a:rPr sz="1600" spc="-6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666030"/>
                </a:solidFill>
                <a:latin typeface="Tahoma"/>
                <a:cs typeface="Tahoma"/>
              </a:rPr>
              <a:t>personal.</a:t>
            </a:r>
            <a:endParaRPr sz="1600">
              <a:latin typeface="Tahoma"/>
              <a:cs typeface="Tahoma"/>
            </a:endParaRPr>
          </a:p>
          <a:p>
            <a:pPr marL="12700" marR="194945">
              <a:lnSpc>
                <a:spcPct val="100099"/>
              </a:lnSpc>
              <a:spcBef>
                <a:spcPts val="10"/>
              </a:spcBef>
            </a:pPr>
            <a:r>
              <a:rPr sz="1600" b="1" spc="-130" dirty="0">
                <a:solidFill>
                  <a:srgbClr val="666030"/>
                </a:solidFill>
                <a:latin typeface="Tahoma"/>
                <a:cs typeface="Tahoma"/>
              </a:rPr>
              <a:t>El</a:t>
            </a:r>
            <a:r>
              <a:rPr sz="1600" b="1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666030"/>
                </a:solidFill>
                <a:latin typeface="Tahoma"/>
                <a:cs typeface="Tahoma"/>
              </a:rPr>
              <a:t>curador</a:t>
            </a:r>
            <a:r>
              <a:rPr sz="1600" b="1" spc="2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66030"/>
                </a:solidFill>
                <a:latin typeface="Tahoma"/>
                <a:cs typeface="Tahoma"/>
              </a:rPr>
              <a:t>es</a:t>
            </a:r>
            <a:r>
              <a:rPr sz="1600" spc="-4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la</a:t>
            </a:r>
            <a:r>
              <a:rPr sz="1600" spc="-7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666030"/>
                </a:solidFill>
                <a:latin typeface="Tahoma"/>
                <a:cs typeface="Tahoma"/>
              </a:rPr>
              <a:t>persona</a:t>
            </a:r>
            <a:r>
              <a:rPr sz="1600" spc="-5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666030"/>
                </a:solidFill>
                <a:latin typeface="Tahoma"/>
                <a:cs typeface="Tahoma"/>
              </a:rPr>
              <a:t>encargada</a:t>
            </a:r>
            <a:r>
              <a:rPr sz="1600" spc="-2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666030"/>
                </a:solidFill>
                <a:latin typeface="Tahoma"/>
                <a:cs typeface="Tahoma"/>
              </a:rPr>
              <a:t>de</a:t>
            </a:r>
            <a:r>
              <a:rPr sz="1600" spc="-5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666030"/>
                </a:solidFill>
                <a:latin typeface="Tahoma"/>
                <a:cs typeface="Tahoma"/>
              </a:rPr>
              <a:t>la</a:t>
            </a:r>
            <a:r>
              <a:rPr sz="1600" spc="-50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i="1" spc="-30" dirty="0">
                <a:solidFill>
                  <a:srgbClr val="AC640D"/>
                </a:solidFill>
                <a:latin typeface="Verdana"/>
                <a:cs typeface="Verdana"/>
              </a:rPr>
              <a:t>asistencia</a:t>
            </a:r>
            <a:r>
              <a:rPr sz="1600" i="1" spc="-12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85" dirty="0">
                <a:solidFill>
                  <a:srgbClr val="AC640D"/>
                </a:solidFill>
                <a:latin typeface="Verdana"/>
                <a:cs typeface="Verdana"/>
              </a:rPr>
              <a:t>de</a:t>
            </a:r>
            <a:r>
              <a:rPr sz="1600" i="1" spc="-12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dirty="0">
                <a:solidFill>
                  <a:srgbClr val="AC640D"/>
                </a:solidFill>
                <a:latin typeface="Verdana"/>
                <a:cs typeface="Verdana"/>
              </a:rPr>
              <a:t>la</a:t>
            </a:r>
            <a:r>
              <a:rPr sz="1600" i="1" spc="-12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-20" dirty="0">
                <a:solidFill>
                  <a:srgbClr val="AC640D"/>
                </a:solidFill>
                <a:latin typeface="Verdana"/>
                <a:cs typeface="Verdana"/>
              </a:rPr>
              <a:t>persona</a:t>
            </a:r>
            <a:r>
              <a:rPr sz="1600" i="1" spc="-10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-20" dirty="0">
                <a:solidFill>
                  <a:srgbClr val="AC640D"/>
                </a:solidFill>
                <a:latin typeface="Verdana"/>
                <a:cs typeface="Verdana"/>
              </a:rPr>
              <a:t>solamente</a:t>
            </a:r>
            <a:r>
              <a:rPr sz="1600" i="1" spc="-12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20" dirty="0">
                <a:solidFill>
                  <a:srgbClr val="AC640D"/>
                </a:solidFill>
                <a:latin typeface="Verdana"/>
                <a:cs typeface="Verdana"/>
              </a:rPr>
              <a:t>en</a:t>
            </a:r>
            <a:r>
              <a:rPr sz="1600" i="1" spc="-114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-90" dirty="0">
                <a:solidFill>
                  <a:srgbClr val="AC640D"/>
                </a:solidFill>
                <a:latin typeface="Verdana"/>
                <a:cs typeface="Verdana"/>
              </a:rPr>
              <a:t>los</a:t>
            </a:r>
            <a:r>
              <a:rPr sz="1600" i="1" spc="-11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AC640D"/>
                </a:solidFill>
                <a:latin typeface="Verdana"/>
                <a:cs typeface="Verdana"/>
              </a:rPr>
              <a:t>actos</a:t>
            </a:r>
            <a:r>
              <a:rPr sz="1600" i="1" spc="-12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40" dirty="0">
                <a:solidFill>
                  <a:srgbClr val="AC640D"/>
                </a:solidFill>
                <a:latin typeface="Verdana"/>
                <a:cs typeface="Verdana"/>
              </a:rPr>
              <a:t>que </a:t>
            </a:r>
            <a:r>
              <a:rPr sz="1600" i="1" spc="-550" dirty="0">
                <a:solidFill>
                  <a:srgbClr val="AC640D"/>
                </a:solidFill>
                <a:latin typeface="Verdana"/>
                <a:cs typeface="Verdana"/>
              </a:rPr>
              <a:t> </a:t>
            </a:r>
            <a:r>
              <a:rPr sz="1600" i="1" spc="-20" dirty="0">
                <a:solidFill>
                  <a:srgbClr val="AC640D"/>
                </a:solidFill>
                <a:latin typeface="Verdana"/>
                <a:cs typeface="Verdana"/>
              </a:rPr>
              <a:t>él/ella </a:t>
            </a:r>
            <a:r>
              <a:rPr sz="1600" i="1" spc="15" dirty="0">
                <a:solidFill>
                  <a:srgbClr val="AC640D"/>
                </a:solidFill>
                <a:latin typeface="Verdana"/>
                <a:cs typeface="Verdana"/>
              </a:rPr>
              <a:t>no </a:t>
            </a:r>
            <a:r>
              <a:rPr sz="1600" i="1" spc="65" dirty="0">
                <a:solidFill>
                  <a:srgbClr val="AC640D"/>
                </a:solidFill>
                <a:latin typeface="Verdana"/>
                <a:cs typeface="Verdana"/>
              </a:rPr>
              <a:t>pueda </a:t>
            </a:r>
            <a:r>
              <a:rPr sz="1600" i="1" spc="-65" dirty="0">
                <a:solidFill>
                  <a:srgbClr val="AC640D"/>
                </a:solidFill>
                <a:latin typeface="Verdana"/>
                <a:cs typeface="Verdana"/>
              </a:rPr>
              <a:t>realizar </a:t>
            </a:r>
            <a:r>
              <a:rPr sz="1600" i="1" spc="-15" dirty="0">
                <a:solidFill>
                  <a:srgbClr val="AC640D"/>
                </a:solidFill>
                <a:latin typeface="Verdana"/>
                <a:cs typeface="Verdana"/>
              </a:rPr>
              <a:t>por </a:t>
            </a:r>
            <a:r>
              <a:rPr sz="1600" i="1" spc="-170" dirty="0">
                <a:solidFill>
                  <a:srgbClr val="AC640D"/>
                </a:solidFill>
                <a:latin typeface="Verdana"/>
                <a:cs typeface="Verdana"/>
              </a:rPr>
              <a:t>sí </a:t>
            </a:r>
            <a:r>
              <a:rPr sz="1600" i="1" spc="-45" dirty="0">
                <a:solidFill>
                  <a:srgbClr val="AC640D"/>
                </a:solidFill>
                <a:latin typeface="Verdana"/>
                <a:cs typeface="Verdana"/>
              </a:rPr>
              <a:t>sólo</a:t>
            </a:r>
            <a:r>
              <a:rPr sz="1600" spc="-45" dirty="0">
                <a:solidFill>
                  <a:srgbClr val="666030"/>
                </a:solidFill>
                <a:latin typeface="Tahoma"/>
                <a:cs typeface="Tahoma"/>
              </a:rPr>
              <a:t>, </a:t>
            </a:r>
            <a:r>
              <a:rPr sz="1600" spc="110" dirty="0">
                <a:solidFill>
                  <a:srgbClr val="666030"/>
                </a:solidFill>
                <a:latin typeface="Tahoma"/>
                <a:cs typeface="Tahoma"/>
              </a:rPr>
              <a:t>generalmente </a:t>
            </a:r>
            <a:r>
              <a:rPr sz="1600" spc="120" dirty="0">
                <a:solidFill>
                  <a:srgbClr val="666030"/>
                </a:solidFill>
                <a:latin typeface="Tahoma"/>
                <a:cs typeface="Tahoma"/>
              </a:rPr>
              <a:t>actos </a:t>
            </a:r>
            <a:r>
              <a:rPr sz="1600" spc="200" dirty="0">
                <a:solidFill>
                  <a:srgbClr val="666030"/>
                </a:solidFill>
                <a:latin typeface="Tahoma"/>
                <a:cs typeface="Tahoma"/>
              </a:rPr>
              <a:t>de </a:t>
            </a:r>
            <a:r>
              <a:rPr sz="1600" spc="80" dirty="0">
                <a:solidFill>
                  <a:srgbClr val="666030"/>
                </a:solidFill>
                <a:latin typeface="Tahoma"/>
                <a:cs typeface="Tahoma"/>
              </a:rPr>
              <a:t>administración </a:t>
            </a:r>
            <a:r>
              <a:rPr sz="1600" spc="200" dirty="0">
                <a:solidFill>
                  <a:srgbClr val="666030"/>
                </a:solidFill>
                <a:latin typeface="Tahoma"/>
                <a:cs typeface="Tahoma"/>
              </a:rPr>
              <a:t>de </a:t>
            </a:r>
            <a:r>
              <a:rPr sz="1600" spc="15" dirty="0">
                <a:solidFill>
                  <a:srgbClr val="666030"/>
                </a:solidFill>
                <a:latin typeface="Tahoma"/>
                <a:cs typeface="Tahoma"/>
              </a:rPr>
              <a:t>los </a:t>
            </a:r>
            <a:r>
              <a:rPr sz="1600" spc="85" dirty="0">
                <a:solidFill>
                  <a:srgbClr val="666030"/>
                </a:solidFill>
                <a:latin typeface="Tahoma"/>
                <a:cs typeface="Tahoma"/>
              </a:rPr>
              <a:t>bienes </a:t>
            </a:r>
            <a:r>
              <a:rPr sz="1600" spc="60" dirty="0">
                <a:solidFill>
                  <a:srgbClr val="666030"/>
                </a:solidFill>
                <a:latin typeface="Tahoma"/>
                <a:cs typeface="Tahoma"/>
              </a:rPr>
              <a:t>y </a:t>
            </a:r>
            <a:r>
              <a:rPr sz="1600" spc="65" dirty="0">
                <a:solidFill>
                  <a:srgbClr val="66603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666030"/>
                </a:solidFill>
                <a:latin typeface="Tahoma"/>
                <a:cs typeface="Tahoma"/>
              </a:rPr>
              <a:t>patrimonio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u="heavy" spc="-1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I</a:t>
            </a:r>
            <a:r>
              <a:rPr sz="1600" b="1" u="heavy" spc="-2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N</a:t>
            </a:r>
            <a:r>
              <a:rPr sz="16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F</a:t>
            </a:r>
            <a:r>
              <a:rPr sz="16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O</a:t>
            </a:r>
            <a:r>
              <a:rPr sz="16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RMA</a:t>
            </a:r>
            <a:r>
              <a:rPr sz="1600" b="1" u="heavy" spc="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</a:t>
            </a:r>
            <a:r>
              <a:rPr sz="1600" b="1" u="heavy" spc="-1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IÓ</a:t>
            </a:r>
            <a:r>
              <a:rPr sz="1600" b="1" u="heavy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N</a:t>
            </a:r>
            <a:r>
              <a:rPr sz="1600" b="1" u="heavy" spc="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spc="-125" dirty="0">
                <a:solidFill>
                  <a:srgbClr val="00AF50"/>
                </a:solidFill>
                <a:latin typeface="Tahoma"/>
                <a:cs typeface="Tahoma"/>
              </a:rPr>
              <a:t>(</a:t>
            </a:r>
            <a:r>
              <a:rPr sz="1600" b="1" spc="-1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00AF50"/>
                </a:solidFill>
                <a:latin typeface="Tahoma"/>
                <a:cs typeface="Tahoma"/>
              </a:rPr>
              <a:t>Cons</a:t>
            </a:r>
            <a:r>
              <a:rPr sz="1600" b="1" spc="-65" dirty="0">
                <a:solidFill>
                  <a:srgbClr val="00AF50"/>
                </a:solidFill>
                <a:latin typeface="Tahoma"/>
                <a:cs typeface="Tahoma"/>
              </a:rPr>
              <a:t>ult</a:t>
            </a:r>
            <a:r>
              <a:rPr sz="1600" b="1" spc="-7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1600" b="1" spc="-185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1600" b="1" spc="-125" dirty="0">
                <a:solidFill>
                  <a:srgbClr val="00AF50"/>
                </a:solidFill>
                <a:latin typeface="Tahoma"/>
                <a:cs typeface="Tahoma"/>
              </a:rPr>
              <a:t>)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889"/>
              </a:lnSpc>
            </a:pPr>
            <a:r>
              <a:rPr sz="1600" b="1" u="heavy" spc="-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AMT</a:t>
            </a:r>
            <a:r>
              <a:rPr sz="1600" b="1" u="heavy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6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600" b="1" spc="-120" dirty="0">
                <a:solidFill>
                  <a:srgbClr val="232323"/>
                </a:solidFill>
                <a:latin typeface="Tahoma"/>
                <a:cs typeface="Tahoma"/>
              </a:rPr>
              <a:t>(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-25" dirty="0">
                <a:latin typeface="Tahoma"/>
                <a:cs typeface="Tahoma"/>
              </a:rPr>
              <a:t>GENCIA</a:t>
            </a:r>
            <a:r>
              <a:rPr sz="1600" b="1" spc="35" dirty="0">
                <a:latin typeface="Tahoma"/>
                <a:cs typeface="Tahoma"/>
              </a:rPr>
              <a:t> </a:t>
            </a:r>
            <a:r>
              <a:rPr sz="1600" b="1" spc="-125" dirty="0">
                <a:latin typeface="Tahoma"/>
                <a:cs typeface="Tahoma"/>
              </a:rPr>
              <a:t>MADR</a:t>
            </a:r>
            <a:r>
              <a:rPr sz="1600" b="1" spc="-90" dirty="0">
                <a:latin typeface="Tahoma"/>
                <a:cs typeface="Tahoma"/>
              </a:rPr>
              <a:t>I</a:t>
            </a:r>
            <a:r>
              <a:rPr sz="1600" b="1" spc="-215" dirty="0">
                <a:latin typeface="Tahoma"/>
                <a:cs typeface="Tahoma"/>
              </a:rPr>
              <a:t>L</a:t>
            </a:r>
            <a:r>
              <a:rPr sz="1600" b="1" spc="-95" dirty="0">
                <a:latin typeface="Tahoma"/>
                <a:cs typeface="Tahoma"/>
              </a:rPr>
              <a:t>E</a:t>
            </a:r>
            <a:r>
              <a:rPr sz="1600" b="1" spc="-125" dirty="0">
                <a:latin typeface="Tahoma"/>
                <a:cs typeface="Tahoma"/>
              </a:rPr>
              <a:t>Ñ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15" dirty="0">
                <a:latin typeface="Tahoma"/>
                <a:cs typeface="Tahoma"/>
              </a:rPr>
              <a:t> </a:t>
            </a:r>
            <a:r>
              <a:rPr sz="1600" b="1" spc="-170" dirty="0">
                <a:latin typeface="Tahoma"/>
                <a:cs typeface="Tahoma"/>
              </a:rPr>
              <a:t>P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-85" dirty="0">
                <a:latin typeface="Tahoma"/>
                <a:cs typeface="Tahoma"/>
              </a:rPr>
              <a:t>R</a:t>
            </a:r>
            <a:r>
              <a:rPr sz="1600" b="1" spc="-75" dirty="0">
                <a:latin typeface="Tahoma"/>
                <a:cs typeface="Tahoma"/>
              </a:rPr>
              <a:t>A</a:t>
            </a:r>
            <a:r>
              <a:rPr sz="1600" b="1" spc="10" dirty="0">
                <a:latin typeface="Tahoma"/>
                <a:cs typeface="Tahoma"/>
              </a:rPr>
              <a:t> </a:t>
            </a:r>
            <a:r>
              <a:rPr sz="1600" b="1" spc="-215" dirty="0">
                <a:latin typeface="Tahoma"/>
                <a:cs typeface="Tahoma"/>
              </a:rPr>
              <a:t>L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-229" dirty="0">
                <a:latin typeface="Tahoma"/>
                <a:cs typeface="Tahoma"/>
              </a:rPr>
              <a:t>TUTEL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-145" dirty="0">
                <a:latin typeface="Tahoma"/>
                <a:cs typeface="Tahoma"/>
              </a:rPr>
              <a:t>D</a:t>
            </a:r>
            <a:r>
              <a:rPr sz="1600" b="1" spc="-114" dirty="0">
                <a:latin typeface="Tahoma"/>
                <a:cs typeface="Tahoma"/>
              </a:rPr>
              <a:t>E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-204" dirty="0">
                <a:latin typeface="Tahoma"/>
                <a:cs typeface="Tahoma"/>
              </a:rPr>
              <a:t>DUL</a:t>
            </a:r>
            <a:r>
              <a:rPr sz="1600" b="1" spc="-180" dirty="0">
                <a:latin typeface="Tahoma"/>
                <a:cs typeface="Tahoma"/>
              </a:rPr>
              <a:t>T</a:t>
            </a:r>
            <a:r>
              <a:rPr sz="1600" b="1" spc="-70" dirty="0">
                <a:latin typeface="Tahoma"/>
                <a:cs typeface="Tahoma"/>
              </a:rPr>
              <a:t>OS)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889"/>
              </a:lnSpc>
              <a:tabLst>
                <a:tab pos="355600" algn="l"/>
              </a:tabLst>
            </a:pPr>
            <a:r>
              <a:rPr sz="1600" spc="-5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punto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404040"/>
                </a:solidFill>
                <a:latin typeface="Tahoma"/>
                <a:cs typeface="Tahoma"/>
              </a:rPr>
              <a:t>información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u="sng" spc="1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cita</a:t>
            </a:r>
            <a:r>
              <a:rPr sz="1600" u="sng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600" u="sng" spc="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previa</a:t>
            </a:r>
            <a:r>
              <a:rPr sz="1600" spc="375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600" spc="17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bien</a:t>
            </a:r>
            <a:r>
              <a:rPr sz="16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404040"/>
                </a:solidFill>
                <a:latin typeface="Tahoma"/>
                <a:cs typeface="Tahoma"/>
              </a:rPr>
              <a:t>llamando</a:t>
            </a:r>
            <a:r>
              <a:rPr sz="16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404040"/>
                </a:solidFill>
                <a:latin typeface="Tahoma"/>
                <a:cs typeface="Tahoma"/>
              </a:rPr>
              <a:t>teléfono</a:t>
            </a:r>
            <a:r>
              <a:rPr sz="16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404040"/>
                </a:solidFill>
                <a:latin typeface="Tahoma"/>
                <a:cs typeface="Tahoma"/>
              </a:rPr>
              <a:t>915809464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001F5F"/>
                </a:solidFill>
                <a:latin typeface="Tahoma"/>
                <a:cs typeface="Tahoma"/>
              </a:rPr>
              <a:t>CAPACIDAD</a:t>
            </a:r>
            <a:r>
              <a:rPr sz="1600" b="1" spc="4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001F5F"/>
                </a:solidFill>
                <a:latin typeface="Tahoma"/>
                <a:cs typeface="Tahoma"/>
              </a:rPr>
              <a:t>JURIDICA</a:t>
            </a:r>
            <a:r>
              <a:rPr sz="1600" b="1" spc="1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600" b="1" spc="-135" dirty="0">
                <a:solidFill>
                  <a:srgbClr val="001F5F"/>
                </a:solidFill>
                <a:latin typeface="Tahoma"/>
                <a:cs typeface="Tahoma"/>
              </a:rPr>
              <a:t>:</a:t>
            </a:r>
            <a:r>
              <a:rPr sz="1600" b="1" spc="-1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600" b="1" u="heavy" spc="-6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7"/>
              </a:rPr>
              <a:t>INFORMACIÓN</a:t>
            </a:r>
            <a:r>
              <a:rPr sz="1600" b="1" spc="90" dirty="0">
                <a:solidFill>
                  <a:srgbClr val="FCAB2A"/>
                </a:solidFill>
                <a:latin typeface="Tahoma"/>
                <a:cs typeface="Tahoma"/>
                <a:hlinkClick r:id="rId7"/>
              </a:rPr>
              <a:t> </a:t>
            </a:r>
            <a:r>
              <a:rPr sz="1600" b="1" spc="-45" dirty="0">
                <a:solidFill>
                  <a:srgbClr val="6F2F9F"/>
                </a:solidFill>
                <a:latin typeface="Tahoma"/>
                <a:cs typeface="Tahoma"/>
              </a:rPr>
              <a:t>(web</a:t>
            </a:r>
            <a:r>
              <a:rPr sz="1600" b="1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6F2F9F"/>
                </a:solidFill>
                <a:latin typeface="Tahoma"/>
                <a:cs typeface="Tahoma"/>
              </a:rPr>
              <a:t>Plena</a:t>
            </a:r>
            <a:r>
              <a:rPr sz="1600" b="1" spc="2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rgbClr val="6F2F9F"/>
                </a:solidFill>
                <a:latin typeface="Tahoma"/>
                <a:cs typeface="Tahoma"/>
              </a:rPr>
              <a:t>Inclusión)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5508" y="6486143"/>
            <a:ext cx="841248" cy="3718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8600"/>
            <a:ext cx="1973580" cy="993775"/>
            <a:chOff x="0" y="228600"/>
            <a:chExt cx="1973580" cy="993775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899" y="228600"/>
              <a:ext cx="1249680" cy="4617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305811" y="274320"/>
            <a:ext cx="7905115" cy="7270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7465" rIns="0" bIns="0" rtlCol="0">
            <a:spAutoFit/>
          </a:bodyPr>
          <a:lstStyle/>
          <a:p>
            <a:pPr marL="548640" indent="-457834">
              <a:lnSpc>
                <a:spcPct val="100000"/>
              </a:lnSpc>
              <a:spcBef>
                <a:spcPts val="295"/>
              </a:spcBef>
              <a:buClr>
                <a:srgbClr val="252525"/>
              </a:buClr>
              <a:buFont typeface="Wingdings"/>
              <a:buChar char=""/>
              <a:tabLst>
                <a:tab pos="549275" algn="l"/>
              </a:tabLst>
            </a:pPr>
            <a:r>
              <a:rPr sz="3200" spc="85" dirty="0">
                <a:solidFill>
                  <a:srgbClr val="252525"/>
                </a:solidFill>
                <a:latin typeface="Tahoma"/>
                <a:cs typeface="Tahoma"/>
              </a:rPr>
              <a:t>PATRIMONIO</a:t>
            </a:r>
            <a:r>
              <a:rPr sz="3200" spc="-19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3200" spc="100" dirty="0">
                <a:solidFill>
                  <a:srgbClr val="252525"/>
                </a:solidFill>
                <a:latin typeface="Tahoma"/>
                <a:cs typeface="Tahoma"/>
              </a:rPr>
              <a:t>PROTEGIDO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47900" y="1245108"/>
            <a:ext cx="8537575" cy="4993005"/>
          </a:xfrm>
          <a:custGeom>
            <a:avLst/>
            <a:gdLst/>
            <a:ahLst/>
            <a:cxnLst/>
            <a:rect l="l" t="t" r="r" b="b"/>
            <a:pathLst>
              <a:path w="8537575" h="4993005">
                <a:moveTo>
                  <a:pt x="8537448" y="0"/>
                </a:moveTo>
                <a:lnTo>
                  <a:pt x="0" y="0"/>
                </a:lnTo>
                <a:lnTo>
                  <a:pt x="0" y="4992624"/>
                </a:lnTo>
                <a:lnTo>
                  <a:pt x="8537448" y="4992624"/>
                </a:lnTo>
                <a:lnTo>
                  <a:pt x="8537448" y="0"/>
                </a:lnTo>
                <a:close/>
              </a:path>
            </a:pathLst>
          </a:custGeom>
          <a:solidFill>
            <a:srgbClr val="EFE7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26894" y="1273251"/>
            <a:ext cx="8381365" cy="4707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5A4323"/>
                </a:solidFill>
                <a:latin typeface="Tahoma"/>
                <a:cs typeface="Tahoma"/>
              </a:rPr>
              <a:t>FINALIDAD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: </a:t>
            </a:r>
            <a:r>
              <a:rPr sz="1400" spc="25" dirty="0">
                <a:solidFill>
                  <a:srgbClr val="404040"/>
                </a:solidFill>
                <a:latin typeface="Tahoma"/>
                <a:cs typeface="Tahoma"/>
              </a:rPr>
              <a:t>permitir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designación </a:t>
            </a:r>
            <a:r>
              <a:rPr sz="1400" b="1" spc="5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unos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bienes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precisos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(dinero,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inmuebles,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derechos,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títulos,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etc.)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ellos,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beneficios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deriven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su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administración,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haga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404040"/>
                </a:solidFill>
                <a:latin typeface="Tahoma"/>
                <a:cs typeface="Tahoma"/>
              </a:rPr>
              <a:t>frente </a:t>
            </a:r>
            <a:r>
              <a:rPr sz="1400" b="1" spc="-3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necesidades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vitales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ordinarias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extraordinarias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persona </a:t>
            </a:r>
            <a:r>
              <a:rPr sz="1400" b="1" spc="4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404040"/>
                </a:solidFill>
                <a:latin typeface="Tahoma"/>
                <a:cs typeface="Tahoma"/>
              </a:rPr>
              <a:t>discapacidad.</a:t>
            </a:r>
            <a:endParaRPr sz="1400">
              <a:latin typeface="Tahoma"/>
              <a:cs typeface="Tahoma"/>
            </a:endParaRPr>
          </a:p>
          <a:p>
            <a:pPr marL="12700" marR="85090" algn="just">
              <a:lnSpc>
                <a:spcPct val="159300"/>
              </a:lnSpc>
            </a:pPr>
            <a:r>
              <a:rPr sz="14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Ley </a:t>
            </a:r>
            <a:r>
              <a:rPr sz="1400" b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41/2003, </a:t>
            </a:r>
            <a:r>
              <a:rPr sz="1400" b="1" u="heavy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 </a:t>
            </a:r>
            <a:r>
              <a:rPr sz="1400" b="1" u="heavy" spc="-10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18 </a:t>
            </a:r>
            <a:r>
              <a:rPr sz="1400" b="1" u="heavy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 </a:t>
            </a:r>
            <a:r>
              <a:rPr sz="1400" b="1" u="heavy" spc="-2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noviembre, </a:t>
            </a:r>
            <a:r>
              <a:rPr sz="1400" b="1" u="heavy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 </a:t>
            </a:r>
            <a:r>
              <a:rPr sz="1400" b="1" u="heavy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protección </a:t>
            </a:r>
            <a:r>
              <a:rPr sz="14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patrimonial </a:t>
            </a:r>
            <a:r>
              <a:rPr sz="1400" b="1" u="heavy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de </a:t>
            </a:r>
            <a:r>
              <a:rPr sz="1400" b="1" u="heavy" spc="-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las </a:t>
            </a:r>
            <a:r>
              <a:rPr sz="14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personas </a:t>
            </a:r>
            <a:r>
              <a:rPr sz="1400" b="1" u="heavy" spc="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con </a:t>
            </a:r>
            <a:r>
              <a:rPr sz="1400" b="1" u="heavy" spc="3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5"/>
              </a:rPr>
              <a:t>discapacidad </a:t>
            </a:r>
            <a:r>
              <a:rPr sz="1400" b="1" spc="-40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400" b="1" spc="-130" dirty="0">
                <a:solidFill>
                  <a:srgbClr val="5A4323"/>
                </a:solidFill>
                <a:latin typeface="Tahoma"/>
                <a:cs typeface="Tahoma"/>
              </a:rPr>
              <a:t>DESTINATARIOS: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discapacidad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intelectual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igual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superior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33%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discapacidad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física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sensorial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igual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superior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al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65%.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400" b="1" spc="85" dirty="0">
                <a:solidFill>
                  <a:srgbClr val="5A4323"/>
                </a:solidFill>
                <a:latin typeface="Tahoma"/>
                <a:cs typeface="Tahoma"/>
              </a:rPr>
              <a:t>CÓM</a:t>
            </a:r>
            <a:r>
              <a:rPr sz="1400" b="1" spc="90" dirty="0">
                <a:solidFill>
                  <a:srgbClr val="5A4323"/>
                </a:solidFill>
                <a:latin typeface="Tahoma"/>
                <a:cs typeface="Tahoma"/>
              </a:rPr>
              <a:t>O</a:t>
            </a:r>
            <a:r>
              <a:rPr sz="1400" b="1" spc="-35" dirty="0">
                <a:solidFill>
                  <a:srgbClr val="5A4323"/>
                </a:solidFill>
                <a:latin typeface="Tahoma"/>
                <a:cs typeface="Tahoma"/>
              </a:rPr>
              <a:t> </a:t>
            </a:r>
            <a:r>
              <a:rPr sz="1400" b="1" spc="-145" dirty="0">
                <a:solidFill>
                  <a:srgbClr val="5A4323"/>
                </a:solidFill>
                <a:latin typeface="Tahoma"/>
                <a:cs typeface="Tahoma"/>
              </a:rPr>
              <a:t>SE</a:t>
            </a:r>
            <a:r>
              <a:rPr sz="1400" b="1" spc="-40" dirty="0">
                <a:solidFill>
                  <a:srgbClr val="5A4323"/>
                </a:solidFill>
                <a:latin typeface="Tahoma"/>
                <a:cs typeface="Tahoma"/>
              </a:rPr>
              <a:t> </a:t>
            </a:r>
            <a:r>
              <a:rPr sz="1400" b="1" spc="120" dirty="0">
                <a:solidFill>
                  <a:srgbClr val="5A4323"/>
                </a:solidFill>
                <a:latin typeface="Tahoma"/>
                <a:cs typeface="Tahoma"/>
              </a:rPr>
              <a:t>C</a:t>
            </a:r>
            <a:r>
              <a:rPr sz="1400" b="1" spc="130" dirty="0">
                <a:solidFill>
                  <a:srgbClr val="5A4323"/>
                </a:solidFill>
                <a:latin typeface="Tahoma"/>
                <a:cs typeface="Tahoma"/>
              </a:rPr>
              <a:t>O</a:t>
            </a:r>
            <a:r>
              <a:rPr sz="1400" b="1" spc="-45" dirty="0">
                <a:solidFill>
                  <a:srgbClr val="5A4323"/>
                </a:solidFill>
                <a:latin typeface="Tahoma"/>
                <a:cs typeface="Tahoma"/>
              </a:rPr>
              <a:t>N</a:t>
            </a:r>
            <a:r>
              <a:rPr sz="1400" b="1" spc="-195" dirty="0">
                <a:solidFill>
                  <a:srgbClr val="5A4323"/>
                </a:solidFill>
                <a:latin typeface="Tahoma"/>
                <a:cs typeface="Tahoma"/>
              </a:rPr>
              <a:t>STITU</a:t>
            </a:r>
            <a:r>
              <a:rPr sz="1400" b="1" spc="-210" dirty="0">
                <a:solidFill>
                  <a:srgbClr val="5A4323"/>
                </a:solidFill>
                <a:latin typeface="Tahoma"/>
                <a:cs typeface="Tahoma"/>
              </a:rPr>
              <a:t>Y</a:t>
            </a:r>
            <a:r>
              <a:rPr sz="1400" b="1" spc="-135" dirty="0">
                <a:solidFill>
                  <a:srgbClr val="5A4323"/>
                </a:solidFill>
                <a:latin typeface="Tahoma"/>
                <a:cs typeface="Tahoma"/>
              </a:rPr>
              <a:t>E</a:t>
            </a:r>
            <a:r>
              <a:rPr sz="1400" b="1" spc="-70" dirty="0">
                <a:solidFill>
                  <a:srgbClr val="5A4323"/>
                </a:solidFill>
                <a:latin typeface="Tahoma"/>
                <a:cs typeface="Tahoma"/>
              </a:rPr>
              <a:t> </a:t>
            </a:r>
            <a:r>
              <a:rPr sz="1400" b="1" spc="-160" dirty="0">
                <a:solidFill>
                  <a:srgbClr val="5A4323"/>
                </a:solidFill>
                <a:latin typeface="Tahoma"/>
                <a:cs typeface="Tahoma"/>
              </a:rPr>
              <a:t>EL</a:t>
            </a:r>
            <a:r>
              <a:rPr sz="1400" b="1" spc="-35" dirty="0">
                <a:solidFill>
                  <a:srgbClr val="5A4323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5A4323"/>
                </a:solidFill>
                <a:latin typeface="Tahoma"/>
                <a:cs typeface="Tahoma"/>
              </a:rPr>
              <a:t>P</a:t>
            </a:r>
            <a:r>
              <a:rPr sz="1400" b="1" spc="80" dirty="0">
                <a:solidFill>
                  <a:srgbClr val="5A4323"/>
                </a:solidFill>
                <a:latin typeface="Tahoma"/>
                <a:cs typeface="Tahoma"/>
              </a:rPr>
              <a:t>A</a:t>
            </a:r>
            <a:r>
              <a:rPr sz="1400" b="1" spc="-110" dirty="0">
                <a:solidFill>
                  <a:srgbClr val="5A4323"/>
                </a:solidFill>
                <a:latin typeface="Tahoma"/>
                <a:cs typeface="Tahoma"/>
              </a:rPr>
              <a:t>TRIMONIO</a:t>
            </a:r>
            <a:r>
              <a:rPr sz="1400" b="1" spc="-60" dirty="0">
                <a:solidFill>
                  <a:srgbClr val="5A4323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5A4323"/>
                </a:solidFill>
                <a:latin typeface="Tahoma"/>
                <a:cs typeface="Tahoma"/>
              </a:rPr>
              <a:t>P</a:t>
            </a:r>
            <a:r>
              <a:rPr sz="1400" b="1" spc="-80" dirty="0">
                <a:solidFill>
                  <a:srgbClr val="5A4323"/>
                </a:solidFill>
                <a:latin typeface="Tahoma"/>
                <a:cs typeface="Tahoma"/>
              </a:rPr>
              <a:t>ROTEG</a:t>
            </a:r>
            <a:r>
              <a:rPr sz="1400" b="1" spc="-90" dirty="0">
                <a:solidFill>
                  <a:srgbClr val="5A4323"/>
                </a:solidFill>
                <a:latin typeface="Tahoma"/>
                <a:cs typeface="Tahoma"/>
              </a:rPr>
              <a:t>IDO</a:t>
            </a:r>
            <a:r>
              <a:rPr sz="1400" b="1" spc="-120" dirty="0">
                <a:solidFill>
                  <a:srgbClr val="5A4323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Proceso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sencillo</a:t>
            </a:r>
            <a:r>
              <a:rPr sz="14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efectúa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escritura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pública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ante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notario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 marL="355600" marR="5080" indent="-342900" algn="just">
              <a:lnSpc>
                <a:spcPct val="99800"/>
              </a:lnSpc>
              <a:spcBef>
                <a:spcPts val="1015"/>
              </a:spcBef>
            </a:pPr>
            <a:r>
              <a:rPr sz="1400" spc="-4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-40" dirty="0">
                <a:solidFill>
                  <a:srgbClr val="E78612"/>
                </a:solidFill>
                <a:latin typeface="Microsoft Sans Serif"/>
                <a:cs typeface="Microsoft Sans Serif"/>
              </a:rPr>
              <a:t>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escritura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identifica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al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beneficiario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,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bienes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inicialmente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aportan,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establecen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las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reglas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que </a:t>
            </a:r>
            <a:r>
              <a:rPr sz="1400" spc="150" dirty="0">
                <a:solidFill>
                  <a:srgbClr val="404040"/>
                </a:solidFill>
                <a:latin typeface="Tahoma"/>
                <a:cs typeface="Tahoma"/>
              </a:rPr>
              <a:t>deben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aplicarse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su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administración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4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indicando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quiénes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desempeñarán 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administración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cuando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no </a:t>
            </a:r>
            <a:r>
              <a:rPr sz="1400" spc="150" dirty="0">
                <a:solidFill>
                  <a:srgbClr val="404040"/>
                </a:solidFill>
                <a:latin typeface="Tahoma"/>
                <a:cs typeface="Tahoma"/>
              </a:rPr>
              <a:t>puede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ser 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efectuada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por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la propia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persona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discapacidad.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400" b="1" u="heavy" spc="-55" dirty="0">
                <a:solidFill>
                  <a:srgbClr val="5A4323"/>
                </a:solidFill>
                <a:uFill>
                  <a:solidFill>
                    <a:srgbClr val="5A4323"/>
                  </a:solidFill>
                </a:uFill>
                <a:latin typeface="Tahoma"/>
                <a:cs typeface="Tahoma"/>
              </a:rPr>
              <a:t>INFORMACION.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400" u="sng" spc="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Ministerio</a:t>
            </a:r>
            <a:r>
              <a:rPr sz="1400" u="sng" spc="-9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u="sng" spc="1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de</a:t>
            </a:r>
            <a:r>
              <a:rPr sz="1400" u="sng" spc="-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u="sng" spc="1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hacienda</a:t>
            </a:r>
            <a:r>
              <a:rPr sz="1400" u="sng" spc="-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u="sng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y</a:t>
            </a:r>
            <a:r>
              <a:rPr sz="1400" u="sng" spc="-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u="sng" spc="8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función</a:t>
            </a:r>
            <a:r>
              <a:rPr sz="1400" u="sng" spc="-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00" u="sng" spc="114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6"/>
              </a:rPr>
              <a:t>publica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  <a:tabLst>
                <a:tab pos="3519170" algn="l"/>
              </a:tabLst>
            </a:pPr>
            <a:r>
              <a:rPr sz="1400" i="1" spc="-30" dirty="0">
                <a:solidFill>
                  <a:srgbClr val="404040"/>
                </a:solidFill>
                <a:latin typeface="Roboto"/>
                <a:cs typeface="Roboto"/>
              </a:rPr>
              <a:t>Planificando</a:t>
            </a:r>
            <a:r>
              <a:rPr sz="1400" i="1" spc="-20" dirty="0">
                <a:solidFill>
                  <a:srgbClr val="404040"/>
                </a:solidFill>
                <a:latin typeface="Roboto"/>
                <a:cs typeface="Roboto"/>
              </a:rPr>
              <a:t> el</a:t>
            </a:r>
            <a:r>
              <a:rPr sz="1400" i="1" spc="15" dirty="0">
                <a:solidFill>
                  <a:srgbClr val="404040"/>
                </a:solidFill>
                <a:latin typeface="Roboto"/>
                <a:cs typeface="Roboto"/>
              </a:rPr>
              <a:t> </a:t>
            </a:r>
            <a:r>
              <a:rPr sz="1400" i="1" spc="-10" dirty="0">
                <a:solidFill>
                  <a:srgbClr val="404040"/>
                </a:solidFill>
                <a:latin typeface="Roboto"/>
                <a:cs typeface="Roboto"/>
              </a:rPr>
              <a:t>futuío</a:t>
            </a:r>
            <a:r>
              <a:rPr sz="1400" i="1" spc="25" dirty="0">
                <a:solidFill>
                  <a:srgbClr val="404040"/>
                </a:solidFill>
                <a:latin typeface="Roboto"/>
                <a:cs typeface="Roboto"/>
              </a:rPr>
              <a:t> </a:t>
            </a:r>
            <a:r>
              <a:rPr sz="1400" i="1" spc="-15" dirty="0">
                <a:solidFill>
                  <a:srgbClr val="404040"/>
                </a:solidFill>
                <a:latin typeface="Roboto"/>
                <a:cs typeface="Roboto"/>
              </a:rPr>
              <a:t>.Patíimonio</a:t>
            </a:r>
            <a:r>
              <a:rPr sz="1400" i="1" spc="-10" dirty="0">
                <a:solidFill>
                  <a:srgbClr val="404040"/>
                </a:solidFill>
                <a:latin typeface="Roboto"/>
                <a:cs typeface="Roboto"/>
              </a:rPr>
              <a:t> </a:t>
            </a:r>
            <a:r>
              <a:rPr sz="1400" i="1" spc="-15" dirty="0">
                <a:solidFill>
                  <a:srgbClr val="404040"/>
                </a:solidFill>
                <a:latin typeface="Roboto"/>
                <a:cs typeface="Roboto"/>
              </a:rPr>
              <a:t>Píotegido	</a:t>
            </a:r>
            <a:r>
              <a:rPr sz="1400" spc="-15" dirty="0">
                <a:solidFill>
                  <a:srgbClr val="404040"/>
                </a:solidFill>
                <a:latin typeface="Roboto"/>
                <a:cs typeface="Roboto"/>
              </a:rPr>
              <a:t>:</a:t>
            </a:r>
            <a:r>
              <a:rPr sz="1400" spc="-45" dirty="0">
                <a:solidFill>
                  <a:srgbClr val="404040"/>
                </a:solidFill>
                <a:latin typeface="Roboto"/>
                <a:cs typeface="Roboto"/>
              </a:rPr>
              <a:t> </a:t>
            </a:r>
            <a:r>
              <a:rPr sz="1400" b="1" u="heavy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ahoma"/>
                <a:cs typeface="Tahoma"/>
                <a:hlinkClick r:id="rId7"/>
              </a:rPr>
              <a:t>Video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06652" y="6237732"/>
            <a:ext cx="841247" cy="37185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323588"/>
            <a:ext cx="1743075" cy="779145"/>
          </a:xfrm>
          <a:custGeom>
            <a:avLst/>
            <a:gdLst/>
            <a:ahLst/>
            <a:cxnLst/>
            <a:rect l="l" t="t" r="r" b="b"/>
            <a:pathLst>
              <a:path w="1743075" h="779145">
                <a:moveTo>
                  <a:pt x="1346200" y="0"/>
                </a:moveTo>
                <a:lnTo>
                  <a:pt x="0" y="0"/>
                </a:lnTo>
                <a:lnTo>
                  <a:pt x="0" y="778763"/>
                </a:lnTo>
                <a:lnTo>
                  <a:pt x="1346200" y="778763"/>
                </a:lnTo>
                <a:lnTo>
                  <a:pt x="1355891" y="777956"/>
                </a:lnTo>
                <a:lnTo>
                  <a:pt x="1363821" y="775827"/>
                </a:lnTo>
                <a:lnTo>
                  <a:pt x="1369988" y="772816"/>
                </a:lnTo>
                <a:lnTo>
                  <a:pt x="1374394" y="769366"/>
                </a:lnTo>
                <a:lnTo>
                  <a:pt x="1374394" y="764667"/>
                </a:lnTo>
                <a:lnTo>
                  <a:pt x="1379093" y="764667"/>
                </a:lnTo>
                <a:lnTo>
                  <a:pt x="1735582" y="408178"/>
                </a:lnTo>
                <a:lnTo>
                  <a:pt x="1740868" y="399587"/>
                </a:lnTo>
                <a:lnTo>
                  <a:pt x="1742630" y="388794"/>
                </a:lnTo>
                <a:lnTo>
                  <a:pt x="1740868" y="377120"/>
                </a:lnTo>
                <a:lnTo>
                  <a:pt x="1735582" y="365887"/>
                </a:lnTo>
                <a:lnTo>
                  <a:pt x="1379093" y="14097"/>
                </a:lnTo>
                <a:lnTo>
                  <a:pt x="1379093" y="9398"/>
                </a:lnTo>
                <a:lnTo>
                  <a:pt x="1374394" y="9398"/>
                </a:lnTo>
                <a:lnTo>
                  <a:pt x="1369988" y="5947"/>
                </a:lnTo>
                <a:lnTo>
                  <a:pt x="1363821" y="2936"/>
                </a:lnTo>
                <a:lnTo>
                  <a:pt x="1355891" y="807"/>
                </a:lnTo>
                <a:lnTo>
                  <a:pt x="134620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68270" y="3061842"/>
            <a:ext cx="7444740" cy="2375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400" spc="-365" dirty="0">
                <a:solidFill>
                  <a:srgbClr val="858585"/>
                </a:solidFill>
              </a:rPr>
              <a:t>RECURSOS </a:t>
            </a:r>
            <a:r>
              <a:rPr sz="5400" spc="-360" dirty="0">
                <a:solidFill>
                  <a:srgbClr val="858585"/>
                </a:solidFill>
              </a:rPr>
              <a:t> </a:t>
            </a:r>
            <a:r>
              <a:rPr sz="5400" spc="-240" dirty="0">
                <a:solidFill>
                  <a:srgbClr val="858585"/>
                </a:solidFill>
              </a:rPr>
              <a:t>SOCIOCOMUNITARIOS</a:t>
            </a:r>
            <a:endParaRPr sz="5400"/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4000" spc="-515" dirty="0">
                <a:solidFill>
                  <a:srgbClr val="7E0D66"/>
                </a:solidFill>
              </a:rPr>
              <a:t>DISTRIT</a:t>
            </a:r>
            <a:r>
              <a:rPr sz="4000" spc="-635" dirty="0">
                <a:solidFill>
                  <a:srgbClr val="7E0D66"/>
                </a:solidFill>
              </a:rPr>
              <a:t>O</a:t>
            </a:r>
            <a:r>
              <a:rPr sz="4000" spc="-35" dirty="0">
                <a:solidFill>
                  <a:srgbClr val="7E0D66"/>
                </a:solidFill>
              </a:rPr>
              <a:t> </a:t>
            </a:r>
            <a:r>
              <a:rPr sz="4000" spc="-345" dirty="0">
                <a:solidFill>
                  <a:srgbClr val="7E0D66"/>
                </a:solidFill>
              </a:rPr>
              <a:t>D</a:t>
            </a:r>
            <a:r>
              <a:rPr sz="4000" spc="-280" dirty="0">
                <a:solidFill>
                  <a:srgbClr val="7E0D66"/>
                </a:solidFill>
              </a:rPr>
              <a:t>E</a:t>
            </a:r>
            <a:r>
              <a:rPr sz="4000" spc="-55" dirty="0">
                <a:solidFill>
                  <a:srgbClr val="7E0D66"/>
                </a:solidFill>
              </a:rPr>
              <a:t> </a:t>
            </a:r>
            <a:r>
              <a:rPr sz="4000" spc="-305" dirty="0">
                <a:solidFill>
                  <a:srgbClr val="7E0D66"/>
                </a:solidFill>
              </a:rPr>
              <a:t>LATINA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8067" y="2717292"/>
            <a:ext cx="8221980" cy="3122930"/>
          </a:xfrm>
          <a:custGeom>
            <a:avLst/>
            <a:gdLst/>
            <a:ahLst/>
            <a:cxnLst/>
            <a:rect l="l" t="t" r="r" b="b"/>
            <a:pathLst>
              <a:path w="8221980" h="3122929">
                <a:moveTo>
                  <a:pt x="8221980" y="0"/>
                </a:moveTo>
                <a:lnTo>
                  <a:pt x="0" y="0"/>
                </a:lnTo>
                <a:lnTo>
                  <a:pt x="0" y="3122675"/>
                </a:lnTo>
                <a:lnTo>
                  <a:pt x="8221980" y="3122675"/>
                </a:lnTo>
                <a:lnTo>
                  <a:pt x="822198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46554" y="2722879"/>
            <a:ext cx="8066405" cy="29178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55600" marR="5080" indent="-342900" algn="just">
              <a:lnSpc>
                <a:spcPct val="90000"/>
              </a:lnSpc>
              <a:spcBef>
                <a:spcPts val="285"/>
              </a:spcBef>
              <a:buClr>
                <a:srgbClr val="E78612"/>
              </a:buClr>
              <a:buFont typeface="Wingdings"/>
              <a:buChar char=""/>
              <a:tabLst>
                <a:tab pos="355600" algn="l"/>
              </a:tabLst>
            </a:pP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Atiende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633D24"/>
                </a:solidFill>
                <a:latin typeface="Tahoma"/>
                <a:cs typeface="Tahoma"/>
              </a:rPr>
              <a:t>a 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la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población</a:t>
            </a:r>
            <a:r>
              <a:rPr sz="1600" b="1" spc="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escolar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633D24"/>
                </a:solidFill>
                <a:latin typeface="Tahoma"/>
                <a:cs typeface="Tahoma"/>
              </a:rPr>
              <a:t>de </a:t>
            </a:r>
            <a:r>
              <a:rPr sz="1600" b="1" spc="-50" dirty="0">
                <a:solidFill>
                  <a:srgbClr val="633D24"/>
                </a:solidFill>
                <a:latin typeface="Tahoma"/>
                <a:cs typeface="Tahoma"/>
              </a:rPr>
              <a:t>forma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complementaria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633D24"/>
                </a:solidFill>
                <a:latin typeface="Tahoma"/>
                <a:cs typeface="Tahoma"/>
              </a:rPr>
              <a:t>a </a:t>
            </a:r>
            <a:r>
              <a:rPr sz="1600" b="1" spc="-65" dirty="0">
                <a:solidFill>
                  <a:srgbClr val="633D24"/>
                </a:solidFill>
                <a:latin typeface="Tahoma"/>
                <a:cs typeface="Tahoma"/>
              </a:rPr>
              <a:t>los</a:t>
            </a:r>
            <a:r>
              <a:rPr sz="1600" b="1" spc="-6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633D24"/>
                </a:solidFill>
                <a:latin typeface="Tahoma"/>
                <a:cs typeface="Tahoma"/>
              </a:rPr>
              <a:t>demás 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servicios</a:t>
            </a:r>
            <a:r>
              <a:rPr sz="1600" b="1" spc="-4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633D24"/>
                </a:solidFill>
                <a:latin typeface="Tahoma"/>
                <a:cs typeface="Tahoma"/>
              </a:rPr>
              <a:t>de</a:t>
            </a:r>
            <a:r>
              <a:rPr sz="1600" b="1" spc="6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la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633D24"/>
                </a:solidFill>
                <a:latin typeface="Tahoma"/>
                <a:cs typeface="Tahoma"/>
              </a:rPr>
              <a:t>red</a:t>
            </a:r>
            <a:r>
              <a:rPr sz="1600" b="1" spc="-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633D24"/>
                </a:solidFill>
                <a:latin typeface="Tahoma"/>
                <a:cs typeface="Tahoma"/>
              </a:rPr>
              <a:t>de</a:t>
            </a:r>
            <a:r>
              <a:rPr sz="1600" b="1" spc="6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33D24"/>
                </a:solidFill>
                <a:latin typeface="Tahoma"/>
                <a:cs typeface="Tahoma"/>
              </a:rPr>
              <a:t>orientación.</a:t>
            </a:r>
            <a:r>
              <a:rPr sz="1600" b="1" spc="-2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Asesorando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en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633D24"/>
                </a:solidFill>
                <a:latin typeface="Tahoma"/>
                <a:cs typeface="Tahoma"/>
              </a:rPr>
              <a:t>casos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633D24"/>
                </a:solidFill>
                <a:latin typeface="Tahoma"/>
                <a:cs typeface="Tahoma"/>
              </a:rPr>
              <a:t>de</a:t>
            </a:r>
            <a:r>
              <a:rPr sz="1600" b="1" spc="6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especial </a:t>
            </a:r>
            <a:r>
              <a:rPr sz="1600" b="1" spc="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633D24"/>
                </a:solidFill>
                <a:latin typeface="Tahoma"/>
                <a:cs typeface="Tahoma"/>
              </a:rPr>
              <a:t>dificultad,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en la </a:t>
            </a:r>
            <a:r>
              <a:rPr sz="1600" b="1" spc="10" dirty="0">
                <a:solidFill>
                  <a:srgbClr val="633D24"/>
                </a:solidFill>
                <a:latin typeface="Tahoma"/>
                <a:cs typeface="Tahoma"/>
              </a:rPr>
              <a:t>evaluación </a:t>
            </a:r>
            <a:r>
              <a:rPr sz="1600" b="1" spc="40" dirty="0">
                <a:solidFill>
                  <a:srgbClr val="633D24"/>
                </a:solidFill>
                <a:latin typeface="Tahoma"/>
                <a:cs typeface="Tahoma"/>
              </a:rPr>
              <a:t>psicopedagógica 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y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en 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el </a:t>
            </a:r>
            <a:r>
              <a:rPr sz="1600" b="1" spc="-65" dirty="0">
                <a:solidFill>
                  <a:srgbClr val="633D24"/>
                </a:solidFill>
                <a:latin typeface="Tahoma"/>
                <a:cs typeface="Tahoma"/>
              </a:rPr>
              <a:t>ajuste </a:t>
            </a:r>
            <a:r>
              <a:rPr sz="1600" b="1" spc="60" dirty="0">
                <a:solidFill>
                  <a:srgbClr val="633D24"/>
                </a:solidFill>
                <a:latin typeface="Tahoma"/>
                <a:cs typeface="Tahoma"/>
              </a:rPr>
              <a:t>de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la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respuesta </a:t>
            </a:r>
            <a:r>
              <a:rPr sz="1600" b="1" spc="-4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633D24"/>
                </a:solidFill>
                <a:latin typeface="Tahoma"/>
                <a:cs typeface="Tahoma"/>
              </a:rPr>
              <a:t>educativa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y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las</a:t>
            </a:r>
            <a:r>
              <a:rPr sz="1600" b="1" spc="-4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33D24"/>
                </a:solidFill>
                <a:latin typeface="Tahoma"/>
                <a:cs typeface="Tahoma"/>
              </a:rPr>
              <a:t>orientaciones</a:t>
            </a:r>
            <a:r>
              <a:rPr sz="1600" b="1" spc="-2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educativas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 y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33D24"/>
                </a:solidFill>
                <a:latin typeface="Tahoma"/>
                <a:cs typeface="Tahoma"/>
              </a:rPr>
              <a:t>socio-comunitarias</a:t>
            </a:r>
            <a:r>
              <a:rPr sz="1600" b="1" spc="-2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para</a:t>
            </a:r>
            <a:r>
              <a:rPr sz="1600" b="1" spc="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las </a:t>
            </a:r>
            <a:r>
              <a:rPr sz="1600" b="1" spc="-4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633D24"/>
                </a:solidFill>
                <a:latin typeface="Tahoma"/>
                <a:cs typeface="Tahoma"/>
              </a:rPr>
              <a:t>familias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633D24"/>
                </a:solidFill>
                <a:latin typeface="Tahoma"/>
                <a:cs typeface="Tahoma"/>
              </a:rPr>
              <a:t>y/o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33D24"/>
                </a:solidFill>
                <a:latin typeface="Tahoma"/>
                <a:cs typeface="Tahoma"/>
              </a:rPr>
              <a:t>los</a:t>
            </a:r>
            <a:r>
              <a:rPr sz="1600" b="1" spc="-20" dirty="0">
                <a:solidFill>
                  <a:srgbClr val="633D24"/>
                </a:solidFill>
                <a:latin typeface="Tahoma"/>
                <a:cs typeface="Tahoma"/>
              </a:rPr>
              <a:t> equipos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educativos.</a:t>
            </a:r>
            <a:endParaRPr sz="1600">
              <a:latin typeface="Tahoma"/>
              <a:cs typeface="Tahoma"/>
            </a:endParaRPr>
          </a:p>
          <a:p>
            <a:pPr marL="355600" indent="-342900" algn="just">
              <a:lnSpc>
                <a:spcPts val="1825"/>
              </a:lnSpc>
              <a:spcBef>
                <a:spcPts val="805"/>
              </a:spcBef>
              <a:buClr>
                <a:srgbClr val="E78612"/>
              </a:buClr>
              <a:buFont typeface="Wingdings"/>
              <a:buChar char=""/>
              <a:tabLst>
                <a:tab pos="355600" algn="l"/>
              </a:tabLst>
            </a:pPr>
            <a:r>
              <a:rPr sz="1600" b="1" spc="-25" dirty="0">
                <a:solidFill>
                  <a:srgbClr val="633D24"/>
                </a:solidFill>
                <a:latin typeface="Tahoma"/>
                <a:cs typeface="Tahoma"/>
              </a:rPr>
              <a:t>Asesora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633D24"/>
                </a:solidFill>
                <a:latin typeface="Tahoma"/>
                <a:cs typeface="Tahoma"/>
              </a:rPr>
              <a:t>a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33D24"/>
                </a:solidFill>
                <a:latin typeface="Tahoma"/>
                <a:cs typeface="Tahoma"/>
              </a:rPr>
              <a:t>los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centros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en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la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33D24"/>
                </a:solidFill>
                <a:latin typeface="Tahoma"/>
                <a:cs typeface="Tahoma"/>
              </a:rPr>
              <a:t>puesta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en</a:t>
            </a:r>
            <a:r>
              <a:rPr sz="1600" b="1" spc="-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marcha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del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33D24"/>
                </a:solidFill>
                <a:latin typeface="Tahoma"/>
                <a:cs typeface="Tahoma"/>
              </a:rPr>
              <a:t>Proyecto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633D24"/>
                </a:solidFill>
                <a:latin typeface="Tahoma"/>
                <a:cs typeface="Tahoma"/>
              </a:rPr>
              <a:t>Centros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633D24"/>
                </a:solidFill>
                <a:latin typeface="Tahoma"/>
                <a:cs typeface="Tahoma"/>
              </a:rPr>
              <a:t>Preferente</a:t>
            </a:r>
            <a:endParaRPr sz="1600">
              <a:latin typeface="Tahoma"/>
              <a:cs typeface="Tahoma"/>
            </a:endParaRPr>
          </a:p>
          <a:p>
            <a:pPr marL="355600">
              <a:lnSpc>
                <a:spcPts val="1825"/>
              </a:lnSpc>
            </a:pPr>
            <a:r>
              <a:rPr sz="1600" b="1" spc="-55" dirty="0">
                <a:solidFill>
                  <a:srgbClr val="633D24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ts val="1825"/>
              </a:lnSpc>
              <a:spcBef>
                <a:spcPts val="815"/>
              </a:spcBef>
              <a:buClr>
                <a:srgbClr val="E7861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b="1" spc="-114" dirty="0">
                <a:solidFill>
                  <a:srgbClr val="633D24"/>
                </a:solidFill>
                <a:latin typeface="Tahoma"/>
                <a:cs typeface="Tahoma"/>
              </a:rPr>
              <a:t>En</a:t>
            </a:r>
            <a:r>
              <a:rPr sz="1600" b="1" spc="-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633D24"/>
                </a:solidFill>
                <a:latin typeface="Tahoma"/>
                <a:cs typeface="Tahoma"/>
              </a:rPr>
              <a:t>la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web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633D24"/>
                </a:solidFill>
                <a:latin typeface="Tahoma"/>
                <a:cs typeface="Tahoma"/>
              </a:rPr>
              <a:t>se 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ofrecen</a:t>
            </a:r>
            <a:r>
              <a:rPr sz="1600" b="1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633D24"/>
                </a:solidFill>
                <a:latin typeface="Tahoma"/>
                <a:cs typeface="Tahoma"/>
              </a:rPr>
              <a:t>materiales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 y</a:t>
            </a:r>
            <a:r>
              <a:rPr sz="1600" b="1" spc="-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33D24"/>
                </a:solidFill>
                <a:latin typeface="Tahoma"/>
                <a:cs typeface="Tahoma"/>
              </a:rPr>
              <a:t>recursos</a:t>
            </a:r>
            <a:r>
              <a:rPr sz="1600" b="1" spc="-2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10" dirty="0">
                <a:solidFill>
                  <a:srgbClr val="633D24"/>
                </a:solidFill>
                <a:latin typeface="Tahoma"/>
                <a:cs typeface="Tahoma"/>
              </a:rPr>
              <a:t>para</a:t>
            </a:r>
            <a:r>
              <a:rPr sz="1600" b="1" spc="-10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33D24"/>
                </a:solidFill>
                <a:latin typeface="Tahoma"/>
                <a:cs typeface="Tahoma"/>
              </a:rPr>
              <a:t>los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profesionales</a:t>
            </a:r>
            <a:r>
              <a:rPr sz="1600" b="1" spc="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rgbClr val="633D24"/>
                </a:solidFill>
                <a:latin typeface="Tahoma"/>
                <a:cs typeface="Tahoma"/>
              </a:rPr>
              <a:t>y</a:t>
            </a:r>
            <a:r>
              <a:rPr sz="1600" b="1" spc="-15" dirty="0">
                <a:solidFill>
                  <a:srgbClr val="633D24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33D24"/>
                </a:solidFill>
                <a:latin typeface="Tahoma"/>
                <a:cs typeface="Tahoma"/>
              </a:rPr>
              <a:t>las</a:t>
            </a:r>
            <a:endParaRPr sz="1600">
              <a:latin typeface="Tahoma"/>
              <a:cs typeface="Tahoma"/>
            </a:endParaRPr>
          </a:p>
          <a:p>
            <a:pPr marL="355600">
              <a:lnSpc>
                <a:spcPts val="1825"/>
              </a:lnSpc>
            </a:pPr>
            <a:r>
              <a:rPr sz="1600" b="1" spc="-55" dirty="0">
                <a:solidFill>
                  <a:srgbClr val="633D24"/>
                </a:solidFill>
                <a:latin typeface="Tahoma"/>
                <a:cs typeface="Tahoma"/>
              </a:rPr>
              <a:t>familias</a:t>
            </a:r>
            <a:endParaRPr sz="1600">
              <a:latin typeface="Tahoma"/>
              <a:cs typeface="Tahoma"/>
            </a:endParaRPr>
          </a:p>
          <a:p>
            <a:pPr marL="413384" marR="3590925">
              <a:lnSpc>
                <a:spcPct val="149300"/>
              </a:lnSpc>
              <a:spcBef>
                <a:spcPts val="10"/>
              </a:spcBef>
            </a:pPr>
            <a:r>
              <a:rPr sz="1400" b="1" u="heavy" spc="-1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Guías </a:t>
            </a:r>
            <a:r>
              <a:rPr sz="1400" b="1" u="heavy" spc="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y </a:t>
            </a:r>
            <a:r>
              <a:rPr sz="1400" b="1" u="heavy" spc="-4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recursos </a:t>
            </a:r>
            <a:r>
              <a:rPr sz="1400" b="1" u="heavy" spc="-4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familia </a:t>
            </a:r>
            <a:r>
              <a:rPr sz="1400" b="1" u="heavy" spc="-2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Web </a:t>
            </a:r>
            <a:r>
              <a:rPr sz="1400" b="1" u="heavy" spc="-3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Equipo </a:t>
            </a:r>
            <a:r>
              <a:rPr sz="1400" b="1" u="heavy" spc="-1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Especifico </a:t>
            </a:r>
            <a:r>
              <a:rPr sz="1400" b="1" spc="-40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12ED55"/>
                </a:solidFill>
                <a:latin typeface="Tahoma"/>
                <a:cs typeface="Tahoma"/>
              </a:rPr>
              <a:t>(</a:t>
            </a:r>
            <a:r>
              <a:rPr sz="1400" b="1" spc="50" dirty="0">
                <a:solidFill>
                  <a:srgbClr val="12ED55"/>
                </a:solidFill>
                <a:latin typeface="Tahoma"/>
                <a:cs typeface="Tahoma"/>
              </a:rPr>
              <a:t>V</a:t>
            </a:r>
            <a:r>
              <a:rPr sz="1400" b="1" spc="55" dirty="0">
                <a:solidFill>
                  <a:srgbClr val="12ED55"/>
                </a:solidFill>
                <a:latin typeface="Tahoma"/>
                <a:cs typeface="Tahoma"/>
              </a:rPr>
              <a:t>A</a:t>
            </a:r>
            <a:r>
              <a:rPr sz="1400" b="1" spc="-300" dirty="0">
                <a:solidFill>
                  <a:srgbClr val="12ED55"/>
                </a:solidFill>
                <a:latin typeface="Tahoma"/>
                <a:cs typeface="Tahoma"/>
              </a:rPr>
              <a:t>R</a:t>
            </a:r>
            <a:r>
              <a:rPr sz="1400" b="1" spc="-195" dirty="0">
                <a:solidFill>
                  <a:srgbClr val="12ED55"/>
                </a:solidFill>
                <a:latin typeface="Tahoma"/>
                <a:cs typeface="Tahoma"/>
              </a:rPr>
              <a:t>I</a:t>
            </a:r>
            <a:r>
              <a:rPr sz="1400" b="1" spc="-30" dirty="0">
                <a:solidFill>
                  <a:srgbClr val="12ED55"/>
                </a:solidFill>
                <a:latin typeface="Tahoma"/>
                <a:cs typeface="Tahoma"/>
              </a:rPr>
              <a:t>OS</a:t>
            </a:r>
            <a:r>
              <a:rPr sz="1400" b="1" spc="-55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12ED55"/>
                </a:solidFill>
                <a:latin typeface="Tahoma"/>
                <a:cs typeface="Tahoma"/>
              </a:rPr>
              <a:t>DO</a:t>
            </a:r>
            <a:r>
              <a:rPr sz="1400" b="1" spc="45" dirty="0">
                <a:solidFill>
                  <a:srgbClr val="12ED55"/>
                </a:solidFill>
                <a:latin typeface="Tahoma"/>
                <a:cs typeface="Tahoma"/>
              </a:rPr>
              <a:t>C</a:t>
            </a:r>
            <a:r>
              <a:rPr sz="1400" b="1" spc="-80" dirty="0">
                <a:solidFill>
                  <a:srgbClr val="12ED55"/>
                </a:solidFill>
                <a:latin typeface="Tahoma"/>
                <a:cs typeface="Tahoma"/>
              </a:rPr>
              <a:t>UME</a:t>
            </a:r>
            <a:r>
              <a:rPr sz="1400" b="1" spc="-75" dirty="0">
                <a:solidFill>
                  <a:srgbClr val="12ED55"/>
                </a:solidFill>
                <a:latin typeface="Tahoma"/>
                <a:cs typeface="Tahoma"/>
              </a:rPr>
              <a:t>NT</a:t>
            </a:r>
            <a:r>
              <a:rPr sz="1400" b="1" spc="-105" dirty="0">
                <a:solidFill>
                  <a:srgbClr val="12ED55"/>
                </a:solidFill>
                <a:latin typeface="Tahoma"/>
                <a:cs typeface="Tahoma"/>
              </a:rPr>
              <a:t>O</a:t>
            </a:r>
            <a:r>
              <a:rPr sz="1400" b="1" spc="-160" dirty="0">
                <a:solidFill>
                  <a:srgbClr val="12ED55"/>
                </a:solidFill>
                <a:latin typeface="Tahoma"/>
                <a:cs typeface="Tahoma"/>
              </a:rPr>
              <a:t>S</a:t>
            </a:r>
            <a:r>
              <a:rPr sz="1400" b="1" spc="-50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12ED55"/>
                </a:solidFill>
                <a:latin typeface="Tahoma"/>
                <a:cs typeface="Tahoma"/>
              </a:rPr>
              <a:t>P</a:t>
            </a:r>
            <a:r>
              <a:rPr sz="1400" b="1" spc="80" dirty="0">
                <a:solidFill>
                  <a:srgbClr val="12ED55"/>
                </a:solidFill>
                <a:latin typeface="Tahoma"/>
                <a:cs typeface="Tahoma"/>
              </a:rPr>
              <a:t>A</a:t>
            </a:r>
            <a:r>
              <a:rPr sz="1400" b="1" spc="-70" dirty="0">
                <a:solidFill>
                  <a:srgbClr val="12ED55"/>
                </a:solidFill>
                <a:latin typeface="Tahoma"/>
                <a:cs typeface="Tahoma"/>
              </a:rPr>
              <a:t>R</a:t>
            </a:r>
            <a:r>
              <a:rPr sz="1400" b="1" spc="-60" dirty="0">
                <a:solidFill>
                  <a:srgbClr val="12ED55"/>
                </a:solidFill>
                <a:latin typeface="Tahoma"/>
                <a:cs typeface="Tahoma"/>
              </a:rPr>
              <a:t>A</a:t>
            </a:r>
            <a:r>
              <a:rPr sz="1400" b="1" spc="-50" dirty="0">
                <a:solidFill>
                  <a:srgbClr val="12ED55"/>
                </a:solidFill>
                <a:latin typeface="Tahoma"/>
                <a:cs typeface="Tahoma"/>
              </a:rPr>
              <a:t> </a:t>
            </a:r>
            <a:r>
              <a:rPr sz="1400" b="1" spc="-130" dirty="0">
                <a:solidFill>
                  <a:srgbClr val="12ED55"/>
                </a:solidFill>
                <a:latin typeface="Tahoma"/>
                <a:cs typeface="Tahoma"/>
              </a:rPr>
              <a:t>DE</a:t>
            </a:r>
            <a:r>
              <a:rPr sz="1400" b="1" spc="-120" dirty="0">
                <a:solidFill>
                  <a:srgbClr val="12ED55"/>
                </a:solidFill>
                <a:latin typeface="Tahoma"/>
                <a:cs typeface="Tahoma"/>
              </a:rPr>
              <a:t>S</a:t>
            </a:r>
            <a:r>
              <a:rPr sz="1400" b="1" spc="50" dirty="0">
                <a:solidFill>
                  <a:srgbClr val="12ED55"/>
                </a:solidFill>
                <a:latin typeface="Tahoma"/>
                <a:cs typeface="Tahoma"/>
              </a:rPr>
              <a:t>CARG</a:t>
            </a:r>
            <a:r>
              <a:rPr sz="1400" b="1" spc="35" dirty="0">
                <a:solidFill>
                  <a:srgbClr val="12ED55"/>
                </a:solidFill>
                <a:latin typeface="Tahoma"/>
                <a:cs typeface="Tahoma"/>
              </a:rPr>
              <a:t>A</a:t>
            </a:r>
            <a:r>
              <a:rPr sz="1400" b="1" spc="-160" dirty="0">
                <a:solidFill>
                  <a:srgbClr val="12ED55"/>
                </a:solidFill>
                <a:latin typeface="Tahoma"/>
                <a:cs typeface="Tahoma"/>
              </a:rPr>
              <a:t>R)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0300" y="1537716"/>
            <a:ext cx="7889748" cy="88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9983" y="416051"/>
            <a:ext cx="3384804" cy="8778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65147" y="6083808"/>
            <a:ext cx="835152" cy="2987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68270" y="6228558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488392"/>
          </a:solidFill>
        </p:spPr>
        <p:txBody>
          <a:bodyPr vert="horz" wrap="square" lIns="0" tIns="19685" rIns="0" bIns="0" rtlCol="0">
            <a:spAutoFit/>
          </a:bodyPr>
          <a:lstStyle/>
          <a:p>
            <a:pPr marL="92075" marR="755015">
              <a:lnSpc>
                <a:spcPct val="100000"/>
              </a:lnSpc>
              <a:spcBef>
                <a:spcPts val="155"/>
              </a:spcBef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CENTROS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SERVICIOS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SOCIALES</a:t>
            </a:r>
            <a:r>
              <a:rPr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0000"/>
                </a:solidFill>
                <a:latin typeface="Calibri"/>
                <a:cs typeface="Calibri"/>
              </a:rPr>
              <a:t>MUNICIPALES </a:t>
            </a:r>
            <a:r>
              <a:rPr spc="-7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DISTRITO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spc="-45" dirty="0">
                <a:solidFill>
                  <a:srgbClr val="000000"/>
                </a:solidFill>
                <a:latin typeface="Calibri"/>
                <a:cs typeface="Calibri"/>
              </a:rPr>
              <a:t>LATINA</a:t>
            </a:r>
          </a:p>
        </p:txBody>
      </p:sp>
      <p:sp>
        <p:nvSpPr>
          <p:cNvPr id="3" name="object 3"/>
          <p:cNvSpPr/>
          <p:nvPr/>
        </p:nvSpPr>
        <p:spPr>
          <a:xfrm>
            <a:off x="2589276" y="2133600"/>
            <a:ext cx="8915400" cy="3778250"/>
          </a:xfrm>
          <a:custGeom>
            <a:avLst/>
            <a:gdLst/>
            <a:ahLst/>
            <a:cxnLst/>
            <a:rect l="l" t="t" r="r" b="b"/>
            <a:pathLst>
              <a:path w="8915400" h="3778250">
                <a:moveTo>
                  <a:pt x="8915400" y="0"/>
                </a:moveTo>
                <a:lnTo>
                  <a:pt x="0" y="0"/>
                </a:lnTo>
                <a:lnTo>
                  <a:pt x="0" y="3777996"/>
                </a:lnTo>
                <a:lnTo>
                  <a:pt x="8915400" y="3777996"/>
                </a:lnTo>
                <a:lnTo>
                  <a:pt x="8915400" y="0"/>
                </a:lnTo>
                <a:close/>
              </a:path>
            </a:pathLst>
          </a:custGeom>
          <a:solidFill>
            <a:srgbClr val="CDD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68270" y="2744851"/>
            <a:ext cx="3610610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  <a:hlinkClick r:id="rId2"/>
              </a:rPr>
              <a:t>🠶	</a:t>
            </a:r>
            <a:r>
              <a:rPr sz="18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Centro</a:t>
            </a:r>
            <a:r>
              <a:rPr sz="1800" b="1" u="heavy" spc="-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de</a:t>
            </a:r>
            <a:r>
              <a:rPr sz="1800" b="1" u="heavy" spc="-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Servicios</a:t>
            </a:r>
            <a:r>
              <a:rPr sz="1800" b="1" u="heavy" spc="-4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Sociales</a:t>
            </a:r>
            <a:r>
              <a:rPr sz="1800" b="1" u="heavy" spc="-5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Gallur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31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2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Calibri"/>
                <a:cs typeface="Calibri"/>
              </a:rPr>
              <a:t>CALLE </a:t>
            </a:r>
            <a:r>
              <a:rPr sz="1600" spc="-10" dirty="0">
                <a:latin typeface="Calibri"/>
                <a:cs typeface="Calibri"/>
              </a:rPr>
              <a:t>GALLUR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24,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28047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9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1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Calibri"/>
                <a:cs typeface="Calibri"/>
              </a:rPr>
              <a:t>914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220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340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8270" y="4028313"/>
            <a:ext cx="3818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  <a:hlinkClick r:id="rId3"/>
              </a:rPr>
              <a:t>🠶	</a:t>
            </a:r>
            <a:r>
              <a:rPr sz="18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Centro</a:t>
            </a:r>
            <a:r>
              <a:rPr sz="1800" b="1" u="heavy" spc="-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de</a:t>
            </a:r>
            <a:r>
              <a:rPr sz="1800" b="1" u="heavy" spc="-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Servicios</a:t>
            </a:r>
            <a:r>
              <a:rPr sz="1800" b="1" u="heavy" spc="-4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Sociales</a:t>
            </a:r>
            <a:r>
              <a:rPr sz="1800" b="1" u="heavy" spc="-5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heavy" spc="-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Yébenes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25470" y="4596460"/>
            <a:ext cx="3931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Calibri"/>
                <a:cs typeface="Calibri"/>
              </a:rPr>
              <a:t>CALLE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YEBENES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241,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28047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35165" y="2704062"/>
            <a:ext cx="3893185" cy="17043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8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Centro</a:t>
            </a:r>
            <a:r>
              <a:rPr sz="1800" b="1" u="heavy" spc="-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sz="1800" b="1" u="heavy" spc="-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Servicios</a:t>
            </a:r>
            <a:r>
              <a:rPr sz="1800" b="1" u="heavy" spc="-4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Sociales</a:t>
            </a:r>
            <a:r>
              <a:rPr sz="1800" b="1" u="heavy" spc="-4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Fuerte</a:t>
            </a:r>
            <a:r>
              <a:rPr sz="1800" b="1" u="heavy" spc="-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8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Navidad</a:t>
            </a:r>
            <a:endParaRPr sz="1800">
              <a:latin typeface="Calibri"/>
              <a:cs typeface="Calibri"/>
            </a:endParaRPr>
          </a:p>
          <a:p>
            <a:pPr marL="756285" marR="5080" indent="-287020">
              <a:lnSpc>
                <a:spcPct val="114999"/>
              </a:lnSpc>
              <a:spcBef>
                <a:spcPts val="103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Calibri"/>
                <a:cs typeface="Calibri"/>
              </a:rPr>
              <a:t>CALLE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FUERTE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NAVIDAD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15,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28044 </a:t>
            </a:r>
            <a:r>
              <a:rPr sz="1600" spc="-5" dirty="0">
                <a:latin typeface="Calibri"/>
                <a:cs typeface="Calibri"/>
              </a:rPr>
              <a:t> MADRID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8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1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Calibri"/>
                <a:cs typeface="Calibri"/>
              </a:rPr>
              <a:t>914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800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367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9276" y="1905000"/>
            <a:ext cx="8132445" cy="3373120"/>
          </a:xfrm>
          <a:custGeom>
            <a:avLst/>
            <a:gdLst/>
            <a:ahLst/>
            <a:cxnLst/>
            <a:rect l="l" t="t" r="r" b="b"/>
            <a:pathLst>
              <a:path w="8132445" h="3373120">
                <a:moveTo>
                  <a:pt x="8132064" y="0"/>
                </a:moveTo>
                <a:lnTo>
                  <a:pt x="0" y="0"/>
                </a:lnTo>
                <a:lnTo>
                  <a:pt x="0" y="3372612"/>
                </a:lnTo>
                <a:lnTo>
                  <a:pt x="8132064" y="3372612"/>
                </a:lnTo>
                <a:lnTo>
                  <a:pt x="8132064" y="0"/>
                </a:lnTo>
                <a:close/>
              </a:path>
            </a:pathLst>
          </a:custGeom>
          <a:solidFill>
            <a:srgbClr val="CDD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80970" y="1915795"/>
            <a:ext cx="5949315" cy="146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0"/>
              </a:spcBef>
              <a:buClr>
                <a:srgbClr val="353535"/>
              </a:buClr>
              <a:buFont typeface="Wingdings"/>
              <a:buChar char=""/>
              <a:tabLst>
                <a:tab pos="342265" algn="l"/>
                <a:tab pos="342900" algn="l"/>
              </a:tabLst>
            </a:pPr>
            <a:r>
              <a:rPr sz="15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CENTRO</a:t>
            </a:r>
            <a:r>
              <a:rPr sz="1500" b="1"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sz="15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500" b="1" u="heavy" spc="-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APOYO</a:t>
            </a:r>
            <a:r>
              <a:rPr sz="1500" b="1" u="heavy" spc="-3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5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5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LAS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5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FAMILIAS</a:t>
            </a:r>
            <a:r>
              <a:rPr sz="1500" b="1" u="heavy" spc="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CAF </a:t>
            </a:r>
            <a:r>
              <a:rPr sz="15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7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457200">
              <a:lnSpc>
                <a:spcPct val="100000"/>
              </a:lnSpc>
              <a:spcBef>
                <a:spcPts val="5"/>
              </a:spcBef>
              <a:tabLst>
                <a:tab pos="743585" algn="l"/>
                <a:tab pos="4493260" algn="l"/>
              </a:tabLst>
            </a:pPr>
            <a:r>
              <a:rPr sz="1400" spc="-4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400" dirty="0">
                <a:latin typeface="Calibri"/>
                <a:cs typeface="Calibri"/>
              </a:rPr>
              <a:t>CALLE</a:t>
            </a:r>
            <a:r>
              <a:rPr sz="1400" spc="-5" dirty="0">
                <a:latin typeface="Calibri"/>
                <a:cs typeface="Calibri"/>
              </a:rPr>
              <a:t> FUERTE 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NAVIDAD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15,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28044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MADRID	</a:t>
            </a:r>
            <a:r>
              <a:rPr sz="1400" spc="-5" dirty="0">
                <a:latin typeface="Calibri"/>
                <a:cs typeface="Calibri"/>
              </a:rPr>
              <a:t>914644376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Calibri"/>
              <a:cs typeface="Calibri"/>
            </a:endParaRPr>
          </a:p>
          <a:p>
            <a:pPr marL="342265" indent="-342265">
              <a:lnSpc>
                <a:spcPct val="100000"/>
              </a:lnSpc>
              <a:buClr>
                <a:srgbClr val="353535"/>
              </a:buClr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sz="1500" b="1" spc="-10" dirty="0">
                <a:solidFill>
                  <a:srgbClr val="333333"/>
                </a:solidFill>
                <a:latin typeface="Calibri"/>
                <a:cs typeface="Calibri"/>
              </a:rPr>
              <a:t>Información</a:t>
            </a:r>
            <a:r>
              <a:rPr sz="1500" b="1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33333"/>
                </a:solidFill>
                <a:latin typeface="Calibri"/>
                <a:cs typeface="Calibri"/>
              </a:rPr>
              <a:t>telefónica</a:t>
            </a:r>
            <a:r>
              <a:rPr sz="1500" spc="-10" dirty="0">
                <a:solidFill>
                  <a:srgbClr val="333333"/>
                </a:solidFill>
                <a:latin typeface="Calibri"/>
                <a:cs typeface="Calibri"/>
              </a:rPr>
              <a:t>,</a:t>
            </a:r>
            <a:r>
              <a:rPr sz="150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presencial,</a:t>
            </a:r>
            <a:r>
              <a:rPr sz="15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virtual (Internet</a:t>
            </a:r>
            <a:r>
              <a:rPr sz="15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33333"/>
                </a:solidFill>
                <a:latin typeface="Calibri"/>
                <a:cs typeface="Calibri"/>
              </a:rPr>
              <a:t>- </a:t>
            </a:r>
            <a:r>
              <a:rPr sz="1500" spc="-10" dirty="0">
                <a:solidFill>
                  <a:srgbClr val="333333"/>
                </a:solidFill>
                <a:latin typeface="Calibri"/>
                <a:cs typeface="Calibri"/>
              </a:rPr>
              <a:t>correo</a:t>
            </a:r>
            <a:r>
              <a:rPr sz="15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electrónico)</a:t>
            </a:r>
            <a:endParaRPr sz="1500">
              <a:latin typeface="Calibri"/>
              <a:cs typeface="Calibri"/>
            </a:endParaRPr>
          </a:p>
          <a:p>
            <a:pPr marL="342265" indent="-342265">
              <a:lnSpc>
                <a:spcPct val="100000"/>
              </a:lnSpc>
              <a:spcBef>
                <a:spcPts val="635"/>
              </a:spcBef>
              <a:buClr>
                <a:srgbClr val="353535"/>
              </a:buClr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sz="1500" b="1" spc="-5" dirty="0">
                <a:solidFill>
                  <a:srgbClr val="333333"/>
                </a:solidFill>
                <a:latin typeface="Calibri"/>
                <a:cs typeface="Calibri"/>
              </a:rPr>
              <a:t>Ámbito </a:t>
            </a:r>
            <a:r>
              <a:rPr sz="1500" b="1" dirty="0">
                <a:solidFill>
                  <a:srgbClr val="333333"/>
                </a:solidFill>
                <a:latin typeface="Calibri"/>
                <a:cs typeface="Calibri"/>
              </a:rPr>
              <a:t>de</a:t>
            </a:r>
            <a:r>
              <a:rPr sz="1500" b="1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333333"/>
                </a:solidFill>
                <a:latin typeface="Calibri"/>
                <a:cs typeface="Calibri"/>
              </a:rPr>
              <a:t>Actuación: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distrito</a:t>
            </a:r>
            <a:r>
              <a:rPr sz="15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de</a:t>
            </a:r>
            <a:r>
              <a:rPr sz="15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Latina,</a:t>
            </a:r>
            <a:r>
              <a:rPr sz="15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Calibri"/>
                <a:cs typeface="Calibri"/>
              </a:rPr>
              <a:t>Carabanchel,</a:t>
            </a:r>
            <a:r>
              <a:rPr sz="150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33333"/>
                </a:solidFill>
                <a:latin typeface="Calibri"/>
                <a:cs typeface="Calibri"/>
              </a:rPr>
              <a:t>Arganzuela.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0970" y="3920108"/>
            <a:ext cx="378523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0"/>
              </a:spcBef>
              <a:buClr>
                <a:srgbClr val="353535"/>
              </a:buClr>
              <a:buFont typeface="Wingdings"/>
              <a:buChar char=""/>
              <a:tabLst>
                <a:tab pos="342265" algn="l"/>
                <a:tab pos="342900" algn="l"/>
              </a:tabLst>
            </a:pPr>
            <a:r>
              <a:rPr sz="1500" b="1" u="heavy" spc="-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JUNTA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5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MUNICIPAL</a:t>
            </a:r>
            <a:r>
              <a:rPr sz="1500" b="1"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DEL</a:t>
            </a:r>
            <a:r>
              <a:rPr sz="1500" b="1"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5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DISTRITO </a:t>
            </a:r>
            <a:r>
              <a:rPr sz="15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DE</a:t>
            </a:r>
            <a:r>
              <a:rPr sz="15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500" b="1" u="heavy" spc="-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LATINA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457200">
              <a:lnSpc>
                <a:spcPct val="100000"/>
              </a:lnSpc>
              <a:tabLst>
                <a:tab pos="743585" algn="l"/>
                <a:tab pos="1805939" algn="l"/>
              </a:tabLst>
            </a:pPr>
            <a:r>
              <a:rPr sz="1400" spc="-4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400" b="1" dirty="0">
                <a:latin typeface="Calibri"/>
                <a:cs typeface="Calibri"/>
              </a:rPr>
              <a:t>Solicitar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cita	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través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teléfono</a:t>
            </a:r>
            <a:r>
              <a:rPr sz="1400" b="1" spc="2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010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Calibri"/>
              <a:cs typeface="Calibri"/>
            </a:endParaRPr>
          </a:p>
          <a:p>
            <a:pPr marL="457200">
              <a:lnSpc>
                <a:spcPct val="100000"/>
              </a:lnSpc>
              <a:tabLst>
                <a:tab pos="743585" algn="l"/>
              </a:tabLst>
            </a:pPr>
            <a:r>
              <a:rPr sz="1400" spc="-4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15" dirty="0">
                <a:latin typeface="Calibri"/>
                <a:cs typeface="Calibri"/>
              </a:rPr>
              <a:t>Telemáticamente </a:t>
            </a:r>
            <a:r>
              <a:rPr sz="1400" b="1" spc="-5" dirty="0">
                <a:latin typeface="Calibri"/>
                <a:cs typeface="Calibri"/>
              </a:rPr>
              <a:t>con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certificado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digital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323" y="624840"/>
            <a:ext cx="8912860" cy="939165"/>
          </a:xfrm>
          <a:custGeom>
            <a:avLst/>
            <a:gdLst/>
            <a:ahLst/>
            <a:cxnLst/>
            <a:rect l="l" t="t" r="r" b="b"/>
            <a:pathLst>
              <a:path w="8912860" h="939165">
                <a:moveTo>
                  <a:pt x="8912352" y="0"/>
                </a:moveTo>
                <a:lnTo>
                  <a:pt x="0" y="0"/>
                </a:lnTo>
                <a:lnTo>
                  <a:pt x="0" y="938784"/>
                </a:lnTo>
                <a:lnTo>
                  <a:pt x="8912352" y="938784"/>
                </a:lnTo>
                <a:lnTo>
                  <a:pt x="8912352" y="0"/>
                </a:lnTo>
                <a:close/>
              </a:path>
            </a:pathLst>
          </a:custGeom>
          <a:solidFill>
            <a:srgbClr val="4883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71952" y="631012"/>
            <a:ext cx="7004050" cy="1005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CENTRO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spc="-4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APOYO</a:t>
            </a:r>
            <a:r>
              <a:rPr u="heavy" spc="-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u="heavy" spc="-4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LAS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spc="-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FAMILIAS</a:t>
            </a:r>
            <a:r>
              <a:rPr u="heavy" spc="-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CAF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7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0" dirty="0">
                <a:solidFill>
                  <a:srgbClr val="178DBA"/>
                </a:solidFill>
                <a:latin typeface="Calibri"/>
                <a:cs typeface="Calibri"/>
              </a:rPr>
              <a:t>Servicios</a:t>
            </a:r>
          </a:p>
        </p:txBody>
      </p:sp>
      <p:sp>
        <p:nvSpPr>
          <p:cNvPr id="9" name="object 9"/>
          <p:cNvSpPr/>
          <p:nvPr/>
        </p:nvSpPr>
        <p:spPr>
          <a:xfrm>
            <a:off x="1982723" y="1789176"/>
            <a:ext cx="9522460" cy="4346575"/>
          </a:xfrm>
          <a:custGeom>
            <a:avLst/>
            <a:gdLst/>
            <a:ahLst/>
            <a:cxnLst/>
            <a:rect l="l" t="t" r="r" b="b"/>
            <a:pathLst>
              <a:path w="9522460" h="4346575">
                <a:moveTo>
                  <a:pt x="9521952" y="0"/>
                </a:moveTo>
                <a:lnTo>
                  <a:pt x="0" y="0"/>
                </a:lnTo>
                <a:lnTo>
                  <a:pt x="0" y="4346448"/>
                </a:lnTo>
                <a:lnTo>
                  <a:pt x="9521952" y="4346448"/>
                </a:lnTo>
                <a:lnTo>
                  <a:pt x="9521952" y="0"/>
                </a:lnTo>
                <a:close/>
              </a:path>
            </a:pathLst>
          </a:custGeom>
          <a:solidFill>
            <a:srgbClr val="F9D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61717" y="1743202"/>
            <a:ext cx="9314180" cy="43700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Información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profesionales: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presencial,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telefónica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telemática.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Orientación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Social: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atención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social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familias.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Información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derivación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programas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recursos,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si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procede.</a:t>
            </a:r>
            <a:endParaRPr sz="1200">
              <a:latin typeface="Tahoma"/>
              <a:cs typeface="Tahoma"/>
            </a:endParaRPr>
          </a:p>
          <a:p>
            <a:pPr marL="355600" marR="158115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Asesoramiento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jurídico: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información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orientación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desde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punto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vista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legal,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asuntos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relacionados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familia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(filiación,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disolución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régimen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económico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matrimonial,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divorcio,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ruptura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pareja,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herencias,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etc.).</a:t>
            </a:r>
            <a:endParaRPr sz="1200">
              <a:latin typeface="Tahoma"/>
              <a:cs typeface="Tahoma"/>
            </a:endParaRPr>
          </a:p>
          <a:p>
            <a:pPr marL="355600" marR="532130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Atención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psicológica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ante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dificultades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ámbito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relaciones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familiares: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orientación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intervención,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función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situación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familiar.</a:t>
            </a:r>
            <a:endParaRPr sz="12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Atención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prevención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relaciones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violencia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ámbito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familiar: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intervención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dirigida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todos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miembros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familia,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tanto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quienes 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sufren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como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quienes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ejercen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violencia,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reducirla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 prevenir 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futuras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situaciones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violencia.</a:t>
            </a:r>
            <a:endParaRPr sz="1200">
              <a:latin typeface="Tahoma"/>
              <a:cs typeface="Tahoma"/>
            </a:endParaRPr>
          </a:p>
          <a:p>
            <a:pPr marL="355600" marR="193040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Mediación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familiar: 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apoyo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profesional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ayudar </a:t>
            </a:r>
            <a:r>
              <a:rPr sz="1200" spc="190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afrontar y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gestionar situaciones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conflicto,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promoviendo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acuerdos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consensuados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(ruptura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pareja,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cuidado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mayores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dependientes,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discrepancias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intergeneracionales,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etc.).</a:t>
            </a:r>
            <a:endParaRPr sz="1200">
              <a:latin typeface="Tahoma"/>
              <a:cs typeface="Tahoma"/>
            </a:endParaRPr>
          </a:p>
          <a:p>
            <a:pPr marL="355600" marR="188595" indent="-342900">
              <a:lnSpc>
                <a:spcPct val="100000"/>
              </a:lnSpc>
              <a:spcBef>
                <a:spcPts val="605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Espacio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relación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niños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niñas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años: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grupos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padres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madres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4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hijos/as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que,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spc="1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través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juego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información,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favorece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vinculación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afectiva,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intercambio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experiencias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creación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redes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entre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familias.</a:t>
            </a:r>
            <a:endParaRPr sz="1200">
              <a:latin typeface="Tahoma"/>
              <a:cs typeface="Tahoma"/>
            </a:endParaRPr>
          </a:p>
          <a:p>
            <a:pPr marL="355600" marR="175895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Formación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familias: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actividades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grupales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reflexión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formación,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dirigidas </a:t>
            </a:r>
            <a:r>
              <a:rPr sz="1200" spc="185" dirty="0">
                <a:solidFill>
                  <a:srgbClr val="404040"/>
                </a:solidFill>
                <a:latin typeface="Tahoma"/>
                <a:cs typeface="Tahoma"/>
              </a:rPr>
              <a:t>a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familias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 profesionales,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para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 promoción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habilidades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convivencia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familiar.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Programa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formativo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mensual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Perfil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Infancia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Familia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madrid.es</a:t>
            </a:r>
            <a:endParaRPr sz="1200">
              <a:latin typeface="Tahoma"/>
              <a:cs typeface="Tahoma"/>
            </a:endParaRPr>
          </a:p>
          <a:p>
            <a:pPr marL="355600" marR="704850" indent="-3429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200" spc="-4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Participación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comunitaria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(colaborar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red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social):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CAF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promueve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coordinación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5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red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social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200" spc="-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participación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5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familias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actividades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comunitarias.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845819"/>
          </a:xfrm>
          <a:prstGeom prst="rect">
            <a:avLst/>
          </a:prstGeom>
          <a:solidFill>
            <a:srgbClr val="488392"/>
          </a:solidFill>
        </p:spPr>
        <p:txBody>
          <a:bodyPr vert="horz" wrap="square" lIns="0" tIns="222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75"/>
              </a:spcBef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CENTROS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000000"/>
                </a:solidFill>
                <a:latin typeface="Calibri"/>
                <a:cs typeface="Calibri"/>
              </a:rPr>
              <a:t>CULTURALES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DISTRITO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rgbClr val="000000"/>
                </a:solidFill>
                <a:latin typeface="Calibri"/>
                <a:cs typeface="Calibri"/>
              </a:rPr>
              <a:t>LATINA</a:t>
            </a:r>
          </a:p>
        </p:txBody>
      </p:sp>
      <p:sp>
        <p:nvSpPr>
          <p:cNvPr id="3" name="object 3"/>
          <p:cNvSpPr/>
          <p:nvPr/>
        </p:nvSpPr>
        <p:spPr>
          <a:xfrm>
            <a:off x="1642872" y="1642872"/>
            <a:ext cx="9862185" cy="4493260"/>
          </a:xfrm>
          <a:custGeom>
            <a:avLst/>
            <a:gdLst/>
            <a:ahLst/>
            <a:cxnLst/>
            <a:rect l="l" t="t" r="r" b="b"/>
            <a:pathLst>
              <a:path w="9862185" h="4493260">
                <a:moveTo>
                  <a:pt x="9861804" y="0"/>
                </a:moveTo>
                <a:lnTo>
                  <a:pt x="0" y="0"/>
                </a:lnTo>
                <a:lnTo>
                  <a:pt x="0" y="4492752"/>
                </a:lnTo>
                <a:lnTo>
                  <a:pt x="9861804" y="4492752"/>
                </a:lnTo>
                <a:lnTo>
                  <a:pt x="9861804" y="0"/>
                </a:lnTo>
                <a:close/>
              </a:path>
            </a:pathLst>
          </a:custGeom>
          <a:solidFill>
            <a:srgbClr val="CDD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22247" y="1647215"/>
            <a:ext cx="4574540" cy="451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34645" indent="-342900">
              <a:lnSpc>
                <a:spcPct val="114999"/>
              </a:lnSpc>
              <a:spcBef>
                <a:spcPts val="100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Auditorio</a:t>
            </a:r>
            <a:r>
              <a:rPr sz="1600" b="1" u="heavy" spc="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y</a:t>
            </a:r>
            <a:r>
              <a:rPr sz="1600" b="1" u="heavy" spc="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sala de</a:t>
            </a:r>
            <a:r>
              <a:rPr sz="16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exposiciones</a:t>
            </a:r>
            <a:r>
              <a:rPr sz="1600" b="1" u="heavy" spc="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Paco</a:t>
            </a:r>
            <a:r>
              <a:rPr sz="1600" b="1"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de</a:t>
            </a:r>
            <a:r>
              <a:rPr sz="1600" b="1" u="heavy" spc="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Lucía </a:t>
            </a:r>
            <a:r>
              <a:rPr sz="1600" b="1" spc="-345" dirty="0">
                <a:solidFill>
                  <a:srgbClr val="2C9FF0"/>
                </a:solidFill>
                <a:latin typeface="Calibri"/>
                <a:cs typeface="Calibri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2"/>
              </a:rPr>
              <a:t>(Latina)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8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AVENIDA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LAS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AGUILAS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2,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28044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1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915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120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890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Centro</a:t>
            </a:r>
            <a:r>
              <a:rPr sz="1600" b="1" u="heavy" spc="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Cultural</a:t>
            </a:r>
            <a:r>
              <a:rPr sz="1600" b="1" u="heavy" spc="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Fernando</a:t>
            </a:r>
            <a:r>
              <a:rPr sz="1600" b="1" u="heavy" spc="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de</a:t>
            </a:r>
            <a:r>
              <a:rPr sz="16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los</a:t>
            </a:r>
            <a:r>
              <a:rPr sz="1600" b="1" u="heavy" spc="-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Ríos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3"/>
              </a:rPr>
              <a:t>(Latina)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CALLE</a:t>
            </a:r>
            <a:r>
              <a:rPr sz="16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CAMARENA</a:t>
            </a:r>
            <a:r>
              <a:rPr sz="16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10,</a:t>
            </a:r>
            <a:r>
              <a:rPr sz="16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28047</a:t>
            </a:r>
            <a:r>
              <a:rPr sz="1600" b="1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8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4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917</a:t>
            </a:r>
            <a:r>
              <a:rPr sz="16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198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930</a:t>
            </a:r>
            <a:r>
              <a:rPr sz="16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917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198</a:t>
            </a:r>
            <a:r>
              <a:rPr sz="16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931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917</a:t>
            </a:r>
            <a:r>
              <a:rPr sz="16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198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993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z="16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Centro</a:t>
            </a:r>
            <a:r>
              <a:rPr sz="1600" b="1" u="heavy" spc="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Cultural</a:t>
            </a:r>
            <a:r>
              <a:rPr sz="1600" b="1" u="heavy" spc="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José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Luis</a:t>
            </a:r>
            <a:r>
              <a:rPr sz="16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Sampedro</a:t>
            </a:r>
            <a:r>
              <a:rPr sz="1600" b="1" u="heavy" spc="3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4"/>
              </a:rPr>
              <a:t>(Latina)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CALLE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CASTROSERNA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4,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28047</a:t>
            </a:r>
            <a:r>
              <a:rPr sz="1600" b="1" spc="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915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267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820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/ </a:t>
            </a:r>
            <a:r>
              <a:rPr sz="1600" b="1" spc="-10" dirty="0">
                <a:latin typeface="Calibri"/>
                <a:cs typeface="Calibri"/>
              </a:rPr>
              <a:t>915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267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821a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z="16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Centro</a:t>
            </a:r>
            <a:r>
              <a:rPr sz="1600" b="1" u="heavy" spc="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Cultural</a:t>
            </a:r>
            <a:r>
              <a:rPr sz="1600" b="1" u="heavy" spc="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Miguel</a:t>
            </a:r>
            <a:r>
              <a:rPr sz="1600" b="1"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Hernández</a:t>
            </a:r>
            <a:r>
              <a:rPr sz="1600" b="1" u="heavy" spc="2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5"/>
              </a:rPr>
              <a:t>(Latina)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2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CALLE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SERRADILLA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13,</a:t>
            </a:r>
            <a:r>
              <a:rPr sz="16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28044</a:t>
            </a:r>
            <a:r>
              <a:rPr sz="16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28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917</a:t>
            </a:r>
            <a:r>
              <a:rPr sz="16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066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300</a:t>
            </a:r>
            <a:r>
              <a:rPr sz="16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917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108</a:t>
            </a:r>
            <a:r>
              <a:rPr sz="16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523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z="16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Centro</a:t>
            </a:r>
            <a:r>
              <a:rPr sz="1600" b="1" u="heavy" spc="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Cultural</a:t>
            </a:r>
            <a:r>
              <a:rPr sz="1600" b="1" u="heavy" spc="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b="1"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Sara</a:t>
            </a:r>
            <a:r>
              <a:rPr sz="1600" b="1"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Montiel</a:t>
            </a:r>
            <a:r>
              <a:rPr sz="1600" b="1"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b="1"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Calibri"/>
                <a:cs typeface="Calibri"/>
                <a:hlinkClick r:id="rId6"/>
              </a:rPr>
              <a:t>(Latina)</a:t>
            </a:r>
            <a:endParaRPr sz="1600">
              <a:latin typeface="Calibri"/>
              <a:cs typeface="Calibri"/>
            </a:endParaRPr>
          </a:p>
          <a:p>
            <a:pPr marL="756285" marR="5080" indent="-287020">
              <a:lnSpc>
                <a:spcPct val="114999"/>
              </a:lnSpc>
              <a:spcBef>
                <a:spcPts val="5"/>
              </a:spcBef>
            </a:pPr>
            <a:r>
              <a:rPr sz="160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sz="160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CARRETERA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BOADILLA</a:t>
            </a:r>
            <a:r>
              <a:rPr sz="1600" b="1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DEL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MONTE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40,</a:t>
            </a:r>
            <a:r>
              <a:rPr sz="16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28024 </a:t>
            </a:r>
            <a:r>
              <a:rPr sz="1600" b="1" spc="-5" dirty="0">
                <a:solidFill>
                  <a:srgbClr val="404040"/>
                </a:solidFill>
                <a:latin typeface="Calibri"/>
                <a:cs typeface="Calibri"/>
              </a:rPr>
              <a:t> MADRID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95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1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/>
              <a:t>915</a:t>
            </a:r>
            <a:r>
              <a:rPr spc="5" dirty="0"/>
              <a:t> </a:t>
            </a:r>
            <a:r>
              <a:rPr spc="-10" dirty="0"/>
              <a:t>120</a:t>
            </a:r>
            <a:r>
              <a:rPr spc="15" dirty="0"/>
              <a:t> </a:t>
            </a:r>
            <a:r>
              <a:rPr spc="-10" dirty="0"/>
              <a:t>890</a:t>
            </a:r>
          </a:p>
          <a:p>
            <a:pPr>
              <a:lnSpc>
                <a:spcPct val="100000"/>
              </a:lnSpc>
            </a:pPr>
            <a:endParaRPr sz="190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/>
          </a:p>
          <a:p>
            <a:pPr marL="355600" indent="-342900">
              <a:lnSpc>
                <a:spcPct val="100000"/>
              </a:lnSpc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Centro</a:t>
            </a:r>
            <a:r>
              <a:rPr u="heavy" spc="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Sociocultural</a:t>
            </a:r>
            <a:r>
              <a:rPr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 </a:t>
            </a: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Almirante</a:t>
            </a:r>
            <a:r>
              <a:rPr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 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Churruca</a:t>
            </a:r>
            <a:r>
              <a:rPr u="heavy" spc="5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(Latina)</a:t>
            </a:r>
          </a:p>
          <a:p>
            <a:pPr marL="469900">
              <a:lnSpc>
                <a:spcPct val="100000"/>
              </a:lnSpc>
              <a:spcBef>
                <a:spcPts val="285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5" dirty="0"/>
              <a:t>CALLE</a:t>
            </a:r>
            <a:r>
              <a:rPr dirty="0"/>
              <a:t> </a:t>
            </a:r>
            <a:r>
              <a:rPr spc="-5" dirty="0"/>
              <a:t>FUENTE DEL</a:t>
            </a:r>
            <a:r>
              <a:rPr spc="-10" dirty="0"/>
              <a:t> TIRO</a:t>
            </a:r>
            <a:r>
              <a:rPr spc="5" dirty="0"/>
              <a:t> </a:t>
            </a:r>
            <a:r>
              <a:rPr spc="-10" dirty="0"/>
              <a:t>72,</a:t>
            </a:r>
            <a:r>
              <a:rPr spc="10" dirty="0"/>
              <a:t> </a:t>
            </a:r>
            <a:r>
              <a:rPr spc="-10" dirty="0"/>
              <a:t>28024</a:t>
            </a:r>
            <a:r>
              <a:rPr spc="35" dirty="0"/>
              <a:t> </a:t>
            </a:r>
            <a:r>
              <a:rPr spc="-5" dirty="0"/>
              <a:t>MADRID</a:t>
            </a:r>
          </a:p>
          <a:p>
            <a:pPr marL="469900">
              <a:lnSpc>
                <a:spcPct val="100000"/>
              </a:lnSpc>
              <a:spcBef>
                <a:spcPts val="295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/>
              <a:t>915</a:t>
            </a:r>
            <a:r>
              <a:rPr spc="10" dirty="0"/>
              <a:t> </a:t>
            </a:r>
            <a:r>
              <a:rPr spc="-10" dirty="0"/>
              <a:t>090</a:t>
            </a:r>
            <a:r>
              <a:rPr spc="25" dirty="0"/>
              <a:t> </a:t>
            </a:r>
            <a:r>
              <a:rPr spc="-10" dirty="0"/>
              <a:t>581</a:t>
            </a:r>
            <a:r>
              <a:rPr spc="15" dirty="0"/>
              <a:t> </a:t>
            </a:r>
            <a:r>
              <a:rPr spc="-5" dirty="0"/>
              <a:t>/ </a:t>
            </a:r>
            <a:r>
              <a:rPr spc="-10" dirty="0"/>
              <a:t>917</a:t>
            </a:r>
            <a:r>
              <a:rPr spc="25" dirty="0"/>
              <a:t> </a:t>
            </a:r>
            <a:r>
              <a:rPr spc="-10" dirty="0"/>
              <a:t>053</a:t>
            </a:r>
            <a:r>
              <a:rPr spc="15" dirty="0"/>
              <a:t> </a:t>
            </a:r>
            <a:r>
              <a:rPr spc="-10" dirty="0"/>
              <a:t>794</a:t>
            </a: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Centro</a:t>
            </a:r>
            <a:r>
              <a:rPr u="heavy" spc="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Sociocultural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El</a:t>
            </a: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 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Greco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8"/>
              </a:rPr>
              <a:t> (Latina)</a:t>
            </a: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3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000000"/>
                </a:solidFill>
              </a:rPr>
              <a:t>CALLE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EL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GRECO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29,</a:t>
            </a:r>
            <a:r>
              <a:rPr spc="1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28011</a:t>
            </a:r>
            <a:r>
              <a:rPr spc="3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MADRID</a:t>
            </a:r>
          </a:p>
          <a:p>
            <a:pPr marL="469900">
              <a:lnSpc>
                <a:spcPct val="100000"/>
              </a:lnSpc>
              <a:spcBef>
                <a:spcPts val="285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000000"/>
                </a:solidFill>
              </a:rPr>
              <a:t>914</a:t>
            </a:r>
            <a:r>
              <a:rPr spc="1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793</a:t>
            </a:r>
            <a:r>
              <a:rPr spc="2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261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/ </a:t>
            </a:r>
            <a:r>
              <a:rPr spc="-10" dirty="0">
                <a:solidFill>
                  <a:srgbClr val="000000"/>
                </a:solidFill>
              </a:rPr>
              <a:t>914</a:t>
            </a:r>
            <a:r>
              <a:rPr spc="2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793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150</a:t>
            </a: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9"/>
              </a:rPr>
              <a:t>Centro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9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9"/>
              </a:rPr>
              <a:t>Sociocultural</a:t>
            </a: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9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9"/>
              </a:rPr>
              <a:t>Latina</a:t>
            </a: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/>
              <a:t>CALLE</a:t>
            </a:r>
            <a:r>
              <a:rPr spc="5" dirty="0"/>
              <a:t> </a:t>
            </a:r>
            <a:r>
              <a:rPr spc="-10" dirty="0"/>
              <a:t>RODRIGO</a:t>
            </a:r>
            <a:r>
              <a:rPr spc="35" dirty="0"/>
              <a:t> </a:t>
            </a:r>
            <a:r>
              <a:rPr spc="-5" dirty="0"/>
              <a:t>DE ARANA</a:t>
            </a:r>
            <a:r>
              <a:rPr dirty="0"/>
              <a:t> </a:t>
            </a:r>
            <a:r>
              <a:rPr spc="-10" dirty="0"/>
              <a:t>50,</a:t>
            </a:r>
            <a:r>
              <a:rPr spc="15" dirty="0"/>
              <a:t> </a:t>
            </a:r>
            <a:r>
              <a:rPr spc="-10" dirty="0"/>
              <a:t>28044</a:t>
            </a:r>
            <a:r>
              <a:rPr spc="40" dirty="0"/>
              <a:t> </a:t>
            </a:r>
            <a:r>
              <a:rPr spc="-5" dirty="0"/>
              <a:t>MADRID</a:t>
            </a: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3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/>
              <a:t>915</a:t>
            </a:r>
            <a:r>
              <a:rPr spc="10" dirty="0"/>
              <a:t> </a:t>
            </a:r>
            <a:r>
              <a:rPr spc="-10" dirty="0"/>
              <a:t>095</a:t>
            </a:r>
            <a:r>
              <a:rPr spc="25" dirty="0"/>
              <a:t> </a:t>
            </a:r>
            <a:r>
              <a:rPr spc="-10" dirty="0"/>
              <a:t>470</a:t>
            </a:r>
            <a:r>
              <a:rPr spc="15" dirty="0"/>
              <a:t> </a:t>
            </a:r>
            <a:r>
              <a:rPr spc="-5" dirty="0"/>
              <a:t>/ </a:t>
            </a:r>
            <a:r>
              <a:rPr spc="-10" dirty="0"/>
              <a:t>915</a:t>
            </a:r>
            <a:r>
              <a:rPr spc="25" dirty="0"/>
              <a:t> </a:t>
            </a:r>
            <a:r>
              <a:rPr spc="-10" dirty="0"/>
              <a:t>095</a:t>
            </a:r>
            <a:r>
              <a:rPr spc="15" dirty="0"/>
              <a:t> </a:t>
            </a:r>
            <a:r>
              <a:rPr spc="-10" dirty="0"/>
              <a:t>471</a:t>
            </a: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lr>
                <a:srgbClr val="353535"/>
              </a:buClr>
              <a:buSzPct val="62500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u="heavy" spc="-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Centro</a:t>
            </a:r>
            <a:r>
              <a:rPr u="heavy" spc="1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Sociocultural</a:t>
            </a:r>
            <a:r>
              <a:rPr u="heavy" spc="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 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Rosario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 </a:t>
            </a:r>
            <a:r>
              <a:rPr u="heavy" spc="-1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de</a:t>
            </a:r>
            <a:r>
              <a:rPr u="heavy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Acuña</a:t>
            </a:r>
            <a:r>
              <a:rPr u="heavy" spc="2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 </a:t>
            </a:r>
            <a:r>
              <a:rPr u="heavy" spc="-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10"/>
              </a:rPr>
              <a:t>(Latina)</a:t>
            </a: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40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000000"/>
                </a:solidFill>
              </a:rPr>
              <a:t>CALLE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MARIA</a:t>
            </a:r>
            <a:r>
              <a:rPr spc="2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DEL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CARMEN</a:t>
            </a:r>
            <a:r>
              <a:rPr spc="1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65,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28011</a:t>
            </a:r>
            <a:r>
              <a:rPr spc="2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MADRID</a:t>
            </a:r>
          </a:p>
          <a:p>
            <a:pPr marL="469900">
              <a:lnSpc>
                <a:spcPct val="100000"/>
              </a:lnSpc>
              <a:spcBef>
                <a:spcPts val="290"/>
              </a:spcBef>
            </a:pPr>
            <a:r>
              <a:rPr b="0" spc="-55" dirty="0">
                <a:solidFill>
                  <a:srgbClr val="353535"/>
                </a:solidFill>
                <a:latin typeface="Microsoft Sans Serif"/>
                <a:cs typeface="Microsoft Sans Serif"/>
              </a:rPr>
              <a:t>🠶</a:t>
            </a:r>
            <a:r>
              <a:rPr b="0" spc="15" dirty="0">
                <a:solidFill>
                  <a:srgbClr val="353535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000000"/>
                </a:solidFill>
              </a:rPr>
              <a:t>914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649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304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488392"/>
          </a:solidFill>
        </p:spPr>
        <p:txBody>
          <a:bodyPr vert="horz" wrap="square" lIns="0" tIns="19685" rIns="0" bIns="0" rtlCol="0">
            <a:spAutoFit/>
          </a:bodyPr>
          <a:lstStyle/>
          <a:p>
            <a:pPr marL="92075" marR="299085">
              <a:lnSpc>
                <a:spcPct val="100000"/>
              </a:lnSpc>
              <a:spcBef>
                <a:spcPts val="155"/>
              </a:spcBef>
              <a:tabLst>
                <a:tab pos="1851025" algn="l"/>
              </a:tabLst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CENTROS	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DEPORTIVO </a:t>
            </a:r>
            <a:r>
              <a:rPr spc="-25" dirty="0">
                <a:solidFill>
                  <a:srgbClr val="000000"/>
                </a:solidFill>
                <a:latin typeface="Calibri"/>
                <a:cs typeface="Calibri"/>
              </a:rPr>
              <a:t>MUNICIPALES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DEL 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DISTRITO </a:t>
            </a:r>
            <a:r>
              <a:rPr spc="-7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rgbClr val="000000"/>
                </a:solidFill>
                <a:latin typeface="Calibri"/>
                <a:cs typeface="Calibri"/>
              </a:rPr>
              <a:t>LATINA</a:t>
            </a:r>
          </a:p>
        </p:txBody>
      </p:sp>
      <p:sp>
        <p:nvSpPr>
          <p:cNvPr id="8" name="object 8"/>
          <p:cNvSpPr/>
          <p:nvPr/>
        </p:nvSpPr>
        <p:spPr>
          <a:xfrm>
            <a:off x="1997964" y="2132076"/>
            <a:ext cx="9729470" cy="3776979"/>
          </a:xfrm>
          <a:custGeom>
            <a:avLst/>
            <a:gdLst/>
            <a:ahLst/>
            <a:cxnLst/>
            <a:rect l="l" t="t" r="r" b="b"/>
            <a:pathLst>
              <a:path w="9729470" h="3776979">
                <a:moveTo>
                  <a:pt x="9729216" y="0"/>
                </a:moveTo>
                <a:lnTo>
                  <a:pt x="0" y="0"/>
                </a:lnTo>
                <a:lnTo>
                  <a:pt x="0" y="3776472"/>
                </a:lnTo>
                <a:lnTo>
                  <a:pt x="9729216" y="3776472"/>
                </a:lnTo>
                <a:lnTo>
                  <a:pt x="9729216" y="0"/>
                </a:lnTo>
                <a:close/>
              </a:path>
            </a:pathLst>
          </a:custGeom>
          <a:solidFill>
            <a:srgbClr val="E4D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46604" y="2450329"/>
            <a:ext cx="3470910" cy="1452880"/>
          </a:xfrm>
          <a:prstGeom prst="rect">
            <a:avLst/>
          </a:prstGeom>
        </p:spPr>
        <p:txBody>
          <a:bodyPr vert="horz" wrap="square" lIns="0" tIns="126365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995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10" dirty="0">
                <a:latin typeface="Calibri"/>
                <a:cs typeface="Calibri"/>
              </a:rPr>
              <a:t>3,8(2,8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mil) ·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Polideportivo</a:t>
            </a:r>
            <a:endParaRPr sz="1600">
              <a:latin typeface="Calibri"/>
              <a:cs typeface="Calibri"/>
            </a:endParaRPr>
          </a:p>
          <a:p>
            <a:pPr marL="286385" indent="-287020">
              <a:lnSpc>
                <a:spcPct val="100000"/>
              </a:lnSpc>
              <a:spcBef>
                <a:spcPts val="890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55" dirty="0">
                <a:latin typeface="Calibri"/>
                <a:cs typeface="Calibri"/>
              </a:rPr>
              <a:t>Av.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spc="-10" dirty="0">
                <a:latin typeface="Calibri"/>
                <a:cs typeface="Calibri"/>
              </a:rPr>
              <a:t> Las </a:t>
            </a:r>
            <a:r>
              <a:rPr sz="1600" spc="-5" dirty="0">
                <a:latin typeface="Calibri"/>
                <a:cs typeface="Calibri"/>
              </a:rPr>
              <a:t>Águilas,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14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· </a:t>
            </a:r>
            <a:r>
              <a:rPr sz="1600" spc="-10" dirty="0">
                <a:latin typeface="Calibri"/>
                <a:cs typeface="Calibri"/>
              </a:rPr>
              <a:t>917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06 28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68</a:t>
            </a:r>
            <a:endParaRPr sz="1600">
              <a:latin typeface="Calibri"/>
              <a:cs typeface="Calibri"/>
            </a:endParaRPr>
          </a:p>
          <a:p>
            <a:pPr marL="286385" indent="-287020">
              <a:lnSpc>
                <a:spcPct val="100000"/>
              </a:lnSpc>
              <a:spcBef>
                <a:spcPts val="885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5" dirty="0">
                <a:latin typeface="Calibri"/>
                <a:cs typeface="Calibri"/>
              </a:rPr>
              <a:t>Abierto </a:t>
            </a:r>
            <a:r>
              <a:rPr sz="1600" spc="-5" dirty="0">
                <a:latin typeface="Cambria Math"/>
                <a:cs typeface="Cambria Math"/>
              </a:rPr>
              <a:t>⋅</a:t>
            </a:r>
            <a:r>
              <a:rPr sz="1600" dirty="0">
                <a:latin typeface="Cambria Math"/>
                <a:cs typeface="Cambria Math"/>
              </a:rPr>
              <a:t> </a:t>
            </a:r>
            <a:r>
              <a:rPr sz="1600" spc="-15" dirty="0">
                <a:latin typeface="Calibri"/>
                <a:cs typeface="Calibri"/>
              </a:rPr>
              <a:t>Cierra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20:30</a:t>
            </a:r>
            <a:endParaRPr sz="1600">
              <a:latin typeface="Calibri"/>
              <a:cs typeface="Calibri"/>
            </a:endParaRPr>
          </a:p>
          <a:p>
            <a:pPr marL="286385" indent="-287020">
              <a:lnSpc>
                <a:spcPct val="100000"/>
              </a:lnSpc>
              <a:spcBef>
                <a:spcPts val="890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15" dirty="0">
                <a:latin typeface="Calibri"/>
                <a:cs typeface="Calibri"/>
              </a:rPr>
              <a:t>Centro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público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practicar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deportes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89150" y="4067682"/>
            <a:ext cx="4015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22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Centro</a:t>
            </a:r>
            <a:r>
              <a:rPr sz="18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Deportivo</a:t>
            </a:r>
            <a:r>
              <a:rPr sz="18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Municipal</a:t>
            </a:r>
            <a:r>
              <a:rPr sz="18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Las Cruces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6604" y="4345965"/>
            <a:ext cx="3380104" cy="73914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985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3,8(1</a:t>
            </a:r>
            <a:r>
              <a:rPr sz="16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mil)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·</a:t>
            </a:r>
            <a:r>
              <a:rPr sz="16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Polideportivo</a:t>
            </a:r>
            <a:endParaRPr sz="1600">
              <a:latin typeface="Calibri"/>
              <a:cs typeface="Calibri"/>
            </a:endParaRPr>
          </a:p>
          <a:p>
            <a:pPr marL="286385" indent="-287020">
              <a:lnSpc>
                <a:spcPct val="100000"/>
              </a:lnSpc>
              <a:spcBef>
                <a:spcPts val="890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55" dirty="0">
                <a:solidFill>
                  <a:srgbClr val="404040"/>
                </a:solidFill>
                <a:latin typeface="Calibri"/>
                <a:cs typeface="Calibri"/>
              </a:rPr>
              <a:t>Av.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los</a:t>
            </a:r>
            <a:r>
              <a:rPr sz="16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Poblados,</a:t>
            </a:r>
            <a:r>
              <a:rPr sz="16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72</a:t>
            </a:r>
            <a:r>
              <a:rPr sz="16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·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915</a:t>
            </a:r>
            <a:r>
              <a:rPr sz="16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88 86</a:t>
            </a:r>
            <a:r>
              <a:rPr sz="16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00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89150" y="2172715"/>
            <a:ext cx="8895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2265" algn="l"/>
                <a:tab pos="4773295" algn="l"/>
                <a:tab pos="511619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latin typeface="Calibri"/>
                <a:cs typeface="Calibri"/>
              </a:rPr>
              <a:t>Centro </a:t>
            </a:r>
            <a:r>
              <a:rPr sz="1800" b="1" spc="-5" dirty="0">
                <a:latin typeface="Calibri"/>
                <a:cs typeface="Calibri"/>
              </a:rPr>
              <a:t>Deportivo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Municipal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Aluche	</a:t>
            </a: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solidFill>
                  <a:srgbClr val="404040"/>
                </a:solidFill>
                <a:latin typeface="Calibri"/>
                <a:cs typeface="Calibri"/>
              </a:rPr>
              <a:t>Polideportivo</a:t>
            </a:r>
            <a:r>
              <a:rPr sz="18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Municipal</a:t>
            </a:r>
            <a:r>
              <a:rPr sz="1800" b="1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Casa </a:t>
            </a:r>
            <a:r>
              <a:rPr sz="1800" b="1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Calibri"/>
                <a:cs typeface="Calibri"/>
              </a:rPr>
              <a:t>Campo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20406" y="2424383"/>
            <a:ext cx="3560445" cy="79184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1195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4,2(548)</a:t>
            </a:r>
            <a:r>
              <a:rPr sz="16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·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Polideportivo</a:t>
            </a:r>
            <a:endParaRPr sz="1600">
              <a:latin typeface="Calibri"/>
              <a:cs typeface="Calibri"/>
            </a:endParaRPr>
          </a:p>
          <a:p>
            <a:pPr marL="286385" indent="-287020">
              <a:lnSpc>
                <a:spcPct val="100000"/>
              </a:lnSpc>
              <a:spcBef>
                <a:spcPts val="1095"/>
              </a:spcBef>
              <a:buClr>
                <a:srgbClr val="353535"/>
              </a:buClr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1600" spc="-70" dirty="0">
                <a:solidFill>
                  <a:srgbClr val="404040"/>
                </a:solidFill>
                <a:latin typeface="Calibri"/>
                <a:cs typeface="Calibri"/>
              </a:rPr>
              <a:t>P.º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la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Prta</a:t>
            </a:r>
            <a:r>
              <a:rPr sz="16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del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Ángel,</a:t>
            </a:r>
            <a:r>
              <a:rPr sz="16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7 ·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914</a:t>
            </a:r>
            <a:r>
              <a:rPr sz="16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63</a:t>
            </a:r>
            <a:r>
              <a:rPr sz="16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00 50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62826" y="3271773"/>
            <a:ext cx="3921760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 marR="5080" indent="-52069">
              <a:lnSpc>
                <a:spcPct val="142800"/>
              </a:lnSpc>
              <a:spcBef>
                <a:spcPts val="100"/>
              </a:spcBef>
              <a:tabLst>
                <a:tab pos="3422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latin typeface="Calibri"/>
                <a:cs typeface="Calibri"/>
              </a:rPr>
              <a:t>Centro </a:t>
            </a:r>
            <a:r>
              <a:rPr sz="1800" b="1" spc="-5" dirty="0">
                <a:latin typeface="Calibri"/>
                <a:cs typeface="Calibri"/>
              </a:rPr>
              <a:t>Deportivo Municipal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5" dirty="0">
                <a:latin typeface="Calibri"/>
                <a:cs typeface="Calibri"/>
              </a:rPr>
              <a:t>Olivillo </a:t>
            </a:r>
            <a:r>
              <a:rPr sz="1800" b="1" spc="-40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Polideportivo</a:t>
            </a:r>
            <a:endParaRPr sz="1800">
              <a:latin typeface="Calibri"/>
              <a:cs typeface="Calibri"/>
            </a:endParaRPr>
          </a:p>
          <a:p>
            <a:pPr marL="743585" indent="-287020">
              <a:lnSpc>
                <a:spcPct val="100000"/>
              </a:lnSpc>
              <a:spcBef>
                <a:spcPts val="919"/>
              </a:spcBef>
              <a:buClr>
                <a:srgbClr val="353535"/>
              </a:buClr>
              <a:buFont typeface="Wingdings"/>
              <a:buChar char=""/>
              <a:tabLst>
                <a:tab pos="743585" algn="l"/>
                <a:tab pos="744220" algn="l"/>
              </a:tabLst>
            </a:pPr>
            <a:r>
              <a:rPr sz="1600" spc="-5" dirty="0">
                <a:latin typeface="Calibri"/>
                <a:cs typeface="Calibri"/>
              </a:rPr>
              <a:t>C.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Olivillo,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4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28011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-914790212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95"/>
              </a:spcBef>
              <a:tabLst>
                <a:tab pos="3422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10" dirty="0">
                <a:latin typeface="Calibri"/>
                <a:cs typeface="Calibri"/>
              </a:rPr>
              <a:t>Polideportivo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Municipal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Gallur</a:t>
            </a:r>
            <a:endParaRPr sz="1800">
              <a:latin typeface="Calibri"/>
              <a:cs typeface="Calibri"/>
            </a:endParaRPr>
          </a:p>
          <a:p>
            <a:pPr marL="743585" indent="-287020">
              <a:lnSpc>
                <a:spcPct val="100000"/>
              </a:lnSpc>
              <a:spcBef>
                <a:spcPts val="775"/>
              </a:spcBef>
              <a:buClr>
                <a:srgbClr val="353535"/>
              </a:buClr>
              <a:buFont typeface="Wingdings"/>
              <a:buChar char=""/>
              <a:tabLst>
                <a:tab pos="743585" algn="l"/>
                <a:tab pos="744220" algn="l"/>
              </a:tabLst>
            </a:pP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C.</a:t>
            </a:r>
            <a:r>
              <a:rPr sz="16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404040"/>
                </a:solidFill>
                <a:latin typeface="Calibri"/>
                <a:cs typeface="Calibri"/>
              </a:rPr>
              <a:t>Gallur,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2 ·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915</a:t>
            </a:r>
            <a:r>
              <a:rPr sz="16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08</a:t>
            </a:r>
            <a:r>
              <a:rPr sz="16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94 01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488392"/>
          </a:solidFill>
        </p:spPr>
        <p:txBody>
          <a:bodyPr vert="horz" wrap="square" lIns="0" tIns="19685" rIns="0" bIns="0" rtlCol="0">
            <a:spAutoFit/>
          </a:bodyPr>
          <a:lstStyle/>
          <a:p>
            <a:pPr marL="92075" marR="1337310">
              <a:lnSpc>
                <a:spcPct val="100000"/>
              </a:lnSpc>
              <a:spcBef>
                <a:spcPts val="155"/>
              </a:spcBef>
            </a:pP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BIBLIOTECAS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00000"/>
                </a:solidFill>
                <a:latin typeface="Calibri"/>
                <a:cs typeface="Calibri"/>
              </a:rPr>
              <a:t>MUNICIPALES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DISTRITO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pc="-7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rgbClr val="000000"/>
                </a:solidFill>
                <a:latin typeface="Calibri"/>
                <a:cs typeface="Calibri"/>
              </a:rPr>
              <a:t>LATINA</a:t>
            </a:r>
          </a:p>
        </p:txBody>
      </p:sp>
      <p:sp>
        <p:nvSpPr>
          <p:cNvPr id="3" name="object 3"/>
          <p:cNvSpPr/>
          <p:nvPr/>
        </p:nvSpPr>
        <p:spPr>
          <a:xfrm>
            <a:off x="1997964" y="2132076"/>
            <a:ext cx="9729470" cy="3776979"/>
          </a:xfrm>
          <a:custGeom>
            <a:avLst/>
            <a:gdLst/>
            <a:ahLst/>
            <a:cxnLst/>
            <a:rect l="l" t="t" r="r" b="b"/>
            <a:pathLst>
              <a:path w="9729470" h="3776979">
                <a:moveTo>
                  <a:pt x="9729216" y="0"/>
                </a:moveTo>
                <a:lnTo>
                  <a:pt x="0" y="0"/>
                </a:lnTo>
                <a:lnTo>
                  <a:pt x="0" y="3776472"/>
                </a:lnTo>
                <a:lnTo>
                  <a:pt x="9729216" y="3776472"/>
                </a:lnTo>
                <a:lnTo>
                  <a:pt x="9729216" y="0"/>
                </a:lnTo>
                <a:close/>
              </a:path>
            </a:pathLst>
          </a:custGeom>
          <a:solidFill>
            <a:srgbClr val="E4D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76450" y="2032982"/>
            <a:ext cx="4491355" cy="3719829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  <a:hlinkClick r:id="rId2"/>
              </a:rPr>
              <a:t>🠶	</a:t>
            </a:r>
            <a:r>
              <a:rPr sz="1800" u="heavy" spc="9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Tahoma"/>
                <a:cs typeface="Tahoma"/>
                <a:hlinkClick r:id="rId2"/>
              </a:rPr>
              <a:t>Bibliotecas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Biblioteca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Pública</a:t>
            </a:r>
            <a:r>
              <a:rPr sz="18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Municipal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15" dirty="0">
                <a:solidFill>
                  <a:srgbClr val="404040"/>
                </a:solidFill>
                <a:latin typeface="Tahoma"/>
                <a:cs typeface="Tahoma"/>
              </a:rPr>
              <a:t>Aluche</a:t>
            </a:r>
            <a:endParaRPr sz="18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b="1" spc="-85" dirty="0">
                <a:solidFill>
                  <a:srgbClr val="404040"/>
                </a:solidFill>
                <a:latin typeface="Tahoma"/>
                <a:cs typeface="Tahoma"/>
              </a:rPr>
              <a:t>(Latina)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ahoma"/>
              <a:cs typeface="Tahoma"/>
            </a:endParaRPr>
          </a:p>
          <a:p>
            <a:pPr marL="756285" indent="-287020">
              <a:lnSpc>
                <a:spcPct val="100000"/>
              </a:lnSpc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CALLE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404040"/>
                </a:solidFill>
                <a:latin typeface="Tahoma"/>
                <a:cs typeface="Tahoma"/>
              </a:rPr>
              <a:t>CAMARENA</a:t>
            </a:r>
            <a:r>
              <a:rPr sz="16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10,</a:t>
            </a:r>
            <a:r>
              <a:rPr sz="16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28047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600">
              <a:latin typeface="Tahoma"/>
              <a:cs typeface="Tahoma"/>
            </a:endParaRPr>
          </a:p>
          <a:p>
            <a:pPr marL="756285" indent="-287020">
              <a:lnSpc>
                <a:spcPct val="100000"/>
              </a:lnSpc>
              <a:spcBef>
                <a:spcPts val="1000"/>
              </a:spcBef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91</a:t>
            </a:r>
            <a:r>
              <a:rPr sz="16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719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89</a:t>
            </a:r>
            <a:r>
              <a:rPr sz="16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96</a:t>
            </a:r>
            <a:endParaRPr sz="1600">
              <a:latin typeface="Tahoma"/>
              <a:cs typeface="Tahoma"/>
            </a:endParaRPr>
          </a:p>
          <a:p>
            <a:pPr marL="355600" marR="123189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Instalación</a:t>
            </a:r>
            <a:r>
              <a:rPr sz="1800" spc="-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5" dirty="0">
                <a:solidFill>
                  <a:srgbClr val="404040"/>
                </a:solidFill>
                <a:latin typeface="Tahoma"/>
                <a:cs typeface="Tahoma"/>
              </a:rPr>
              <a:t>accesible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65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personas </a:t>
            </a:r>
            <a:r>
              <a:rPr sz="1800" spc="-5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4" dirty="0">
                <a:solidFill>
                  <a:srgbClr val="404040"/>
                </a:solidFill>
                <a:latin typeface="Tahoma"/>
                <a:cs typeface="Tahoma"/>
              </a:rPr>
              <a:t>con</a:t>
            </a:r>
            <a:r>
              <a:rPr sz="18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0" dirty="0">
                <a:solidFill>
                  <a:srgbClr val="404040"/>
                </a:solidFill>
                <a:latin typeface="Tahoma"/>
                <a:cs typeface="Tahoma"/>
              </a:rPr>
              <a:t>movilidad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5" dirty="0">
                <a:solidFill>
                  <a:srgbClr val="404040"/>
                </a:solidFill>
                <a:latin typeface="Tahoma"/>
                <a:cs typeface="Tahoma"/>
              </a:rPr>
              <a:t>reducida</a:t>
            </a:r>
            <a:endParaRPr sz="1800">
              <a:latin typeface="Tahoma"/>
              <a:cs typeface="Tahoma"/>
            </a:endParaRPr>
          </a:p>
          <a:p>
            <a:pPr marL="355600" marR="253365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Biblioteca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Pública </a:t>
            </a:r>
            <a:r>
              <a:rPr sz="1800" b="1" spc="-15" dirty="0">
                <a:solidFill>
                  <a:srgbClr val="404040"/>
                </a:solidFill>
                <a:latin typeface="Tahoma"/>
                <a:cs typeface="Tahoma"/>
              </a:rPr>
              <a:t>Municipal </a:t>
            </a:r>
            <a:r>
              <a:rPr sz="1800" b="1" spc="5" dirty="0">
                <a:solidFill>
                  <a:srgbClr val="404040"/>
                </a:solidFill>
                <a:latin typeface="Tahoma"/>
                <a:cs typeface="Tahoma"/>
              </a:rPr>
              <a:t>Ángel </a:t>
            </a:r>
            <a:r>
              <a:rPr sz="1800" b="1" spc="-5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ahoma"/>
                <a:cs typeface="Tahoma"/>
              </a:rPr>
              <a:t>González</a:t>
            </a:r>
            <a:r>
              <a:rPr sz="18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404040"/>
                </a:solidFill>
                <a:latin typeface="Tahoma"/>
                <a:cs typeface="Tahoma"/>
              </a:rPr>
              <a:t>(Latina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  <a:p>
            <a:pPr marL="756285" indent="-287020">
              <a:lnSpc>
                <a:spcPct val="100000"/>
              </a:lnSpc>
              <a:spcBef>
                <a:spcPts val="995"/>
              </a:spcBef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CALLE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404040"/>
                </a:solidFill>
                <a:latin typeface="Tahoma"/>
                <a:cs typeface="Tahoma"/>
              </a:rPr>
              <a:t>GRANJA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35" dirty="0">
                <a:solidFill>
                  <a:srgbClr val="404040"/>
                </a:solidFill>
                <a:latin typeface="Tahoma"/>
                <a:cs typeface="Tahoma"/>
              </a:rPr>
              <a:t>TORREHERMOSA</a:t>
            </a:r>
            <a:r>
              <a:rPr sz="16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404040"/>
                </a:solidFill>
                <a:latin typeface="Tahoma"/>
                <a:cs typeface="Tahoma"/>
              </a:rPr>
              <a:t>1,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0126" y="2032395"/>
            <a:ext cx="4770755" cy="280098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756285">
              <a:lnSpc>
                <a:spcPct val="100000"/>
              </a:lnSpc>
              <a:spcBef>
                <a:spcPts val="1105"/>
              </a:spcBef>
            </a:pP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28024</a:t>
            </a:r>
            <a:r>
              <a:rPr sz="1600" spc="-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600">
              <a:latin typeface="Tahoma"/>
              <a:cs typeface="Tahoma"/>
            </a:endParaRPr>
          </a:p>
          <a:p>
            <a:pPr marL="756285" indent="-287020">
              <a:lnSpc>
                <a:spcPct val="100000"/>
              </a:lnSpc>
              <a:spcBef>
                <a:spcPts val="1005"/>
              </a:spcBef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91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512</a:t>
            </a:r>
            <a:r>
              <a:rPr sz="16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35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42</a:t>
            </a:r>
            <a:endParaRPr sz="1600">
              <a:latin typeface="Tahoma"/>
              <a:cs typeface="Tahoma"/>
            </a:endParaRPr>
          </a:p>
          <a:p>
            <a:pPr marL="756285" marR="5080" indent="-287020">
              <a:lnSpc>
                <a:spcPct val="100000"/>
              </a:lnSpc>
              <a:spcBef>
                <a:spcPts val="1000"/>
              </a:spcBef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65" dirty="0">
                <a:solidFill>
                  <a:srgbClr val="404040"/>
                </a:solidFill>
                <a:latin typeface="Tahoma"/>
                <a:cs typeface="Tahoma"/>
              </a:rPr>
              <a:t>Instalación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35" dirty="0">
                <a:solidFill>
                  <a:srgbClr val="404040"/>
                </a:solidFill>
                <a:latin typeface="Tahoma"/>
                <a:cs typeface="Tahoma"/>
              </a:rPr>
              <a:t>accesible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6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personas</a:t>
            </a:r>
            <a:r>
              <a:rPr sz="16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80" dirty="0">
                <a:solidFill>
                  <a:srgbClr val="404040"/>
                </a:solidFill>
                <a:latin typeface="Tahoma"/>
                <a:cs typeface="Tahoma"/>
              </a:rPr>
              <a:t>con </a:t>
            </a:r>
            <a:r>
              <a:rPr sz="1600" spc="-48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404040"/>
                </a:solidFill>
                <a:latin typeface="Tahoma"/>
                <a:cs typeface="Tahoma"/>
              </a:rPr>
              <a:t>movilidad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404040"/>
                </a:solidFill>
                <a:latin typeface="Tahoma"/>
                <a:cs typeface="Tahoma"/>
              </a:rPr>
              <a:t>reducida</a:t>
            </a:r>
            <a:endParaRPr sz="1600">
              <a:latin typeface="Tahoma"/>
              <a:cs typeface="Tahoma"/>
            </a:endParaRPr>
          </a:p>
          <a:p>
            <a:pPr marL="355600" marR="51562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Biblioteca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Pública </a:t>
            </a:r>
            <a:r>
              <a:rPr sz="1800" b="1" spc="-45" dirty="0">
                <a:solidFill>
                  <a:srgbClr val="404040"/>
                </a:solidFill>
                <a:latin typeface="Tahoma"/>
                <a:cs typeface="Tahoma"/>
              </a:rPr>
              <a:t>Antonio 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Mingote </a:t>
            </a:r>
            <a:r>
              <a:rPr sz="1800" b="1" spc="-5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404040"/>
                </a:solidFill>
                <a:latin typeface="Tahoma"/>
                <a:cs typeface="Tahoma"/>
              </a:rPr>
              <a:t>(Latina</a:t>
            </a:r>
            <a:r>
              <a:rPr sz="1800" spc="-75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  <a:p>
            <a:pPr marL="756285" indent="-287020">
              <a:lnSpc>
                <a:spcPct val="100000"/>
              </a:lnSpc>
              <a:spcBef>
                <a:spcPts val="1005"/>
              </a:spcBef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80" dirty="0">
                <a:solidFill>
                  <a:srgbClr val="404040"/>
                </a:solidFill>
                <a:latin typeface="Tahoma"/>
                <a:cs typeface="Tahoma"/>
              </a:rPr>
              <a:t>CALLE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404040"/>
                </a:solidFill>
                <a:latin typeface="Tahoma"/>
                <a:cs typeface="Tahoma"/>
              </a:rPr>
              <a:t>RAFAEL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404040"/>
                </a:solidFill>
                <a:latin typeface="Tahoma"/>
                <a:cs typeface="Tahoma"/>
              </a:rPr>
              <a:t>FINAT</a:t>
            </a:r>
            <a:r>
              <a:rPr sz="16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ahoma"/>
                <a:cs typeface="Tahoma"/>
              </a:rPr>
              <a:t>51,</a:t>
            </a:r>
            <a:r>
              <a:rPr sz="16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28044</a:t>
            </a:r>
            <a:r>
              <a:rPr sz="16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404040"/>
                </a:solidFill>
                <a:latin typeface="Tahoma"/>
                <a:cs typeface="Tahoma"/>
              </a:rPr>
              <a:t>MADRID</a:t>
            </a:r>
            <a:endParaRPr sz="1600">
              <a:latin typeface="Tahoma"/>
              <a:cs typeface="Tahoma"/>
            </a:endParaRPr>
          </a:p>
          <a:p>
            <a:pPr marL="756285" indent="-287020">
              <a:lnSpc>
                <a:spcPct val="100000"/>
              </a:lnSpc>
              <a:spcBef>
                <a:spcPts val="994"/>
              </a:spcBef>
              <a:buClr>
                <a:srgbClr val="35353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915</a:t>
            </a:r>
            <a:r>
              <a:rPr sz="16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404040"/>
                </a:solidFill>
                <a:latin typeface="Tahoma"/>
                <a:cs typeface="Tahoma"/>
              </a:rPr>
              <a:t>093</a:t>
            </a:r>
            <a:r>
              <a:rPr sz="16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ahoma"/>
                <a:cs typeface="Tahoma"/>
              </a:rPr>
              <a:t>62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2323" y="624840"/>
            <a:ext cx="8912860" cy="1280160"/>
          </a:xfrm>
          <a:prstGeom prst="rect">
            <a:avLst/>
          </a:prstGeom>
          <a:solidFill>
            <a:srgbClr val="E2A9F6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 marR="426084">
              <a:lnSpc>
                <a:spcPct val="100000"/>
              </a:lnSpc>
              <a:spcBef>
                <a:spcPts val="300"/>
              </a:spcBef>
            </a:pPr>
            <a:r>
              <a:rPr spc="-50" dirty="0"/>
              <a:t>ASOCIACION</a:t>
            </a:r>
            <a:r>
              <a:rPr spc="-65" dirty="0"/>
              <a:t>E</a:t>
            </a:r>
            <a:r>
              <a:rPr spc="-360" dirty="0"/>
              <a:t>S</a:t>
            </a:r>
            <a:r>
              <a:rPr spc="-75" dirty="0"/>
              <a:t> </a:t>
            </a:r>
            <a:r>
              <a:rPr spc="-165" dirty="0"/>
              <a:t>INTEGRACION</a:t>
            </a:r>
            <a:r>
              <a:rPr spc="-80" dirty="0"/>
              <a:t> </a:t>
            </a:r>
            <a:r>
              <a:rPr spc="-250" dirty="0"/>
              <a:t>DIVERSIDAD  </a:t>
            </a:r>
            <a:r>
              <a:rPr spc="-125" dirty="0"/>
              <a:t>FUNCIONAL</a:t>
            </a:r>
            <a:r>
              <a:rPr spc="-75" dirty="0"/>
              <a:t> </a:t>
            </a:r>
            <a:r>
              <a:rPr spc="-240" dirty="0"/>
              <a:t>LATINA</a:t>
            </a:r>
          </a:p>
        </p:txBody>
      </p:sp>
      <p:sp>
        <p:nvSpPr>
          <p:cNvPr id="3" name="object 3"/>
          <p:cNvSpPr/>
          <p:nvPr/>
        </p:nvSpPr>
        <p:spPr>
          <a:xfrm>
            <a:off x="1997964" y="2133600"/>
            <a:ext cx="9729470" cy="4002404"/>
          </a:xfrm>
          <a:custGeom>
            <a:avLst/>
            <a:gdLst/>
            <a:ahLst/>
            <a:cxnLst/>
            <a:rect l="l" t="t" r="r" b="b"/>
            <a:pathLst>
              <a:path w="9729470" h="4002404">
                <a:moveTo>
                  <a:pt x="9729216" y="0"/>
                </a:moveTo>
                <a:lnTo>
                  <a:pt x="0" y="0"/>
                </a:lnTo>
                <a:lnTo>
                  <a:pt x="0" y="4002024"/>
                </a:lnTo>
                <a:lnTo>
                  <a:pt x="9729216" y="4002024"/>
                </a:lnTo>
                <a:lnTo>
                  <a:pt x="9729216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48740">
              <a:lnSpc>
                <a:spcPct val="99800"/>
              </a:lnSpc>
              <a:spcBef>
                <a:spcPts val="105"/>
              </a:spcBef>
              <a:tabLst>
                <a:tab pos="354965" algn="l"/>
              </a:tabLst>
            </a:pPr>
            <a:r>
              <a:rPr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b="1" spc="-135" dirty="0">
                <a:latin typeface="Tahoma"/>
                <a:cs typeface="Tahoma"/>
              </a:rPr>
              <a:t>P</a:t>
            </a:r>
            <a:r>
              <a:rPr b="1" spc="-75" dirty="0">
                <a:latin typeface="Tahoma"/>
                <a:cs typeface="Tahoma"/>
              </a:rPr>
              <a:t>uzzleTE</a:t>
            </a:r>
            <a:r>
              <a:rPr b="1" spc="-90" dirty="0">
                <a:latin typeface="Tahoma"/>
                <a:cs typeface="Tahoma"/>
              </a:rPr>
              <a:t>A</a:t>
            </a:r>
            <a:r>
              <a:rPr b="1" spc="-30" dirty="0">
                <a:latin typeface="Tahoma"/>
                <a:cs typeface="Tahoma"/>
              </a:rPr>
              <a:t> </a:t>
            </a:r>
            <a:r>
              <a:rPr b="1" spc="-105" dirty="0">
                <a:latin typeface="Tahoma"/>
                <a:cs typeface="Tahoma"/>
              </a:rPr>
              <a:t>(</a:t>
            </a:r>
            <a:r>
              <a:rPr b="1" spc="-25" dirty="0">
                <a:latin typeface="Tahoma"/>
                <a:cs typeface="Tahoma"/>
              </a:rPr>
              <a:t> </a:t>
            </a:r>
            <a:r>
              <a:rPr b="1" spc="30" dirty="0">
                <a:latin typeface="Tahoma"/>
                <a:cs typeface="Tahoma"/>
              </a:rPr>
              <a:t>Ca</a:t>
            </a:r>
            <a:r>
              <a:rPr b="1" spc="10" dirty="0">
                <a:latin typeface="Tahoma"/>
                <a:cs typeface="Tahoma"/>
              </a:rPr>
              <a:t>r</a:t>
            </a:r>
            <a:r>
              <a:rPr b="1" spc="55" dirty="0">
                <a:latin typeface="Tahoma"/>
                <a:cs typeface="Tahoma"/>
              </a:rPr>
              <a:t>ab</a:t>
            </a:r>
            <a:r>
              <a:rPr b="1" spc="10" dirty="0">
                <a:latin typeface="Tahoma"/>
                <a:cs typeface="Tahoma"/>
              </a:rPr>
              <a:t>a</a:t>
            </a:r>
            <a:r>
              <a:rPr b="1" spc="5" dirty="0">
                <a:latin typeface="Tahoma"/>
                <a:cs typeface="Tahoma"/>
              </a:rPr>
              <a:t>n</a:t>
            </a:r>
            <a:r>
              <a:rPr b="1" spc="-30" dirty="0">
                <a:latin typeface="Tahoma"/>
                <a:cs typeface="Tahoma"/>
              </a:rPr>
              <a:t>chel/L</a:t>
            </a:r>
            <a:r>
              <a:rPr b="1" spc="-40" dirty="0">
                <a:latin typeface="Tahoma"/>
                <a:cs typeface="Tahoma"/>
              </a:rPr>
              <a:t>a</a:t>
            </a:r>
            <a:r>
              <a:rPr b="1" spc="-80" dirty="0">
                <a:latin typeface="Tahoma"/>
                <a:cs typeface="Tahoma"/>
              </a:rPr>
              <a:t>ti</a:t>
            </a:r>
            <a:r>
              <a:rPr b="1" spc="-150" dirty="0">
                <a:latin typeface="Tahoma"/>
                <a:cs typeface="Tahoma"/>
              </a:rPr>
              <a:t>n</a:t>
            </a:r>
            <a:r>
              <a:rPr b="1" spc="-15" dirty="0">
                <a:latin typeface="Tahoma"/>
                <a:cs typeface="Tahoma"/>
              </a:rPr>
              <a:t>a)  </a:t>
            </a:r>
            <a:r>
              <a:rPr spc="25" dirty="0"/>
              <a:t>Email: </a:t>
            </a:r>
            <a:r>
              <a:rPr u="heavy" spc="7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2"/>
              </a:rPr>
              <a:t>puzzletea@outlook.com </a:t>
            </a:r>
            <a:r>
              <a:rPr spc="80" dirty="0">
                <a:solidFill>
                  <a:srgbClr val="2C9FF0"/>
                </a:solidFill>
              </a:rPr>
              <a:t> </a:t>
            </a:r>
            <a:r>
              <a:rPr spc="135" dirty="0"/>
              <a:t>Facebook </a:t>
            </a:r>
            <a:r>
              <a:rPr spc="-110" dirty="0"/>
              <a:t>: </a:t>
            </a:r>
            <a:r>
              <a:rPr spc="110" dirty="0"/>
              <a:t>Asociación </a:t>
            </a:r>
            <a:r>
              <a:rPr spc="80" dirty="0"/>
              <a:t>puzzletea </a:t>
            </a:r>
            <a:r>
              <a:rPr spc="85" dirty="0"/>
              <a:t> </a:t>
            </a:r>
            <a:r>
              <a:rPr spc="60" dirty="0"/>
              <a:t>@puzzletea1</a:t>
            </a:r>
          </a:p>
          <a:p>
            <a:pPr marL="413384" marR="1409065" indent="-401320">
              <a:lnSpc>
                <a:spcPct val="100000"/>
              </a:lnSpc>
              <a:spcBef>
                <a:spcPts val="615"/>
              </a:spcBef>
              <a:tabLst>
                <a:tab pos="354965" algn="l"/>
              </a:tabLst>
            </a:pPr>
            <a:r>
              <a:rPr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b="1" spc="20" dirty="0">
                <a:latin typeface="Tahoma"/>
                <a:cs typeface="Tahoma"/>
              </a:rPr>
              <a:t>Asoc</a:t>
            </a:r>
            <a:r>
              <a:rPr b="1" dirty="0">
                <a:latin typeface="Tahoma"/>
                <a:cs typeface="Tahoma"/>
              </a:rPr>
              <a:t>i</a:t>
            </a:r>
            <a:r>
              <a:rPr b="1" spc="85" dirty="0">
                <a:latin typeface="Tahoma"/>
                <a:cs typeface="Tahoma"/>
              </a:rPr>
              <a:t>a</a:t>
            </a:r>
            <a:r>
              <a:rPr b="1" spc="5" dirty="0">
                <a:latin typeface="Tahoma"/>
                <a:cs typeface="Tahoma"/>
              </a:rPr>
              <a:t>ció</a:t>
            </a:r>
            <a:r>
              <a:rPr b="1" spc="15" dirty="0">
                <a:latin typeface="Tahoma"/>
                <a:cs typeface="Tahoma"/>
              </a:rPr>
              <a:t>n</a:t>
            </a:r>
            <a:r>
              <a:rPr b="1" spc="-35" dirty="0">
                <a:latin typeface="Tahoma"/>
                <a:cs typeface="Tahoma"/>
              </a:rPr>
              <a:t> </a:t>
            </a:r>
            <a:r>
              <a:rPr b="1" spc="-95" dirty="0">
                <a:latin typeface="Tahoma"/>
                <a:cs typeface="Tahoma"/>
              </a:rPr>
              <a:t>TDAH</a:t>
            </a:r>
            <a:r>
              <a:rPr b="1" spc="-50" dirty="0">
                <a:latin typeface="Tahoma"/>
                <a:cs typeface="Tahoma"/>
              </a:rPr>
              <a:t> </a:t>
            </a:r>
            <a:r>
              <a:rPr b="1" spc="-55" dirty="0">
                <a:latin typeface="Tahoma"/>
                <a:cs typeface="Tahoma"/>
              </a:rPr>
              <a:t>M</a:t>
            </a:r>
            <a:r>
              <a:rPr b="1" spc="-25" dirty="0">
                <a:latin typeface="Tahoma"/>
                <a:cs typeface="Tahoma"/>
              </a:rPr>
              <a:t>i</a:t>
            </a:r>
            <a:r>
              <a:rPr b="1" spc="-60" dirty="0">
                <a:latin typeface="Tahoma"/>
                <a:cs typeface="Tahoma"/>
              </a:rPr>
              <a:t>ne</a:t>
            </a:r>
            <a:r>
              <a:rPr b="1" spc="-50" dirty="0">
                <a:latin typeface="Tahoma"/>
                <a:cs typeface="Tahoma"/>
              </a:rPr>
              <a:t>r</a:t>
            </a:r>
            <a:r>
              <a:rPr b="1" spc="-25" dirty="0">
                <a:latin typeface="Tahoma"/>
                <a:cs typeface="Tahoma"/>
              </a:rPr>
              <a:t>v</a:t>
            </a:r>
            <a:r>
              <a:rPr b="1" spc="55" dirty="0">
                <a:latin typeface="Tahoma"/>
                <a:cs typeface="Tahoma"/>
              </a:rPr>
              <a:t>a  </a:t>
            </a:r>
            <a:r>
              <a:rPr u="sng" spc="5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3"/>
              </a:rPr>
              <a:t>Info@tdahminierva.org </a:t>
            </a:r>
            <a:r>
              <a:rPr spc="55" dirty="0">
                <a:solidFill>
                  <a:srgbClr val="2C9FF0"/>
                </a:solidFill>
              </a:rPr>
              <a:t> </a:t>
            </a:r>
            <a:r>
              <a:rPr spc="-35" dirty="0"/>
              <a:t>Te</a:t>
            </a:r>
            <a:r>
              <a:rPr spc="5" dirty="0"/>
              <a:t>l</a:t>
            </a:r>
            <a:r>
              <a:rPr spc="100" dirty="0"/>
              <a:t>ef</a:t>
            </a:r>
            <a:r>
              <a:rPr spc="114" dirty="0"/>
              <a:t>o</a:t>
            </a:r>
            <a:r>
              <a:rPr spc="70" dirty="0"/>
              <a:t>n</a:t>
            </a:r>
            <a:r>
              <a:rPr spc="150" dirty="0"/>
              <a:t>o</a:t>
            </a:r>
            <a:r>
              <a:rPr spc="-110" dirty="0"/>
              <a:t>:</a:t>
            </a:r>
            <a:r>
              <a:rPr spc="-85" dirty="0"/>
              <a:t> </a:t>
            </a:r>
            <a:r>
              <a:rPr spc="5" dirty="0"/>
              <a:t>6</a:t>
            </a:r>
            <a:r>
              <a:rPr spc="10" dirty="0"/>
              <a:t>5</a:t>
            </a:r>
            <a:r>
              <a:rPr spc="5" dirty="0"/>
              <a:t>4</a:t>
            </a:r>
            <a:r>
              <a:rPr spc="10" dirty="0"/>
              <a:t>5</a:t>
            </a:r>
            <a:r>
              <a:rPr spc="5" dirty="0"/>
              <a:t>5</a:t>
            </a:r>
            <a:r>
              <a:rPr spc="10" dirty="0"/>
              <a:t>0</a:t>
            </a:r>
            <a:r>
              <a:rPr spc="5" dirty="0"/>
              <a:t>9</a:t>
            </a:r>
            <a:r>
              <a:rPr spc="10" dirty="0"/>
              <a:t>4</a:t>
            </a:r>
            <a:r>
              <a:rPr spc="-5" dirty="0"/>
              <a:t>3</a:t>
            </a:r>
            <a:r>
              <a:rPr spc="30" dirty="0"/>
              <a:t>/6</a:t>
            </a:r>
            <a:r>
              <a:rPr spc="25" dirty="0"/>
              <a:t>6</a:t>
            </a:r>
            <a:r>
              <a:rPr spc="5" dirty="0"/>
              <a:t>9</a:t>
            </a:r>
            <a:r>
              <a:rPr spc="10" dirty="0"/>
              <a:t>4</a:t>
            </a:r>
            <a:r>
              <a:rPr spc="-5" dirty="0"/>
              <a:t>5</a:t>
            </a:r>
            <a:r>
              <a:rPr spc="5" dirty="0"/>
              <a:t>6</a:t>
            </a:r>
            <a:r>
              <a:rPr dirty="0"/>
              <a:t>2</a:t>
            </a:r>
            <a:r>
              <a:rPr spc="5" dirty="0"/>
              <a:t>34</a:t>
            </a:r>
          </a:p>
          <a:p>
            <a:pPr marL="413384">
              <a:lnSpc>
                <a:spcPts val="1670"/>
              </a:lnSpc>
            </a:pPr>
            <a:r>
              <a:rPr u="sng" spc="6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4"/>
              </a:rPr>
              <a:t>https://www.tdahminerva.org/</a:t>
            </a:r>
          </a:p>
          <a:p>
            <a:pPr marL="12700">
              <a:lnSpc>
                <a:spcPts val="1675"/>
              </a:lnSpc>
              <a:spcBef>
                <a:spcPts val="1005"/>
              </a:spcBef>
              <a:tabLst>
                <a:tab pos="354965" algn="l"/>
                <a:tab pos="1841500" algn="l"/>
              </a:tabLst>
            </a:pPr>
            <a:r>
              <a:rPr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b="1" spc="-105" dirty="0">
                <a:latin typeface="Tahoma"/>
                <a:cs typeface="Tahoma"/>
              </a:rPr>
              <a:t>2804</a:t>
            </a:r>
            <a:r>
              <a:rPr b="1" spc="-110" dirty="0">
                <a:latin typeface="Tahoma"/>
                <a:cs typeface="Tahoma"/>
              </a:rPr>
              <a:t>4</a:t>
            </a:r>
            <a:r>
              <a:rPr b="1" spc="-45" dirty="0">
                <a:latin typeface="Tahoma"/>
                <a:cs typeface="Tahoma"/>
              </a:rPr>
              <a:t> </a:t>
            </a:r>
            <a:r>
              <a:rPr b="1" spc="60" dirty="0">
                <a:latin typeface="Tahoma"/>
                <a:cs typeface="Tahoma"/>
              </a:rPr>
              <a:t>M</a:t>
            </a:r>
            <a:r>
              <a:rPr b="1" spc="30" dirty="0">
                <a:latin typeface="Tahoma"/>
                <a:cs typeface="Tahoma"/>
              </a:rPr>
              <a:t>a</a:t>
            </a:r>
            <a:r>
              <a:rPr b="1" spc="-75" dirty="0">
                <a:latin typeface="Tahoma"/>
                <a:cs typeface="Tahoma"/>
              </a:rPr>
              <a:t>d</a:t>
            </a:r>
            <a:r>
              <a:rPr b="1" spc="-60" dirty="0">
                <a:latin typeface="Tahoma"/>
                <a:cs typeface="Tahoma"/>
              </a:rPr>
              <a:t>r</a:t>
            </a:r>
            <a:r>
              <a:rPr b="1" spc="-25" dirty="0">
                <a:latin typeface="Tahoma"/>
                <a:cs typeface="Tahoma"/>
              </a:rPr>
              <a:t>id</a:t>
            </a:r>
            <a:r>
              <a:rPr b="1" dirty="0">
                <a:latin typeface="Tahoma"/>
                <a:cs typeface="Tahoma"/>
              </a:rPr>
              <a:t>	</a:t>
            </a:r>
            <a:r>
              <a:rPr b="1" spc="-135" dirty="0">
                <a:latin typeface="Tahoma"/>
                <a:cs typeface="Tahoma"/>
              </a:rPr>
              <a:t>P</a:t>
            </a:r>
            <a:r>
              <a:rPr b="1" spc="-35" dirty="0">
                <a:latin typeface="Tahoma"/>
                <a:cs typeface="Tahoma"/>
              </a:rPr>
              <a:t>RO</a:t>
            </a:r>
            <a:r>
              <a:rPr b="1" spc="-45" dirty="0">
                <a:latin typeface="Tahoma"/>
                <a:cs typeface="Tahoma"/>
              </a:rPr>
              <a:t>M</a:t>
            </a:r>
            <a:r>
              <a:rPr b="1" spc="-125" dirty="0">
                <a:latin typeface="Tahoma"/>
                <a:cs typeface="Tahoma"/>
              </a:rPr>
              <a:t>I</a:t>
            </a:r>
            <a:r>
              <a:rPr b="1" spc="-195" dirty="0">
                <a:latin typeface="Tahoma"/>
                <a:cs typeface="Tahoma"/>
              </a:rPr>
              <a:t>N</a:t>
            </a:r>
            <a:r>
              <a:rPr b="1" spc="-75" dirty="0">
                <a:latin typeface="Tahoma"/>
                <a:cs typeface="Tahoma"/>
              </a:rPr>
              <a:t>FAS</a:t>
            </a:r>
            <a:r>
              <a:rPr b="1" spc="-40" dirty="0">
                <a:latin typeface="Tahoma"/>
                <a:cs typeface="Tahoma"/>
              </a:rPr>
              <a:t> </a:t>
            </a:r>
            <a:r>
              <a:rPr spc="-35" dirty="0"/>
              <a:t>(</a:t>
            </a:r>
            <a:r>
              <a:rPr spc="70" dirty="0"/>
              <a:t>Fun</a:t>
            </a:r>
            <a:r>
              <a:rPr spc="65" dirty="0"/>
              <a:t>d</a:t>
            </a:r>
            <a:r>
              <a:rPr spc="250" dirty="0"/>
              <a:t>a</a:t>
            </a:r>
            <a:r>
              <a:rPr spc="225" dirty="0"/>
              <a:t>c</a:t>
            </a:r>
            <a:r>
              <a:rPr spc="-25" dirty="0"/>
              <a:t>i</a:t>
            </a:r>
            <a:r>
              <a:rPr spc="145" dirty="0"/>
              <a:t>ó</a:t>
            </a:r>
            <a:r>
              <a:rPr spc="55" dirty="0"/>
              <a:t>n</a:t>
            </a:r>
            <a:r>
              <a:rPr spc="-20" dirty="0"/>
              <a:t>)</a:t>
            </a:r>
          </a:p>
          <a:p>
            <a:pPr marL="469900">
              <a:lnSpc>
                <a:spcPts val="1675"/>
              </a:lnSpc>
            </a:pPr>
            <a:r>
              <a:rPr spc="80" dirty="0"/>
              <a:t>Ro</a:t>
            </a:r>
            <a:r>
              <a:rPr spc="120" dirty="0"/>
              <a:t>m</a:t>
            </a:r>
            <a:r>
              <a:rPr spc="140" dirty="0"/>
              <a:t>ped</a:t>
            </a:r>
            <a:r>
              <a:rPr spc="65" dirty="0"/>
              <a:t>i</a:t>
            </a:r>
            <a:r>
              <a:rPr spc="60" dirty="0"/>
              <a:t>z</a:t>
            </a:r>
            <a:r>
              <a:rPr spc="65" dirty="0"/>
              <a:t>o</a:t>
            </a:r>
            <a:r>
              <a:rPr spc="-40" dirty="0"/>
              <a:t>,</a:t>
            </a:r>
            <a:r>
              <a:rPr spc="-95" dirty="0"/>
              <a:t> </a:t>
            </a:r>
            <a:r>
              <a:rPr spc="10" dirty="0"/>
              <a:t>1</a:t>
            </a:r>
          </a:p>
          <a:p>
            <a:pPr marL="355600">
              <a:lnSpc>
                <a:spcPct val="100000"/>
              </a:lnSpc>
            </a:pPr>
            <a:r>
              <a:rPr u="sng" spc="7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5"/>
              </a:rPr>
              <a:t>http://www.fundacionprominfas.org</a:t>
            </a: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b="1" spc="-110" dirty="0">
                <a:latin typeface="Tahoma"/>
                <a:cs typeface="Tahoma"/>
              </a:rPr>
              <a:t>28044</a:t>
            </a:r>
            <a:r>
              <a:rPr b="1" spc="-50" dirty="0">
                <a:latin typeface="Tahoma"/>
                <a:cs typeface="Tahoma"/>
              </a:rPr>
              <a:t> </a:t>
            </a:r>
            <a:r>
              <a:rPr b="1" spc="50" dirty="0">
                <a:latin typeface="Tahoma"/>
                <a:cs typeface="Tahoma"/>
              </a:rPr>
              <a:t>Ma</a:t>
            </a:r>
            <a:r>
              <a:rPr b="1" spc="30" dirty="0">
                <a:latin typeface="Tahoma"/>
                <a:cs typeface="Tahoma"/>
              </a:rPr>
              <a:t>d</a:t>
            </a:r>
            <a:r>
              <a:rPr b="1" spc="-170" dirty="0">
                <a:latin typeface="Tahoma"/>
                <a:cs typeface="Tahoma"/>
              </a:rPr>
              <a:t>r</a:t>
            </a:r>
            <a:r>
              <a:rPr b="1" spc="-25" dirty="0">
                <a:latin typeface="Tahoma"/>
                <a:cs typeface="Tahoma"/>
              </a:rPr>
              <a:t>id</a:t>
            </a:r>
            <a:r>
              <a:rPr b="1" spc="-10" dirty="0">
                <a:latin typeface="Tahoma"/>
                <a:cs typeface="Tahoma"/>
              </a:rPr>
              <a:t> </a:t>
            </a:r>
            <a:r>
              <a:rPr b="1" spc="80" dirty="0">
                <a:latin typeface="Tahoma"/>
                <a:cs typeface="Tahoma"/>
              </a:rPr>
              <a:t>A</a:t>
            </a:r>
            <a:r>
              <a:rPr b="1" spc="-135" dirty="0">
                <a:latin typeface="Tahoma"/>
                <a:cs typeface="Tahoma"/>
              </a:rPr>
              <a:t>P</a:t>
            </a:r>
            <a:r>
              <a:rPr b="1" spc="80" dirty="0">
                <a:latin typeface="Tahoma"/>
                <a:cs typeface="Tahoma"/>
              </a:rPr>
              <a:t>A</a:t>
            </a:r>
            <a:r>
              <a:rPr b="1" spc="-180" dirty="0">
                <a:latin typeface="Tahoma"/>
                <a:cs typeface="Tahoma"/>
              </a:rPr>
              <a:t>I</a:t>
            </a:r>
            <a:r>
              <a:rPr b="1" spc="-240" dirty="0">
                <a:latin typeface="Tahoma"/>
                <a:cs typeface="Tahoma"/>
              </a:rPr>
              <a:t>P</a:t>
            </a:r>
            <a:r>
              <a:rPr b="1" spc="80" dirty="0">
                <a:latin typeface="Tahoma"/>
                <a:cs typeface="Tahoma"/>
              </a:rPr>
              <a:t>A</a:t>
            </a:r>
          </a:p>
          <a:p>
            <a:pPr marL="462280">
              <a:lnSpc>
                <a:spcPct val="100000"/>
              </a:lnSpc>
            </a:pPr>
            <a:r>
              <a:rPr spc="200" dirty="0"/>
              <a:t>Ca</a:t>
            </a:r>
            <a:r>
              <a:rPr spc="95" dirty="0"/>
              <a:t>l</a:t>
            </a:r>
            <a:r>
              <a:rPr spc="-35" dirty="0"/>
              <a:t>l</a:t>
            </a:r>
            <a:r>
              <a:rPr spc="175" dirty="0"/>
              <a:t>e</a:t>
            </a:r>
            <a:r>
              <a:rPr spc="-95" dirty="0"/>
              <a:t> </a:t>
            </a:r>
            <a:r>
              <a:rPr spc="105" dirty="0"/>
              <a:t>Rafa</a:t>
            </a:r>
            <a:r>
              <a:rPr spc="65" dirty="0"/>
              <a:t>el</a:t>
            </a:r>
            <a:r>
              <a:rPr spc="-55" dirty="0"/>
              <a:t> </a:t>
            </a:r>
            <a:r>
              <a:rPr spc="-65" dirty="0"/>
              <a:t>F</a:t>
            </a:r>
            <a:r>
              <a:rPr spc="-10" dirty="0"/>
              <a:t>i</a:t>
            </a:r>
            <a:r>
              <a:rPr spc="70" dirty="0"/>
              <a:t>n</a:t>
            </a:r>
            <a:r>
              <a:rPr spc="135" dirty="0"/>
              <a:t>a</a:t>
            </a:r>
            <a:r>
              <a:rPr spc="90" dirty="0"/>
              <a:t>t</a:t>
            </a:r>
            <a:r>
              <a:rPr spc="-75" dirty="0"/>
              <a:t> </a:t>
            </a:r>
            <a:r>
              <a:rPr spc="70" dirty="0"/>
              <a:t>n</a:t>
            </a:r>
            <a:r>
              <a:rPr spc="-175" dirty="0"/>
              <a:t>º</a:t>
            </a:r>
            <a:r>
              <a:rPr spc="-70" dirty="0"/>
              <a:t> </a:t>
            </a:r>
            <a:r>
              <a:rPr spc="5" dirty="0"/>
              <a:t>3</a:t>
            </a:r>
            <a:r>
              <a:rPr spc="10" dirty="0"/>
              <a:t>4</a:t>
            </a:r>
            <a:r>
              <a:rPr spc="-55" dirty="0"/>
              <a:t> </a:t>
            </a:r>
            <a:r>
              <a:rPr spc="-130" dirty="0"/>
              <a:t>TE</a:t>
            </a:r>
            <a:r>
              <a:rPr spc="-45" dirty="0"/>
              <a:t>LÉF</a:t>
            </a:r>
            <a:r>
              <a:rPr spc="165" dirty="0"/>
              <a:t>ON</a:t>
            </a:r>
            <a:r>
              <a:rPr spc="225" dirty="0"/>
              <a:t>O</a:t>
            </a:r>
            <a:r>
              <a:rPr spc="-100" dirty="0"/>
              <a:t> </a:t>
            </a:r>
            <a:r>
              <a:rPr spc="5" dirty="0"/>
              <a:t>6</a:t>
            </a:r>
            <a:r>
              <a:rPr spc="10" dirty="0"/>
              <a:t>55</a:t>
            </a:r>
            <a:r>
              <a:rPr spc="-65" dirty="0"/>
              <a:t> </a:t>
            </a:r>
            <a:r>
              <a:rPr spc="5" dirty="0"/>
              <a:t>5</a:t>
            </a:r>
            <a:r>
              <a:rPr spc="10" dirty="0"/>
              <a:t>4</a:t>
            </a:r>
            <a:r>
              <a:rPr spc="-55" dirty="0"/>
              <a:t> </a:t>
            </a:r>
            <a:r>
              <a:rPr spc="5" dirty="0"/>
              <a:t>3</a:t>
            </a:r>
            <a:r>
              <a:rPr spc="10" dirty="0"/>
              <a:t>6</a:t>
            </a:r>
            <a:r>
              <a:rPr spc="-65" dirty="0"/>
              <a:t> </a:t>
            </a:r>
            <a:r>
              <a:rPr spc="5" dirty="0"/>
              <a:t>2</a:t>
            </a:r>
            <a:r>
              <a:rPr spc="10" dirty="0"/>
              <a:t>5</a:t>
            </a:r>
            <a:r>
              <a:rPr spc="-110" dirty="0"/>
              <a:t>;</a:t>
            </a:r>
          </a:p>
          <a:p>
            <a:pPr marL="413384">
              <a:lnSpc>
                <a:spcPct val="100000"/>
              </a:lnSpc>
            </a:pPr>
            <a:r>
              <a:rPr spc="10" dirty="0"/>
              <a:t>657</a:t>
            </a:r>
            <a:r>
              <a:rPr spc="-85" dirty="0"/>
              <a:t> </a:t>
            </a:r>
            <a:r>
              <a:rPr spc="10" dirty="0"/>
              <a:t>56</a:t>
            </a:r>
            <a:r>
              <a:rPr spc="-85" dirty="0"/>
              <a:t> </a:t>
            </a:r>
            <a:r>
              <a:rPr spc="10" dirty="0"/>
              <a:t>32</a:t>
            </a:r>
            <a:r>
              <a:rPr spc="-75" dirty="0"/>
              <a:t> </a:t>
            </a:r>
            <a:r>
              <a:rPr spc="5" dirty="0"/>
              <a:t>34</a:t>
            </a:r>
          </a:p>
          <a:p>
            <a:pPr marL="413384">
              <a:lnSpc>
                <a:spcPct val="100000"/>
              </a:lnSpc>
              <a:tabLst>
                <a:tab pos="2766695" algn="l"/>
              </a:tabLst>
            </a:pPr>
            <a:r>
              <a:rPr u="sng" spc="8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6"/>
              </a:rPr>
              <a:t>apaipalatina@hotmail.es</a:t>
            </a:r>
            <a:r>
              <a:rPr spc="80" dirty="0">
                <a:solidFill>
                  <a:srgbClr val="2C9FF0"/>
                </a:solidFill>
              </a:rPr>
              <a:t>	</a:t>
            </a:r>
            <a:r>
              <a:rPr u="sng" spc="8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hlinkClick r:id="rId7"/>
              </a:rPr>
              <a:t>info@apaipa.org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668270" y="6234725"/>
            <a:ext cx="3982720" cy="165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0126" y="2504058"/>
            <a:ext cx="4641215" cy="1433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834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1841500" algn="l"/>
              </a:tabLst>
            </a:pPr>
            <a:r>
              <a:rPr sz="1400"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28054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Ma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b="1" spc="-17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id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2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b="1" spc="-19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spc="-185" dirty="0">
                <a:solidFill>
                  <a:srgbClr val="404040"/>
                </a:solidFill>
                <a:latin typeface="Tahoma"/>
                <a:cs typeface="Tahoma"/>
              </a:rPr>
              <a:t>STITUT</a:t>
            </a:r>
            <a:r>
              <a:rPr sz="1400" b="1" spc="-22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404040"/>
                </a:solidFill>
                <a:latin typeface="Tahoma"/>
                <a:cs typeface="Tahoma"/>
              </a:rPr>
              <a:t>J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b="1" spc="-15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400" b="1" spc="-145" dirty="0">
                <a:solidFill>
                  <a:srgbClr val="404040"/>
                </a:solidFill>
                <a:latin typeface="Tahoma"/>
                <a:cs typeface="Tahoma"/>
              </a:rPr>
              <a:t>É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Fun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spc="25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22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ó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) 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Pinar </a:t>
            </a:r>
            <a:r>
              <a:rPr sz="1400" spc="17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San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José, 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98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u="sng" spc="50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Tahoma"/>
                <a:cs typeface="Tahoma"/>
                <a:hlinkClick r:id="rId8"/>
              </a:rPr>
              <a:t>http://www.fundacioninstitutosanjose.es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841500" algn="l"/>
              </a:tabLst>
            </a:pPr>
            <a:r>
              <a:rPr sz="1400"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2801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9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-7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id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2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B</a:t>
            </a:r>
            <a:r>
              <a:rPr sz="1400" b="1" spc="8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JO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4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SO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400" b="1" spc="-175" dirty="0">
                <a:solidFill>
                  <a:srgbClr val="404040"/>
                </a:solidFill>
                <a:latin typeface="Tahoma"/>
                <a:cs typeface="Tahoma"/>
              </a:rPr>
              <a:t>BR</a:t>
            </a:r>
            <a:r>
              <a:rPr sz="1400" b="1" spc="-15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RO</a:t>
            </a:r>
            <a:endParaRPr sz="1400">
              <a:latin typeface="Tahoma"/>
              <a:cs typeface="Tahoma"/>
            </a:endParaRPr>
          </a:p>
          <a:p>
            <a:pPr marL="469900" marR="715645" indent="-114935">
              <a:lnSpc>
                <a:spcPct val="100000"/>
              </a:lnSpc>
              <a:tabLst>
                <a:tab pos="1841500" algn="l"/>
              </a:tabLst>
            </a:pP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400" spc="2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25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25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21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ó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)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21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4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140" dirty="0">
                <a:solidFill>
                  <a:srgbClr val="404040"/>
                </a:solidFill>
                <a:latin typeface="Tahoma"/>
                <a:cs typeface="Tahoma"/>
              </a:rPr>
              <a:t>cen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º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zq  </a:t>
            </a:r>
            <a:r>
              <a:rPr sz="1400" u="sng" spc="7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Tahoma"/>
                <a:cs typeface="Tahoma"/>
                <a:hlinkClick r:id="rId9"/>
              </a:rPr>
              <a:t>http://www.debajodelsombrero.org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50126" y="4250816"/>
            <a:ext cx="15786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3860" algn="l"/>
              </a:tabLst>
            </a:pPr>
            <a:r>
              <a:rPr sz="1400" spc="-150" dirty="0">
                <a:solidFill>
                  <a:srgbClr val="353535"/>
                </a:solidFill>
                <a:latin typeface="Microsoft Sans Serif"/>
                <a:cs typeface="Microsoft Sans Serif"/>
              </a:rPr>
              <a:t>🠶	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28044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50" dirty="0">
                <a:solidFill>
                  <a:srgbClr val="404040"/>
                </a:solidFill>
                <a:latin typeface="Tahoma"/>
                <a:cs typeface="Tahoma"/>
              </a:rPr>
              <a:t>Ma</a:t>
            </a:r>
            <a:r>
              <a:rPr sz="1400" b="1" spc="3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400" b="1" spc="-17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id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79306" y="4250816"/>
            <a:ext cx="968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AZABACHE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1160" y="4250816"/>
            <a:ext cx="15709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Casuarina,</a:t>
            </a:r>
            <a:r>
              <a:rPr sz="14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20.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5ºB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93026" y="4464177"/>
            <a:ext cx="3839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55800" algn="l"/>
              </a:tabLst>
            </a:pP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Dcha</a:t>
            </a:r>
            <a:r>
              <a:rPr sz="1400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AGUILAS)	Teléfono:</a:t>
            </a:r>
            <a:r>
              <a:rPr sz="14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629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28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80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26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3026" y="4602327"/>
            <a:ext cx="38544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 marR="5080" indent="-58419">
              <a:lnSpc>
                <a:spcPct val="135700"/>
              </a:lnSpc>
              <a:spcBef>
                <a:spcPts val="100"/>
              </a:spcBef>
            </a:pP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Teléfono,</a:t>
            </a:r>
            <a:r>
              <a:rPr sz="14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Work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649493552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Fax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Fax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913738204 </a:t>
            </a:r>
            <a:r>
              <a:rPr sz="1400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u="sng" spc="95" dirty="0">
                <a:solidFill>
                  <a:srgbClr val="2C9FF0"/>
                </a:solidFill>
                <a:uFill>
                  <a:solidFill>
                    <a:srgbClr val="2C9FF0"/>
                  </a:solidFill>
                </a:uFill>
                <a:latin typeface="Tahoma"/>
                <a:cs typeface="Tahoma"/>
                <a:hlinkClick r:id="rId10"/>
              </a:rPr>
              <a:t>azabache_ociotl@yahoo.es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71952" y="646252"/>
            <a:ext cx="6746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252525"/>
                </a:solidFill>
                <a:latin typeface="Tahoma"/>
                <a:cs typeface="Tahoma"/>
              </a:rPr>
              <a:t>MATERIALES</a:t>
            </a:r>
            <a:r>
              <a:rPr sz="3600" b="0" spc="-15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3600" b="0" spc="275" dirty="0">
                <a:solidFill>
                  <a:srgbClr val="252525"/>
                </a:solidFill>
                <a:latin typeface="Tahoma"/>
                <a:cs typeface="Tahoma"/>
              </a:rPr>
              <a:t>PARA</a:t>
            </a:r>
            <a:r>
              <a:rPr sz="3600" b="0" spc="-15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3600" b="0" spc="185" dirty="0">
                <a:solidFill>
                  <a:srgbClr val="252525"/>
                </a:solidFill>
                <a:latin typeface="Tahoma"/>
                <a:cs typeface="Tahoma"/>
              </a:rPr>
              <a:t>LA</a:t>
            </a:r>
            <a:r>
              <a:rPr sz="3600" b="0" spc="-1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3600" b="0" dirty="0">
                <a:solidFill>
                  <a:srgbClr val="252525"/>
                </a:solidFill>
                <a:latin typeface="Tahoma"/>
                <a:cs typeface="Tahoma"/>
              </a:rPr>
              <a:t>FAMILIAS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8270" y="3644264"/>
            <a:ext cx="8595995" cy="109855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354965" algn="l"/>
              </a:tabLst>
            </a:pPr>
            <a:r>
              <a:rPr sz="1800" spc="-60" dirty="0">
                <a:solidFill>
                  <a:srgbClr val="E78612"/>
                </a:solidFill>
                <a:latin typeface="Microsoft Sans Serif"/>
                <a:cs typeface="Microsoft Sans Serif"/>
              </a:rPr>
              <a:t>🠶	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Equipo</a:t>
            </a:r>
            <a:r>
              <a:rPr sz="18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Especifico</a:t>
            </a:r>
            <a:r>
              <a:rPr sz="18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404040"/>
                </a:solidFill>
                <a:latin typeface="Tahoma"/>
                <a:cs typeface="Tahoma"/>
              </a:rPr>
              <a:t>Alteraciones</a:t>
            </a:r>
            <a:r>
              <a:rPr sz="18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ahoma"/>
                <a:cs typeface="Tahoma"/>
              </a:rPr>
              <a:t>Graves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8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404040"/>
                </a:solidFill>
                <a:latin typeface="Tahoma"/>
                <a:cs typeface="Tahoma"/>
              </a:rPr>
              <a:t>Desarrollo</a:t>
            </a:r>
            <a:endParaRPr sz="1800">
              <a:latin typeface="Tahoma"/>
              <a:cs typeface="Tahoma"/>
            </a:endParaRPr>
          </a:p>
          <a:p>
            <a:pPr marL="94615">
              <a:lnSpc>
                <a:spcPct val="100000"/>
              </a:lnSpc>
              <a:spcBef>
                <a:spcPts val="980"/>
              </a:spcBef>
            </a:pPr>
            <a:r>
              <a:rPr sz="1800" u="heavy" spc="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https://</a:t>
            </a:r>
            <a:r>
              <a:rPr sz="1800" u="heavy" spc="10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www.educa2.madrid.org/web/centro.eoep.alteracionesdesarrollo.m</a:t>
            </a:r>
            <a:endParaRPr sz="1800">
              <a:latin typeface="Tahoma"/>
              <a:cs typeface="Tahoma"/>
            </a:endParaRPr>
          </a:p>
          <a:p>
            <a:pPr marL="94615">
              <a:lnSpc>
                <a:spcPct val="100000"/>
              </a:lnSpc>
            </a:pPr>
            <a:r>
              <a:rPr sz="1800" u="heavy" spc="8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</a:rPr>
              <a:t>adrid/familias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8270" y="6235395"/>
            <a:ext cx="2918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B5A787"/>
                </a:solidFill>
                <a:latin typeface="Tahoma"/>
                <a:cs typeface="Tahoma"/>
              </a:rPr>
              <a:t>PROFESORAS</a:t>
            </a:r>
            <a:r>
              <a:rPr sz="900" spc="260" dirty="0">
                <a:solidFill>
                  <a:srgbClr val="B5A787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B5A787"/>
                </a:solidFill>
                <a:latin typeface="Tahoma"/>
                <a:cs typeface="Tahoma"/>
              </a:rPr>
              <a:t>SERVICIOS</a:t>
            </a:r>
            <a:r>
              <a:rPr sz="900" spc="-50" dirty="0">
                <a:solidFill>
                  <a:srgbClr val="B5A787"/>
                </a:solidFill>
                <a:latin typeface="Tahoma"/>
                <a:cs typeface="Tahoma"/>
              </a:rPr>
              <a:t> </a:t>
            </a:r>
            <a:r>
              <a:rPr sz="900" spc="125" dirty="0">
                <a:solidFill>
                  <a:srgbClr val="B5A787"/>
                </a:solidFill>
                <a:latin typeface="Tahoma"/>
                <a:cs typeface="Tahoma"/>
              </a:rPr>
              <a:t>A</a:t>
            </a:r>
            <a:r>
              <a:rPr sz="900" spc="-30" dirty="0">
                <a:solidFill>
                  <a:srgbClr val="B5A787"/>
                </a:solidFill>
                <a:latin typeface="Tahoma"/>
                <a:cs typeface="Tahoma"/>
              </a:rPr>
              <a:t> </a:t>
            </a:r>
            <a:r>
              <a:rPr sz="900" spc="45" dirty="0">
                <a:solidFill>
                  <a:srgbClr val="B5A787"/>
                </a:solidFill>
                <a:latin typeface="Tahoma"/>
                <a:cs typeface="Tahoma"/>
              </a:rPr>
              <a:t>LA</a:t>
            </a:r>
            <a:r>
              <a:rPr sz="900" spc="-55" dirty="0">
                <a:solidFill>
                  <a:srgbClr val="B5A787"/>
                </a:solidFill>
                <a:latin typeface="Tahoma"/>
                <a:cs typeface="Tahoma"/>
              </a:rPr>
              <a:t> </a:t>
            </a:r>
            <a:r>
              <a:rPr sz="900" spc="65" dirty="0">
                <a:solidFill>
                  <a:srgbClr val="B5A787"/>
                </a:solidFill>
                <a:latin typeface="Tahoma"/>
                <a:cs typeface="Tahoma"/>
              </a:rPr>
              <a:t>COMUNIDAD</a:t>
            </a:r>
            <a:r>
              <a:rPr sz="900" spc="250" dirty="0">
                <a:solidFill>
                  <a:srgbClr val="B5A787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B5A787"/>
                </a:solidFill>
                <a:latin typeface="Tahoma"/>
                <a:cs typeface="Tahoma"/>
              </a:rPr>
              <a:t>EE </a:t>
            </a:r>
            <a:r>
              <a:rPr sz="900" spc="100" dirty="0">
                <a:solidFill>
                  <a:srgbClr val="B5A787"/>
                </a:solidFill>
                <a:latin typeface="Tahoma"/>
                <a:cs typeface="Tahoma"/>
              </a:rPr>
              <a:t>AGD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77071" y="1629155"/>
            <a:ext cx="1946148" cy="192023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422148"/>
            <a:ext cx="4960620" cy="1170940"/>
            <a:chOff x="0" y="422148"/>
            <a:chExt cx="4960620" cy="1170940"/>
          </a:xfrm>
        </p:grpSpPr>
        <p:sp>
          <p:nvSpPr>
            <p:cNvPr id="7" name="object 7"/>
            <p:cNvSpPr/>
            <p:nvPr/>
          </p:nvSpPr>
          <p:spPr>
            <a:xfrm>
              <a:off x="0" y="714756"/>
              <a:ext cx="1592580" cy="508000"/>
            </a:xfrm>
            <a:custGeom>
              <a:avLst/>
              <a:gdLst/>
              <a:ahLst/>
              <a:cxnLst/>
              <a:rect l="l" t="t" r="r" b="b"/>
              <a:pathLst>
                <a:path w="1592580" h="508000">
                  <a:moveTo>
                    <a:pt x="0" y="0"/>
                  </a:moveTo>
                  <a:lnTo>
                    <a:pt x="0" y="503948"/>
                  </a:lnTo>
                  <a:lnTo>
                    <a:pt x="1245844" y="507491"/>
                  </a:lnTo>
                  <a:lnTo>
                    <a:pt x="1346200" y="507491"/>
                  </a:lnTo>
                  <a:lnTo>
                    <a:pt x="1350899" y="502665"/>
                  </a:lnTo>
                  <a:lnTo>
                    <a:pt x="1352423" y="501141"/>
                  </a:lnTo>
                  <a:lnTo>
                    <a:pt x="1354328" y="499617"/>
                  </a:lnTo>
                  <a:lnTo>
                    <a:pt x="1355852" y="497966"/>
                  </a:lnTo>
                  <a:lnTo>
                    <a:pt x="1584960" y="268858"/>
                  </a:lnTo>
                  <a:lnTo>
                    <a:pt x="1590246" y="261714"/>
                  </a:lnTo>
                  <a:lnTo>
                    <a:pt x="1592008" y="254571"/>
                  </a:lnTo>
                  <a:lnTo>
                    <a:pt x="1590246" y="247427"/>
                  </a:lnTo>
                  <a:lnTo>
                    <a:pt x="1584960" y="240283"/>
                  </a:lnTo>
                  <a:lnTo>
                    <a:pt x="1355852" y="11302"/>
                  </a:lnTo>
                  <a:lnTo>
                    <a:pt x="1350899" y="11302"/>
                  </a:lnTo>
                  <a:lnTo>
                    <a:pt x="1350899" y="6476"/>
                  </a:lnTo>
                  <a:lnTo>
                    <a:pt x="1346200" y="6476"/>
                  </a:lnTo>
                  <a:lnTo>
                    <a:pt x="1341374" y="1777"/>
                  </a:lnTo>
                  <a:lnTo>
                    <a:pt x="1245844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8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4752" y="422148"/>
              <a:ext cx="3515867" cy="117043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23491" y="2524760"/>
            <a:ext cx="8606790" cy="2921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715" indent="-342900">
              <a:lnSpc>
                <a:spcPct val="100000"/>
              </a:lnSpc>
              <a:spcBef>
                <a:spcPts val="95"/>
              </a:spcBef>
              <a:buSzPct val="17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b="1" spc="-365" dirty="0">
                <a:solidFill>
                  <a:srgbClr val="AC640D"/>
                </a:solidFill>
                <a:latin typeface="Tahoma"/>
                <a:cs typeface="Tahoma"/>
              </a:rPr>
              <a:t>LOS</a:t>
            </a:r>
            <a:r>
              <a:rPr sz="1600" b="1" spc="-36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PROFESIONALES</a:t>
            </a:r>
            <a:r>
              <a:rPr sz="1600" b="1" spc="-37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DE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35" dirty="0">
                <a:solidFill>
                  <a:srgbClr val="AC640D"/>
                </a:solidFill>
                <a:latin typeface="Tahoma"/>
                <a:cs typeface="Tahoma"/>
              </a:rPr>
              <a:t>ESTE</a:t>
            </a:r>
            <a:r>
              <a:rPr sz="1600" b="1" spc="-20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EQUIPO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65" dirty="0">
                <a:solidFill>
                  <a:srgbClr val="AC640D"/>
                </a:solidFill>
                <a:latin typeface="Tahoma"/>
                <a:cs typeface="Tahoma"/>
              </a:rPr>
              <a:t>NO</a:t>
            </a:r>
            <a:r>
              <a:rPr sz="1600" b="1" spc="-459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5" dirty="0">
                <a:solidFill>
                  <a:srgbClr val="AC640D"/>
                </a:solidFill>
                <a:latin typeface="Tahoma"/>
                <a:cs typeface="Tahoma"/>
              </a:rPr>
              <a:t>TENEMOS</a:t>
            </a:r>
            <a:r>
              <a:rPr sz="1600" b="1" spc="-40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5" dirty="0">
                <a:solidFill>
                  <a:srgbClr val="AC640D"/>
                </a:solidFill>
                <a:latin typeface="Tahoma"/>
                <a:cs typeface="Tahoma"/>
              </a:rPr>
              <a:t>NADA</a:t>
            </a:r>
            <a:r>
              <a:rPr sz="1600" b="1" spc="-42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QUE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5" dirty="0">
                <a:solidFill>
                  <a:srgbClr val="AC640D"/>
                </a:solidFill>
                <a:latin typeface="Tahoma"/>
                <a:cs typeface="Tahoma"/>
              </a:rPr>
              <a:t>VER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5" dirty="0">
                <a:solidFill>
                  <a:srgbClr val="AC640D"/>
                </a:solidFill>
                <a:latin typeface="Tahoma"/>
                <a:cs typeface="Tahoma"/>
              </a:rPr>
              <a:t>CON</a:t>
            </a:r>
            <a:r>
              <a:rPr sz="1600" b="1" spc="-42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30" dirty="0">
                <a:solidFill>
                  <a:srgbClr val="AC640D"/>
                </a:solidFill>
                <a:latin typeface="Tahoma"/>
                <a:cs typeface="Tahoma"/>
              </a:rPr>
              <a:t>LAS</a:t>
            </a:r>
            <a:r>
              <a:rPr sz="1600" b="1" spc="-3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5" dirty="0">
                <a:solidFill>
                  <a:srgbClr val="AC640D"/>
                </a:solidFill>
                <a:latin typeface="Tahoma"/>
                <a:cs typeface="Tahoma"/>
              </a:rPr>
              <a:t>ACTIVIDADES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Y</a:t>
            </a:r>
            <a:r>
              <a:rPr sz="1600" b="1" spc="-36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5" dirty="0">
                <a:solidFill>
                  <a:srgbClr val="AC640D"/>
                </a:solidFill>
                <a:latin typeface="Tahoma"/>
                <a:cs typeface="Tahoma"/>
              </a:rPr>
              <a:t>ENTIDADES</a:t>
            </a:r>
            <a:r>
              <a:rPr sz="1600" b="1" spc="-39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SOBRE</a:t>
            </a:r>
            <a:r>
              <a:rPr sz="1600" b="1" spc="-37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30" dirty="0">
                <a:solidFill>
                  <a:srgbClr val="AC640D"/>
                </a:solidFill>
                <a:latin typeface="Tahoma"/>
                <a:cs typeface="Tahoma"/>
              </a:rPr>
              <a:t>LAS</a:t>
            </a:r>
            <a:r>
              <a:rPr sz="1600" b="1" spc="-3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QUE 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5" dirty="0">
                <a:solidFill>
                  <a:srgbClr val="AC640D"/>
                </a:solidFill>
                <a:latin typeface="Tahoma"/>
                <a:cs typeface="Tahoma"/>
              </a:rPr>
              <a:t>OFRECEMOS</a:t>
            </a:r>
            <a:r>
              <a:rPr sz="1600" b="1" spc="-34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0" dirty="0">
                <a:solidFill>
                  <a:srgbClr val="AC640D"/>
                </a:solidFill>
                <a:latin typeface="Tahoma"/>
                <a:cs typeface="Tahoma"/>
              </a:rPr>
              <a:t>INFORMACIÓN.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255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SzPct val="17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b="1" spc="-390" dirty="0">
                <a:solidFill>
                  <a:srgbClr val="AC640D"/>
                </a:solidFill>
                <a:latin typeface="Tahoma"/>
                <a:cs typeface="Tahoma"/>
              </a:rPr>
              <a:t>SOLO</a:t>
            </a:r>
            <a:r>
              <a:rPr sz="1600" b="1" spc="-13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5" dirty="0">
                <a:solidFill>
                  <a:srgbClr val="AC640D"/>
                </a:solidFill>
                <a:latin typeface="Tahoma"/>
                <a:cs typeface="Tahoma"/>
              </a:rPr>
              <a:t>OFRECEMOS</a:t>
            </a:r>
            <a:r>
              <a:rPr sz="1600" b="1" spc="-1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5" dirty="0">
                <a:solidFill>
                  <a:srgbClr val="AC640D"/>
                </a:solidFill>
                <a:latin typeface="Tahoma"/>
                <a:cs typeface="Tahoma"/>
              </a:rPr>
              <a:t>SERVICIOS</a:t>
            </a:r>
            <a:r>
              <a:rPr sz="1600" b="1" spc="-7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0" dirty="0">
                <a:solidFill>
                  <a:srgbClr val="AC640D"/>
                </a:solidFill>
                <a:latin typeface="Tahoma"/>
                <a:cs typeface="Tahoma"/>
              </a:rPr>
              <a:t>QUE</a:t>
            </a:r>
            <a:r>
              <a:rPr sz="1600" b="1" spc="-25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65" dirty="0">
                <a:solidFill>
                  <a:srgbClr val="AC640D"/>
                </a:solidFill>
                <a:latin typeface="Tahoma"/>
                <a:cs typeface="Tahoma"/>
              </a:rPr>
              <a:t>USTEDES</a:t>
            </a:r>
            <a:r>
              <a:rPr sz="1600" b="1" spc="-1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5" dirty="0">
                <a:solidFill>
                  <a:srgbClr val="AC640D"/>
                </a:solidFill>
                <a:latin typeface="Tahoma"/>
                <a:cs typeface="Tahoma"/>
              </a:rPr>
              <a:t>DEBEN</a:t>
            </a:r>
            <a:r>
              <a:rPr sz="1600" b="1" spc="-17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5" dirty="0">
                <a:solidFill>
                  <a:srgbClr val="AC640D"/>
                </a:solidFill>
                <a:latin typeface="Tahoma"/>
                <a:cs typeface="Tahoma"/>
              </a:rPr>
              <a:t>VALORAR</a:t>
            </a:r>
            <a:r>
              <a:rPr sz="1600" b="1" spc="-15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65" dirty="0">
                <a:solidFill>
                  <a:srgbClr val="AC640D"/>
                </a:solidFill>
                <a:latin typeface="Tahoma"/>
                <a:cs typeface="Tahoma"/>
              </a:rPr>
              <a:t>SI</a:t>
            </a:r>
            <a:r>
              <a:rPr sz="1600" b="1" spc="-13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SON</a:t>
            </a:r>
            <a:r>
              <a:rPr sz="1600" b="1" spc="-19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0" dirty="0">
                <a:solidFill>
                  <a:srgbClr val="AC640D"/>
                </a:solidFill>
                <a:latin typeface="Tahoma"/>
                <a:cs typeface="Tahoma"/>
              </a:rPr>
              <a:t>ADECUADOS</a:t>
            </a:r>
            <a:r>
              <a:rPr sz="1600" b="1" spc="-14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5" dirty="0">
                <a:solidFill>
                  <a:srgbClr val="AC640D"/>
                </a:solidFill>
                <a:latin typeface="Tahoma"/>
                <a:cs typeface="Tahoma"/>
              </a:rPr>
              <a:t>PARA</a:t>
            </a:r>
            <a:r>
              <a:rPr sz="1600" b="1" spc="-12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35" dirty="0">
                <a:solidFill>
                  <a:srgbClr val="AC640D"/>
                </a:solidFill>
                <a:latin typeface="Tahoma"/>
                <a:cs typeface="Tahoma"/>
              </a:rPr>
              <a:t>SUS</a:t>
            </a:r>
            <a:r>
              <a:rPr sz="1600" b="1" spc="-10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20" dirty="0">
                <a:solidFill>
                  <a:srgbClr val="AC640D"/>
                </a:solidFill>
                <a:latin typeface="Tahoma"/>
                <a:cs typeface="Tahoma"/>
              </a:rPr>
              <a:t>HIJOS-AS.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 MT"/>
              <a:buChar char="•"/>
            </a:pPr>
            <a:endParaRPr sz="255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buClr>
                <a:srgbClr val="000000"/>
              </a:buClr>
              <a:buSzPct val="17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b="1" spc="-405" dirty="0">
                <a:solidFill>
                  <a:srgbClr val="AC640D"/>
                </a:solidFill>
                <a:latin typeface="Tahoma"/>
                <a:cs typeface="Tahoma"/>
              </a:rPr>
              <a:t>NOSOTROS</a:t>
            </a:r>
            <a:r>
              <a:rPr sz="1600" b="1" spc="-34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UNICAMENTE</a:t>
            </a:r>
            <a:r>
              <a:rPr sz="1600" b="1" spc="-36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CONTAMOS</a:t>
            </a:r>
            <a:r>
              <a:rPr sz="1600" b="1" spc="-36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5" dirty="0">
                <a:solidFill>
                  <a:srgbClr val="AC640D"/>
                </a:solidFill>
                <a:latin typeface="Tahoma"/>
                <a:cs typeface="Tahoma"/>
              </a:rPr>
              <a:t>CON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30" dirty="0">
                <a:solidFill>
                  <a:srgbClr val="AC640D"/>
                </a:solidFill>
                <a:latin typeface="Tahoma"/>
                <a:cs typeface="Tahoma"/>
              </a:rPr>
              <a:t>LAS</a:t>
            </a:r>
            <a:r>
              <a:rPr sz="1600" b="1" spc="-19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EXPERIENCIAS</a:t>
            </a:r>
            <a:r>
              <a:rPr sz="1600" b="1" spc="-20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DE</a:t>
            </a:r>
            <a:r>
              <a:rPr sz="1600" b="1" spc="-30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65" dirty="0">
                <a:solidFill>
                  <a:srgbClr val="AC640D"/>
                </a:solidFill>
                <a:latin typeface="Tahoma"/>
                <a:cs typeface="Tahoma"/>
              </a:rPr>
              <a:t>LOS</a:t>
            </a:r>
            <a:r>
              <a:rPr sz="1600" b="1" spc="-15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5" dirty="0">
                <a:solidFill>
                  <a:srgbClr val="AC640D"/>
                </a:solidFill>
                <a:latin typeface="Tahoma"/>
                <a:cs typeface="Tahoma"/>
              </a:rPr>
              <a:t>PROPIOS</a:t>
            </a:r>
            <a:r>
              <a:rPr sz="1600" b="1" spc="-24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5" dirty="0">
                <a:solidFill>
                  <a:srgbClr val="AC640D"/>
                </a:solidFill>
                <a:latin typeface="Tahoma"/>
                <a:cs typeface="Tahoma"/>
              </a:rPr>
              <a:t>PADRES</a:t>
            </a:r>
            <a:r>
              <a:rPr sz="1600" b="1" spc="-18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Y</a:t>
            </a:r>
            <a:r>
              <a:rPr sz="1600" b="1" spc="-17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5" dirty="0">
                <a:solidFill>
                  <a:srgbClr val="AC640D"/>
                </a:solidFill>
                <a:latin typeface="Tahoma"/>
                <a:cs typeface="Tahoma"/>
              </a:rPr>
              <a:t>OTROS</a:t>
            </a:r>
            <a:r>
              <a:rPr sz="1600" b="1" spc="-27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PROFESIONALES</a:t>
            </a:r>
            <a:r>
              <a:rPr sz="1600" b="1" spc="-20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0" dirty="0">
                <a:solidFill>
                  <a:srgbClr val="AC640D"/>
                </a:solidFill>
                <a:latin typeface="Tahoma"/>
                <a:cs typeface="Tahoma"/>
              </a:rPr>
              <a:t>DEL </a:t>
            </a:r>
            <a:r>
              <a:rPr sz="1600" b="1" spc="-37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SECTOR</a:t>
            </a:r>
            <a:r>
              <a:rPr sz="1600" b="1" spc="-33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Y</a:t>
            </a:r>
            <a:r>
              <a:rPr sz="1600" b="1" spc="-33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55" dirty="0">
                <a:solidFill>
                  <a:srgbClr val="AC640D"/>
                </a:solidFill>
                <a:latin typeface="Tahoma"/>
                <a:cs typeface="Tahoma"/>
              </a:rPr>
              <a:t>LA</a:t>
            </a:r>
            <a:r>
              <a:rPr sz="1600" b="1" spc="-25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40" dirty="0">
                <a:solidFill>
                  <a:srgbClr val="AC640D"/>
                </a:solidFill>
                <a:latin typeface="Tahoma"/>
                <a:cs typeface="Tahoma"/>
              </a:rPr>
              <a:t>INFORMACION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0" dirty="0">
                <a:solidFill>
                  <a:srgbClr val="AC640D"/>
                </a:solidFill>
                <a:latin typeface="Tahoma"/>
                <a:cs typeface="Tahoma"/>
              </a:rPr>
              <a:t>DISPONIBLE</a:t>
            </a:r>
            <a:r>
              <a:rPr sz="1600" b="1" spc="-35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EN</a:t>
            </a:r>
            <a:r>
              <a:rPr sz="1600" b="1" spc="-37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30" dirty="0">
                <a:solidFill>
                  <a:srgbClr val="AC640D"/>
                </a:solidFill>
                <a:latin typeface="Tahoma"/>
                <a:cs typeface="Tahoma"/>
              </a:rPr>
              <a:t>LAS</a:t>
            </a:r>
            <a:r>
              <a:rPr sz="1600" b="1" spc="-27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5" dirty="0">
                <a:solidFill>
                  <a:srgbClr val="AC640D"/>
                </a:solidFill>
                <a:latin typeface="Tahoma"/>
                <a:cs typeface="Tahoma"/>
              </a:rPr>
              <a:t>WEB.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255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SzPct val="17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b="1" spc="-360" dirty="0">
                <a:solidFill>
                  <a:srgbClr val="AC640D"/>
                </a:solidFill>
                <a:latin typeface="Tahoma"/>
                <a:cs typeface="Tahoma"/>
              </a:rPr>
              <a:t>SI</a:t>
            </a:r>
            <a:r>
              <a:rPr sz="1600" b="1" spc="-13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ALGUN</a:t>
            </a:r>
            <a:r>
              <a:rPr sz="1600" b="1" spc="-9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0" dirty="0">
                <a:solidFill>
                  <a:srgbClr val="AC640D"/>
                </a:solidFill>
                <a:latin typeface="Tahoma"/>
                <a:cs typeface="Tahoma"/>
              </a:rPr>
              <a:t>SERVICIO</a:t>
            </a:r>
            <a:r>
              <a:rPr sz="1600" b="1" spc="-12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50" dirty="0">
                <a:solidFill>
                  <a:srgbClr val="AC640D"/>
                </a:solidFill>
                <a:latin typeface="Tahoma"/>
                <a:cs typeface="Tahoma"/>
              </a:rPr>
              <a:t>ESPECIFICO,</a:t>
            </a:r>
            <a:r>
              <a:rPr sz="1600" b="1" spc="-9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0" dirty="0">
                <a:solidFill>
                  <a:srgbClr val="AC640D"/>
                </a:solidFill>
                <a:latin typeface="Tahoma"/>
                <a:cs typeface="Tahoma"/>
              </a:rPr>
              <a:t>SIN</a:t>
            </a:r>
            <a:r>
              <a:rPr sz="1600" b="1" spc="-11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65" dirty="0">
                <a:solidFill>
                  <a:srgbClr val="AC640D"/>
                </a:solidFill>
                <a:latin typeface="Tahoma"/>
                <a:cs typeface="Tahoma"/>
              </a:rPr>
              <a:t>ANIMO</a:t>
            </a:r>
            <a:r>
              <a:rPr sz="1600" b="1" spc="-32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DE</a:t>
            </a:r>
            <a:r>
              <a:rPr sz="1600" b="1" spc="-1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5" dirty="0">
                <a:solidFill>
                  <a:srgbClr val="AC640D"/>
                </a:solidFill>
                <a:latin typeface="Tahoma"/>
                <a:cs typeface="Tahoma"/>
              </a:rPr>
              <a:t>LUCRO</a:t>
            </a:r>
            <a:r>
              <a:rPr sz="1600" b="1" spc="-12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210" dirty="0">
                <a:solidFill>
                  <a:srgbClr val="AC640D"/>
                </a:solidFill>
                <a:latin typeface="Tahoma"/>
                <a:cs typeface="Tahoma"/>
              </a:rPr>
              <a:t>,</a:t>
            </a:r>
            <a:r>
              <a:rPr sz="1600" b="1" spc="-10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QUIERE</a:t>
            </a:r>
            <a:r>
              <a:rPr sz="1600" b="1" spc="-1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55" dirty="0">
                <a:solidFill>
                  <a:srgbClr val="AC640D"/>
                </a:solidFill>
                <a:latin typeface="Tahoma"/>
                <a:cs typeface="Tahoma"/>
              </a:rPr>
              <a:t>ESTAR</a:t>
            </a:r>
            <a:r>
              <a:rPr sz="1600" b="1" spc="-11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5" dirty="0">
                <a:solidFill>
                  <a:srgbClr val="AC640D"/>
                </a:solidFill>
                <a:latin typeface="Tahoma"/>
                <a:cs typeface="Tahoma"/>
              </a:rPr>
              <a:t>INCLUIDO</a:t>
            </a:r>
            <a:r>
              <a:rPr sz="1600" b="1" spc="-11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09" dirty="0">
                <a:solidFill>
                  <a:srgbClr val="AC640D"/>
                </a:solidFill>
                <a:latin typeface="Tahoma"/>
                <a:cs typeface="Tahoma"/>
              </a:rPr>
              <a:t>EN</a:t>
            </a:r>
            <a:r>
              <a:rPr sz="1600" b="1" spc="-11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40" dirty="0">
                <a:solidFill>
                  <a:srgbClr val="AC640D"/>
                </a:solidFill>
                <a:latin typeface="Tahoma"/>
                <a:cs typeface="Tahoma"/>
              </a:rPr>
              <a:t>ESTA</a:t>
            </a:r>
            <a:r>
              <a:rPr sz="1600" b="1" spc="-11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34" dirty="0">
                <a:solidFill>
                  <a:srgbClr val="AC640D"/>
                </a:solidFill>
                <a:latin typeface="Tahoma"/>
                <a:cs typeface="Tahoma"/>
              </a:rPr>
              <a:t>INFORMACION</a:t>
            </a:r>
            <a:r>
              <a:rPr sz="1600" b="1" spc="-114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85" dirty="0">
                <a:solidFill>
                  <a:srgbClr val="AC640D"/>
                </a:solidFill>
                <a:latin typeface="Tahoma"/>
                <a:cs typeface="Tahoma"/>
              </a:rPr>
              <a:t>PUEDE</a:t>
            </a:r>
            <a:r>
              <a:rPr sz="1600" b="1" spc="-10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90" dirty="0">
                <a:solidFill>
                  <a:srgbClr val="AC640D"/>
                </a:solidFill>
                <a:latin typeface="Tahoma"/>
                <a:cs typeface="Tahoma"/>
              </a:rPr>
              <a:t>PONERSE</a:t>
            </a:r>
            <a:endParaRPr sz="16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600" b="1" spc="-415" dirty="0">
                <a:solidFill>
                  <a:srgbClr val="AC640D"/>
                </a:solidFill>
                <a:latin typeface="Tahoma"/>
                <a:cs typeface="Tahoma"/>
              </a:rPr>
              <a:t>EN</a:t>
            </a:r>
            <a:r>
              <a:rPr sz="1600" b="1" spc="-14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C</a:t>
            </a:r>
            <a:r>
              <a:rPr sz="1600" b="1" spc="-434" dirty="0">
                <a:solidFill>
                  <a:srgbClr val="AC640D"/>
                </a:solidFill>
                <a:latin typeface="Tahoma"/>
                <a:cs typeface="Tahoma"/>
              </a:rPr>
              <a:t>O</a:t>
            </a:r>
            <a:r>
              <a:rPr sz="1600" b="1" spc="-459" dirty="0">
                <a:solidFill>
                  <a:srgbClr val="AC640D"/>
                </a:solidFill>
                <a:latin typeface="Tahoma"/>
                <a:cs typeface="Tahoma"/>
              </a:rPr>
              <a:t>N</a:t>
            </a:r>
            <a:r>
              <a:rPr sz="1600" b="1" spc="-355" dirty="0">
                <a:solidFill>
                  <a:srgbClr val="AC640D"/>
                </a:solidFill>
                <a:latin typeface="Tahoma"/>
                <a:cs typeface="Tahoma"/>
              </a:rPr>
              <a:t>T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AC</a:t>
            </a:r>
            <a:r>
              <a:rPr sz="1600" b="1" spc="-325" dirty="0">
                <a:solidFill>
                  <a:srgbClr val="AC640D"/>
                </a:solidFill>
                <a:latin typeface="Tahoma"/>
                <a:cs typeface="Tahoma"/>
              </a:rPr>
              <a:t>T</a:t>
            </a:r>
            <a:r>
              <a:rPr sz="1600" b="1" spc="-470" dirty="0">
                <a:solidFill>
                  <a:srgbClr val="AC640D"/>
                </a:solidFill>
                <a:latin typeface="Tahoma"/>
                <a:cs typeface="Tahoma"/>
              </a:rPr>
              <a:t>O</a:t>
            </a:r>
            <a:r>
              <a:rPr sz="1600" b="1" spc="-150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370" dirty="0">
                <a:solidFill>
                  <a:srgbClr val="AC640D"/>
                </a:solidFill>
                <a:latin typeface="Tahoma"/>
                <a:cs typeface="Tahoma"/>
              </a:rPr>
              <a:t>C</a:t>
            </a:r>
            <a:r>
              <a:rPr sz="1600" b="1" spc="-434" dirty="0">
                <a:solidFill>
                  <a:srgbClr val="AC640D"/>
                </a:solidFill>
                <a:latin typeface="Tahoma"/>
                <a:cs typeface="Tahoma"/>
              </a:rPr>
              <a:t>O</a:t>
            </a:r>
            <a:r>
              <a:rPr sz="1600" b="1" spc="-470" dirty="0">
                <a:solidFill>
                  <a:srgbClr val="AC640D"/>
                </a:solidFill>
                <a:latin typeface="Tahoma"/>
                <a:cs typeface="Tahoma"/>
              </a:rPr>
              <a:t>N</a:t>
            </a:r>
            <a:r>
              <a:rPr sz="1600" b="1" spc="-135" dirty="0">
                <a:solidFill>
                  <a:srgbClr val="AC640D"/>
                </a:solidFill>
                <a:latin typeface="Tahoma"/>
                <a:cs typeface="Tahoma"/>
              </a:rPr>
              <a:t> </a:t>
            </a:r>
            <a:r>
              <a:rPr sz="1600" b="1" spc="-420" dirty="0">
                <a:solidFill>
                  <a:srgbClr val="AC640D"/>
                </a:solidFill>
                <a:latin typeface="Tahoma"/>
                <a:cs typeface="Tahoma"/>
              </a:rPr>
              <a:t>NOS</a:t>
            </a:r>
            <a:r>
              <a:rPr sz="1600" b="1" spc="-455" dirty="0">
                <a:solidFill>
                  <a:srgbClr val="AC640D"/>
                </a:solidFill>
                <a:latin typeface="Tahoma"/>
                <a:cs typeface="Tahoma"/>
              </a:rPr>
              <a:t>O</a:t>
            </a:r>
            <a:r>
              <a:rPr sz="1600" b="1" spc="-350" dirty="0">
                <a:solidFill>
                  <a:srgbClr val="AC640D"/>
                </a:solidFill>
                <a:latin typeface="Tahoma"/>
                <a:cs typeface="Tahoma"/>
              </a:rPr>
              <a:t>T</a:t>
            </a:r>
            <a:r>
              <a:rPr sz="1600" b="1" spc="-430" dirty="0">
                <a:solidFill>
                  <a:srgbClr val="AC640D"/>
                </a:solidFill>
                <a:latin typeface="Tahoma"/>
                <a:cs typeface="Tahoma"/>
              </a:rPr>
              <a:t>R</a:t>
            </a:r>
            <a:r>
              <a:rPr sz="1600" b="1" spc="-480" dirty="0">
                <a:solidFill>
                  <a:srgbClr val="AC640D"/>
                </a:solidFill>
                <a:latin typeface="Tahoma"/>
                <a:cs typeface="Tahoma"/>
              </a:rPr>
              <a:t>O</a:t>
            </a:r>
            <a:r>
              <a:rPr sz="1600" b="1" spc="-285" dirty="0">
                <a:solidFill>
                  <a:srgbClr val="AC640D"/>
                </a:solidFill>
                <a:latin typeface="Tahoma"/>
                <a:cs typeface="Tahoma"/>
              </a:rPr>
              <a:t>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42028" y="6271666"/>
            <a:ext cx="4034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8705" marR="5080" indent="-105664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EQUIPO ESPECIFICO ALTERACIONES</a:t>
            </a:r>
            <a:r>
              <a:rPr sz="1600" spc="1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GRAVES</a:t>
            </a:r>
            <a:r>
              <a:rPr sz="1600" spc="2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DEL </a:t>
            </a:r>
            <a:r>
              <a:rPr sz="1600" spc="-345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878787"/>
                </a:solidFill>
                <a:latin typeface="Calibri"/>
                <a:cs typeface="Calibri"/>
              </a:rPr>
              <a:t>DESARROLLO.</a:t>
            </a:r>
            <a:r>
              <a:rPr sz="1600" spc="40" dirty="0">
                <a:solidFill>
                  <a:srgbClr val="878787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878787"/>
                </a:solidFill>
                <a:latin typeface="Calibri"/>
                <a:cs typeface="Calibri"/>
              </a:rPr>
              <a:t>MADRID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2827" y="6063996"/>
            <a:ext cx="841248" cy="371856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81708" y="670382"/>
            <a:ext cx="3290570" cy="2464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204" dirty="0">
                <a:solidFill>
                  <a:srgbClr val="B73B25"/>
                </a:solidFill>
              </a:rPr>
              <a:t>CUESTIONARIO </a:t>
            </a:r>
            <a:r>
              <a:rPr spc="-200" dirty="0">
                <a:solidFill>
                  <a:srgbClr val="B73B25"/>
                </a:solidFill>
              </a:rPr>
              <a:t> </a:t>
            </a:r>
            <a:r>
              <a:rPr spc="-220" dirty="0">
                <a:solidFill>
                  <a:srgbClr val="B73B25"/>
                </a:solidFill>
              </a:rPr>
              <a:t>RECURSO</a:t>
            </a:r>
            <a:r>
              <a:rPr spc="-195" dirty="0">
                <a:solidFill>
                  <a:srgbClr val="B73B25"/>
                </a:solidFill>
              </a:rPr>
              <a:t>S</a:t>
            </a:r>
            <a:r>
              <a:rPr spc="-45" dirty="0">
                <a:solidFill>
                  <a:srgbClr val="B73B25"/>
                </a:solidFill>
              </a:rPr>
              <a:t> </a:t>
            </a:r>
            <a:r>
              <a:rPr spc="-235" dirty="0">
                <a:solidFill>
                  <a:srgbClr val="B73B25"/>
                </a:solidFill>
              </a:rPr>
              <a:t>:  </a:t>
            </a:r>
            <a:r>
              <a:rPr b="0" spc="250" dirty="0">
                <a:solidFill>
                  <a:srgbClr val="252525"/>
                </a:solidFill>
                <a:latin typeface="Tahoma"/>
                <a:cs typeface="Tahoma"/>
              </a:rPr>
              <a:t>VALORACIÓN </a:t>
            </a:r>
            <a:r>
              <a:rPr b="0" spc="254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55" dirty="0">
                <a:solidFill>
                  <a:srgbClr val="252525"/>
                </a:solidFill>
                <a:latin typeface="Tahoma"/>
                <a:cs typeface="Tahoma"/>
              </a:rPr>
              <a:t>OTROS</a:t>
            </a:r>
            <a:r>
              <a:rPr b="0" spc="-18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100" dirty="0">
                <a:solidFill>
                  <a:srgbClr val="252525"/>
                </a:solidFill>
                <a:latin typeface="Tahoma"/>
                <a:cs typeface="Tahoma"/>
              </a:rPr>
              <a:t>RECUSOS </a:t>
            </a:r>
            <a:r>
              <a:rPr b="0" spc="-98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b="0" spc="175" dirty="0">
                <a:solidFill>
                  <a:srgbClr val="252525"/>
                </a:solidFill>
                <a:latin typeface="Tahoma"/>
                <a:cs typeface="Tahoma"/>
              </a:rPr>
              <a:t>ASOCIACIONES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63" y="4440148"/>
            <a:ext cx="4339590" cy="11322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400" spc="125" dirty="0">
                <a:solidFill>
                  <a:srgbClr val="E78612"/>
                </a:solidFill>
                <a:latin typeface="Microsoft Sans Serif"/>
                <a:cs typeface="Microsoft Sans Serif"/>
              </a:rPr>
              <a:t>🠶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Código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1400" spc="75" dirty="0">
                <a:solidFill>
                  <a:srgbClr val="E78612"/>
                </a:solidFill>
                <a:latin typeface="Microsoft Sans Serif"/>
                <a:cs typeface="Microsoft Sans Serif"/>
                <a:hlinkClick r:id="rId4"/>
              </a:rPr>
              <a:t>🠶</a:t>
            </a:r>
            <a:r>
              <a:rPr sz="1400" u="sng" spc="7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https://docs.google.com/forms/d/1IGOlyacRDq </a:t>
            </a:r>
            <a:r>
              <a:rPr sz="1400" spc="80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400" u="sng" spc="50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gEqPasJaLRt-- </a:t>
            </a:r>
            <a:r>
              <a:rPr sz="1400" spc="55" dirty="0">
                <a:solidFill>
                  <a:srgbClr val="FCAB2A"/>
                </a:solidFill>
                <a:latin typeface="Tahoma"/>
                <a:cs typeface="Tahoma"/>
              </a:rPr>
              <a:t> </a:t>
            </a:r>
            <a:r>
              <a:rPr sz="1400" u="sng" spc="55" dirty="0">
                <a:solidFill>
                  <a:srgbClr val="FCAB2A"/>
                </a:solidFill>
                <a:uFill>
                  <a:solidFill>
                    <a:srgbClr val="FCAB2A"/>
                  </a:solidFill>
                </a:uFill>
                <a:latin typeface="Tahoma"/>
                <a:cs typeface="Tahoma"/>
                <a:hlinkClick r:id="rId4"/>
              </a:rPr>
              <a:t>sGJOdWW48shU2tM1OBLw/edit?pli=1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2640" y="640080"/>
            <a:ext cx="5660136" cy="52532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9276" y="693419"/>
            <a:ext cx="5177155" cy="1280160"/>
          </a:xfrm>
          <a:custGeom>
            <a:avLst/>
            <a:gdLst/>
            <a:ahLst/>
            <a:cxnLst/>
            <a:rect l="l" t="t" r="r" b="b"/>
            <a:pathLst>
              <a:path w="5177155" h="1280160">
                <a:moveTo>
                  <a:pt x="5177028" y="0"/>
                </a:moveTo>
                <a:lnTo>
                  <a:pt x="0" y="0"/>
                </a:lnTo>
                <a:lnTo>
                  <a:pt x="0" y="1280160"/>
                </a:lnTo>
                <a:lnTo>
                  <a:pt x="5177028" y="1280160"/>
                </a:lnTo>
                <a:lnTo>
                  <a:pt x="5177028" y="0"/>
                </a:lnTo>
                <a:close/>
              </a:path>
            </a:pathLst>
          </a:custGeom>
          <a:solidFill>
            <a:srgbClr val="DDD9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68270" y="719404"/>
            <a:ext cx="4958080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solidFill>
                  <a:srgbClr val="882C1D"/>
                </a:solidFill>
              </a:rPr>
              <a:t>AYUDAS</a:t>
            </a:r>
            <a:r>
              <a:rPr sz="2800" spc="-35" dirty="0">
                <a:solidFill>
                  <a:srgbClr val="882C1D"/>
                </a:solidFill>
              </a:rPr>
              <a:t> </a:t>
            </a:r>
            <a:r>
              <a:rPr sz="2800" spc="-55" dirty="0">
                <a:solidFill>
                  <a:srgbClr val="882C1D"/>
                </a:solidFill>
              </a:rPr>
              <a:t>ALUMNADO</a:t>
            </a:r>
            <a:endParaRPr sz="2800"/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135" dirty="0">
                <a:solidFill>
                  <a:srgbClr val="882C1D"/>
                </a:solidFill>
              </a:rPr>
              <a:t>CON </a:t>
            </a:r>
            <a:r>
              <a:rPr sz="2800" spc="-160" dirty="0">
                <a:solidFill>
                  <a:srgbClr val="882C1D"/>
                </a:solidFill>
              </a:rPr>
              <a:t>NECESIDAD </a:t>
            </a:r>
            <a:r>
              <a:rPr sz="2800" spc="-185" dirty="0">
                <a:solidFill>
                  <a:srgbClr val="882C1D"/>
                </a:solidFill>
              </a:rPr>
              <a:t>ESPECÍFICA </a:t>
            </a:r>
            <a:r>
              <a:rPr sz="2800" spc="-810" dirty="0">
                <a:solidFill>
                  <a:srgbClr val="882C1D"/>
                </a:solidFill>
              </a:rPr>
              <a:t> </a:t>
            </a:r>
            <a:r>
              <a:rPr sz="2800" spc="-245" dirty="0">
                <a:solidFill>
                  <a:srgbClr val="882C1D"/>
                </a:solidFill>
              </a:rPr>
              <a:t>D</a:t>
            </a:r>
            <a:r>
              <a:rPr sz="2800" spc="-195" dirty="0">
                <a:solidFill>
                  <a:srgbClr val="882C1D"/>
                </a:solidFill>
              </a:rPr>
              <a:t>E</a:t>
            </a:r>
            <a:r>
              <a:rPr sz="2800" spc="-40" dirty="0">
                <a:solidFill>
                  <a:srgbClr val="882C1D"/>
                </a:solidFill>
              </a:rPr>
              <a:t> </a:t>
            </a:r>
            <a:r>
              <a:rPr sz="2800" spc="20" dirty="0">
                <a:solidFill>
                  <a:srgbClr val="882C1D"/>
                </a:solidFill>
              </a:rPr>
              <a:t>APOYO</a:t>
            </a:r>
            <a:r>
              <a:rPr sz="2800" spc="-25" dirty="0">
                <a:solidFill>
                  <a:srgbClr val="882C1D"/>
                </a:solidFill>
              </a:rPr>
              <a:t> </a:t>
            </a:r>
            <a:r>
              <a:rPr sz="2800" spc="-170" dirty="0">
                <a:solidFill>
                  <a:srgbClr val="882C1D"/>
                </a:solidFill>
              </a:rPr>
              <a:t>EDUCATI</a:t>
            </a:r>
            <a:r>
              <a:rPr sz="2800" spc="-180" dirty="0">
                <a:solidFill>
                  <a:srgbClr val="882C1D"/>
                </a:solidFill>
              </a:rPr>
              <a:t>V</a:t>
            </a:r>
            <a:r>
              <a:rPr sz="2800" spc="190" dirty="0">
                <a:solidFill>
                  <a:srgbClr val="882C1D"/>
                </a:solidFill>
              </a:rPr>
              <a:t>O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1973579" y="2292095"/>
            <a:ext cx="8790940" cy="3775075"/>
          </a:xfrm>
          <a:custGeom>
            <a:avLst/>
            <a:gdLst/>
            <a:ahLst/>
            <a:cxnLst/>
            <a:rect l="l" t="t" r="r" b="b"/>
            <a:pathLst>
              <a:path w="8790940" h="3775075">
                <a:moveTo>
                  <a:pt x="8790432" y="0"/>
                </a:moveTo>
                <a:lnTo>
                  <a:pt x="0" y="0"/>
                </a:lnTo>
                <a:lnTo>
                  <a:pt x="0" y="3774948"/>
                </a:lnTo>
                <a:lnTo>
                  <a:pt x="8790432" y="3774948"/>
                </a:lnTo>
                <a:lnTo>
                  <a:pt x="8790432" y="0"/>
                </a:lnTo>
                <a:close/>
              </a:path>
            </a:pathLst>
          </a:custGeom>
          <a:solidFill>
            <a:srgbClr val="F0E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52066" y="2320289"/>
            <a:ext cx="8581390" cy="3277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95" dirty="0">
                <a:solidFill>
                  <a:srgbClr val="404040"/>
                </a:solidFill>
                <a:latin typeface="Arial MT"/>
                <a:cs typeface="Arial MT"/>
              </a:rPr>
              <a:t>Para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60" dirty="0">
                <a:solidFill>
                  <a:srgbClr val="404040"/>
                </a:solidFill>
                <a:latin typeface="Arial MT"/>
                <a:cs typeface="Arial MT"/>
              </a:rPr>
              <a:t>los</a:t>
            </a:r>
            <a:r>
              <a:rPr sz="20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alumnos</a:t>
            </a:r>
            <a:r>
              <a:rPr sz="2000" spc="-10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que</a:t>
            </a:r>
            <a:r>
              <a:rPr sz="2000" spc="-1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presentan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90" dirty="0">
                <a:solidFill>
                  <a:srgbClr val="404040"/>
                </a:solidFill>
                <a:latin typeface="Arial MT"/>
                <a:cs typeface="Arial MT"/>
              </a:rPr>
              <a:t>necesidades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educativas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70" dirty="0">
                <a:solidFill>
                  <a:srgbClr val="404040"/>
                </a:solidFill>
                <a:latin typeface="Arial MT"/>
                <a:cs typeface="Arial MT"/>
              </a:rPr>
              <a:t>especificas</a:t>
            </a:r>
            <a:r>
              <a:rPr sz="2000" spc="-7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derivadas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de 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75" dirty="0">
                <a:solidFill>
                  <a:srgbClr val="404040"/>
                </a:solidFill>
                <a:latin typeface="Arial MT"/>
                <a:cs typeface="Arial MT"/>
              </a:rPr>
              <a:t>discapacidad,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65" dirty="0">
                <a:solidFill>
                  <a:srgbClr val="404040"/>
                </a:solidFill>
                <a:latin typeface="Arial MT"/>
                <a:cs typeface="Arial MT"/>
              </a:rPr>
              <a:t>trastornos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graves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90" dirty="0">
                <a:solidFill>
                  <a:srgbClr val="404040"/>
                </a:solidFill>
                <a:latin typeface="Arial MT"/>
                <a:cs typeface="Arial MT"/>
              </a:rPr>
              <a:t>conducta 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o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65" dirty="0">
                <a:solidFill>
                  <a:srgbClr val="404040"/>
                </a:solidFill>
                <a:latin typeface="Arial MT"/>
                <a:cs typeface="Arial MT"/>
              </a:rPr>
              <a:t>trastornos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graves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de </a:t>
            </a:r>
            <a:r>
              <a:rPr sz="2000" spc="-145" dirty="0">
                <a:solidFill>
                  <a:srgbClr val="404040"/>
                </a:solidFill>
                <a:latin typeface="Arial MT"/>
                <a:cs typeface="Arial MT"/>
              </a:rPr>
              <a:t>la </a:t>
            </a:r>
            <a:r>
              <a:rPr sz="2000" spc="-190" dirty="0">
                <a:solidFill>
                  <a:srgbClr val="404040"/>
                </a:solidFill>
                <a:latin typeface="Arial MT"/>
                <a:cs typeface="Arial MT"/>
              </a:rPr>
              <a:t>comunicación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y </a:t>
            </a:r>
            <a:r>
              <a:rPr sz="2000" spc="-54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de</a:t>
            </a:r>
            <a:r>
              <a:rPr sz="2000" spc="-80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2000" spc="-1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ngu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j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,</a:t>
            </a:r>
            <a:r>
              <a:rPr sz="2000" spc="-114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y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45" dirty="0">
                <a:solidFill>
                  <a:srgbClr val="404040"/>
                </a:solidFill>
                <a:latin typeface="Arial MT"/>
                <a:cs typeface="Arial MT"/>
              </a:rPr>
              <a:t>lo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s</a:t>
            </a:r>
            <a:r>
              <a:rPr sz="2000" spc="-10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2000" spc="-90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2000" spc="-240" dirty="0">
                <a:solidFill>
                  <a:srgbClr val="404040"/>
                </a:solidFill>
                <a:latin typeface="Arial MT"/>
                <a:cs typeface="Arial MT"/>
              </a:rPr>
              <a:t>umn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s</a:t>
            </a:r>
            <a:r>
              <a:rPr sz="2000" spc="-1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c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2000" spc="-1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35" dirty="0">
                <a:solidFill>
                  <a:srgbClr val="404040"/>
                </a:solidFill>
                <a:latin typeface="Arial MT"/>
                <a:cs typeface="Arial MT"/>
              </a:rPr>
              <a:t>TEA</a:t>
            </a:r>
            <a:endParaRPr sz="2000">
              <a:latin typeface="Arial MT"/>
              <a:cs typeface="Arial MT"/>
            </a:endParaRPr>
          </a:p>
          <a:p>
            <a:pPr marL="12700" marR="866775">
              <a:lnSpc>
                <a:spcPct val="100600"/>
              </a:lnSpc>
              <a:spcBef>
                <a:spcPts val="980"/>
              </a:spcBef>
            </a:pPr>
            <a:r>
              <a:rPr sz="2000" b="1" spc="-235" dirty="0">
                <a:solidFill>
                  <a:srgbClr val="404040"/>
                </a:solidFill>
                <a:latin typeface="Arial"/>
                <a:cs typeface="Arial"/>
              </a:rPr>
              <a:t>INFORMACION</a:t>
            </a:r>
            <a:r>
              <a:rPr sz="2000" b="1" spc="-1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spc="-24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000" b="1" spc="-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404040"/>
                </a:solidFill>
                <a:latin typeface="Arial"/>
                <a:cs typeface="Arial"/>
              </a:rPr>
              <a:t>SOLICITUD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:</a:t>
            </a:r>
            <a:r>
              <a:rPr sz="2000" spc="-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20" dirty="0">
                <a:solidFill>
                  <a:srgbClr val="404040"/>
                </a:solidFill>
                <a:latin typeface="Arial MT"/>
                <a:cs typeface="Arial MT"/>
              </a:rPr>
              <a:t>En</a:t>
            </a:r>
            <a:r>
              <a:rPr sz="2000" spc="-114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45" dirty="0">
                <a:solidFill>
                  <a:srgbClr val="404040"/>
                </a:solidFill>
                <a:latin typeface="Arial MT"/>
                <a:cs typeface="Arial MT"/>
              </a:rPr>
              <a:t>la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20" dirty="0">
                <a:solidFill>
                  <a:srgbClr val="404040"/>
                </a:solidFill>
                <a:latin typeface="Arial MT"/>
                <a:cs typeface="Arial MT"/>
              </a:rPr>
              <a:t>web</a:t>
            </a:r>
            <a:r>
              <a:rPr sz="2000" spc="-10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b="1" spc="-175" dirty="0">
                <a:solidFill>
                  <a:srgbClr val="C00000"/>
                </a:solidFill>
                <a:latin typeface="Arial"/>
                <a:cs typeface="Arial"/>
              </a:rPr>
              <a:t>Ministerio</a:t>
            </a:r>
            <a:r>
              <a:rPr sz="2000" b="1" spc="-1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10" dirty="0">
                <a:solidFill>
                  <a:srgbClr val="C00000"/>
                </a:solidFill>
                <a:latin typeface="Arial"/>
                <a:cs typeface="Arial"/>
              </a:rPr>
              <a:t>de</a:t>
            </a:r>
            <a:r>
              <a:rPr sz="20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C00000"/>
                </a:solidFill>
                <a:latin typeface="Arial"/>
                <a:cs typeface="Arial"/>
              </a:rPr>
              <a:t>Educación</a:t>
            </a:r>
            <a:r>
              <a:rPr sz="2000" b="1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00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2000" b="1" spc="-1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C00000"/>
                </a:solidFill>
                <a:latin typeface="Arial"/>
                <a:cs typeface="Arial"/>
              </a:rPr>
              <a:t>Formación </a:t>
            </a:r>
            <a:r>
              <a:rPr sz="2000" b="1" spc="-5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75" dirty="0">
                <a:solidFill>
                  <a:srgbClr val="C00000"/>
                </a:solidFill>
                <a:latin typeface="Arial"/>
                <a:cs typeface="Arial"/>
              </a:rPr>
              <a:t>Profesional</a:t>
            </a:r>
            <a:r>
              <a:rPr sz="2000" b="1" spc="-175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220" dirty="0">
                <a:solidFill>
                  <a:srgbClr val="404040"/>
                </a:solidFill>
                <a:latin typeface="Arial MT"/>
                <a:cs typeface="Arial MT"/>
              </a:rPr>
              <a:t>Se</a:t>
            </a:r>
            <a:r>
              <a:rPr sz="20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55" dirty="0">
                <a:solidFill>
                  <a:srgbClr val="404040"/>
                </a:solidFill>
                <a:latin typeface="Arial MT"/>
                <a:cs typeface="Arial MT"/>
              </a:rPr>
              <a:t>solicitan</a:t>
            </a:r>
            <a:r>
              <a:rPr sz="2000" spc="-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electrónicamente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cada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curso</a:t>
            </a:r>
            <a:r>
              <a:rPr sz="2000" spc="-8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75" dirty="0">
                <a:solidFill>
                  <a:srgbClr val="404040"/>
                </a:solidFill>
                <a:latin typeface="Arial MT"/>
                <a:cs typeface="Arial MT"/>
              </a:rPr>
              <a:t>escolar</a:t>
            </a:r>
            <a:r>
              <a:rPr sz="2000" spc="-7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70" dirty="0">
                <a:solidFill>
                  <a:srgbClr val="404040"/>
                </a:solidFill>
                <a:latin typeface="Arial MT"/>
                <a:cs typeface="Arial MT"/>
              </a:rPr>
              <a:t>entre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30" dirty="0">
                <a:solidFill>
                  <a:srgbClr val="404040"/>
                </a:solidFill>
                <a:latin typeface="Arial MT"/>
                <a:cs typeface="Arial MT"/>
              </a:rPr>
              <a:t>julio,</a:t>
            </a:r>
            <a:r>
              <a:rPr sz="2000" spc="-9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agosto</a:t>
            </a:r>
            <a:r>
              <a:rPr sz="2000" spc="-8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y</a:t>
            </a:r>
            <a:r>
              <a:rPr sz="2000" spc="-9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septiembre.</a:t>
            </a:r>
            <a:endParaRPr sz="20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La</a:t>
            </a:r>
            <a:r>
              <a:rPr sz="2000" spc="-180" dirty="0">
                <a:solidFill>
                  <a:srgbClr val="404040"/>
                </a:solidFill>
                <a:latin typeface="Arial MT"/>
                <a:cs typeface="Arial MT"/>
              </a:rPr>
              <a:t>s</a:t>
            </a:r>
            <a:r>
              <a:rPr sz="20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ge</a:t>
            </a:r>
            <a:r>
              <a:rPr sz="2000" spc="-195" dirty="0">
                <a:solidFill>
                  <a:srgbClr val="404040"/>
                </a:solidFill>
                <a:latin typeface="Arial MT"/>
                <a:cs typeface="Arial MT"/>
              </a:rPr>
              <a:t>s</a:t>
            </a:r>
            <a:r>
              <a:rPr sz="2000" spc="-95" dirty="0">
                <a:solidFill>
                  <a:srgbClr val="404040"/>
                </a:solidFill>
                <a:latin typeface="Arial MT"/>
                <a:cs typeface="Arial MT"/>
              </a:rPr>
              <a:t>ti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80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2000" spc="-1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185" dirty="0">
                <a:solidFill>
                  <a:srgbClr val="404040"/>
                </a:solidFill>
                <a:latin typeface="Arial MT"/>
                <a:cs typeface="Arial MT"/>
              </a:rPr>
              <a:t>c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145" dirty="0">
                <a:solidFill>
                  <a:srgbClr val="404040"/>
                </a:solidFill>
                <a:latin typeface="Arial MT"/>
                <a:cs typeface="Arial MT"/>
              </a:rPr>
              <a:t>ntr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o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1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80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2000" spc="-1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qu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10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2000" spc="-190" dirty="0">
                <a:solidFill>
                  <a:srgbClr val="404040"/>
                </a:solidFill>
                <a:latin typeface="Arial MT"/>
                <a:cs typeface="Arial MT"/>
              </a:rPr>
              <a:t>s</a:t>
            </a:r>
            <a:r>
              <a:rPr sz="2000" spc="-155" dirty="0">
                <a:solidFill>
                  <a:srgbClr val="404040"/>
                </a:solidFill>
                <a:latin typeface="Arial MT"/>
                <a:cs typeface="Arial MT"/>
              </a:rPr>
              <a:t>té</a:t>
            </a:r>
            <a:r>
              <a:rPr sz="2000" spc="-200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2000" spc="-1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000" spc="-310" dirty="0">
                <a:solidFill>
                  <a:srgbClr val="404040"/>
                </a:solidFill>
                <a:latin typeface="Arial MT"/>
                <a:cs typeface="Arial MT"/>
              </a:rPr>
              <a:t>m</a:t>
            </a:r>
            <a:r>
              <a:rPr sz="2000" spc="-130" dirty="0">
                <a:solidFill>
                  <a:srgbClr val="404040"/>
                </a:solidFill>
                <a:latin typeface="Arial MT"/>
                <a:cs typeface="Arial MT"/>
              </a:rPr>
              <a:t>atri</a:t>
            </a:r>
            <a:r>
              <a:rPr sz="2000" spc="-190" dirty="0">
                <a:solidFill>
                  <a:srgbClr val="404040"/>
                </a:solidFill>
                <a:latin typeface="Arial MT"/>
                <a:cs typeface="Arial MT"/>
              </a:rPr>
              <a:t>c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u</a:t>
            </a:r>
            <a:r>
              <a:rPr sz="2000" spc="-90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2000" spc="-204" dirty="0">
                <a:solidFill>
                  <a:srgbClr val="404040"/>
                </a:solidFill>
                <a:latin typeface="Arial MT"/>
                <a:cs typeface="Arial MT"/>
              </a:rPr>
              <a:t>ado</a:t>
            </a:r>
            <a:endParaRPr sz="2000">
              <a:latin typeface="Arial MT"/>
              <a:cs typeface="Arial MT"/>
            </a:endParaRPr>
          </a:p>
          <a:p>
            <a:pPr marL="12700" marR="1003935">
              <a:lnSpc>
                <a:spcPts val="2390"/>
              </a:lnSpc>
              <a:spcBef>
                <a:spcPts val="1100"/>
              </a:spcBef>
            </a:pPr>
            <a:r>
              <a:rPr sz="2000" b="1" u="heavy" spc="-28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AYUDAS</a:t>
            </a:r>
            <a:r>
              <a:rPr sz="2000" b="1" u="heavy" spc="-229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6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ALUMNOS</a:t>
            </a:r>
            <a:r>
              <a:rPr sz="2000" b="1" u="heavy" spc="-125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65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CON</a:t>
            </a:r>
            <a:r>
              <a:rPr sz="2000" b="1" u="heavy" spc="-105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4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NECESIDAD</a:t>
            </a:r>
            <a:r>
              <a:rPr sz="2000" b="1" u="heavy" spc="-9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2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ESPECÍFICA</a:t>
            </a:r>
            <a:r>
              <a:rPr sz="2000" b="1" u="heavy" spc="-145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5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DE</a:t>
            </a:r>
            <a:r>
              <a:rPr sz="2000" b="1" u="heavy" spc="-16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6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APOYO</a:t>
            </a:r>
            <a:r>
              <a:rPr sz="2000" b="1" u="heavy" spc="-105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b="1" u="heavy" spc="-250" dirty="0">
                <a:solidFill>
                  <a:srgbClr val="999243"/>
                </a:solidFill>
                <a:uFill>
                  <a:solidFill>
                    <a:srgbClr val="999243"/>
                  </a:solidFill>
                </a:uFill>
                <a:latin typeface="Arial"/>
                <a:cs typeface="Arial"/>
                <a:hlinkClick r:id="rId4"/>
              </a:rPr>
              <a:t>EDUCATIVO </a:t>
            </a:r>
            <a:r>
              <a:rPr sz="2000" b="1" spc="-545" dirty="0">
                <a:solidFill>
                  <a:srgbClr val="999243"/>
                </a:solidFill>
                <a:latin typeface="Arial"/>
                <a:cs typeface="Arial"/>
              </a:rPr>
              <a:t> </a:t>
            </a:r>
            <a:r>
              <a:rPr sz="2000" b="1" spc="-250" dirty="0">
                <a:solidFill>
                  <a:srgbClr val="00AF50"/>
                </a:solidFill>
                <a:latin typeface="Arial"/>
                <a:cs typeface="Arial"/>
              </a:rPr>
              <a:t>(CONSULTAR)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35468" y="1264919"/>
            <a:ext cx="2828544" cy="6858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7508" y="6067044"/>
            <a:ext cx="835152" cy="2987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3900" y="228600"/>
            <a:ext cx="1249680" cy="4617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668270" y="6228558"/>
            <a:ext cx="441261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1000" spc="-4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1000" spc="10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10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1000" spc="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888888"/>
                </a:solidFill>
                <a:latin typeface="Tahoma"/>
                <a:cs typeface="Tahoma"/>
              </a:rPr>
              <a:t>MADRID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5140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637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78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55695" y="5378297"/>
            <a:ext cx="4825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2400" b="1" spc="200" dirty="0">
                <a:latin typeface="Cambria"/>
                <a:cs typeface="Cambria"/>
              </a:rPr>
              <a:t>MUCHAS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spc="215" dirty="0">
                <a:latin typeface="Cambria"/>
                <a:cs typeface="Cambria"/>
              </a:rPr>
              <a:t>GRACIAS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400" b="1" spc="220" dirty="0">
                <a:latin typeface="Cambria"/>
                <a:cs typeface="Cambria"/>
              </a:rPr>
              <a:t>POR</a:t>
            </a:r>
            <a:r>
              <a:rPr sz="2400" b="1" spc="-170" dirty="0">
                <a:latin typeface="Cambria"/>
                <a:cs typeface="Cambria"/>
              </a:rPr>
              <a:t> </a:t>
            </a:r>
            <a:r>
              <a:rPr sz="2400" b="1" spc="100" dirty="0">
                <a:latin typeface="Cambria"/>
                <a:cs typeface="Cambria"/>
              </a:rPr>
              <a:t>VUE</a:t>
            </a:r>
            <a:r>
              <a:rPr sz="2400" b="1" spc="75" dirty="0">
                <a:latin typeface="Cambria"/>
                <a:cs typeface="Cambria"/>
              </a:rPr>
              <a:t>S</a:t>
            </a:r>
            <a:r>
              <a:rPr sz="2400" b="1" spc="120" dirty="0">
                <a:latin typeface="Cambria"/>
                <a:cs typeface="Cambria"/>
              </a:rPr>
              <a:t>TRA</a:t>
            </a:r>
            <a:r>
              <a:rPr sz="2400" b="1" spc="70" dirty="0">
                <a:latin typeface="Cambria"/>
                <a:cs typeface="Cambria"/>
              </a:rPr>
              <a:t> </a:t>
            </a:r>
            <a:r>
              <a:rPr sz="2400" b="1" spc="-60" dirty="0">
                <a:latin typeface="Cambria"/>
                <a:cs typeface="Cambria"/>
              </a:rPr>
              <a:t>P</a:t>
            </a:r>
            <a:r>
              <a:rPr sz="2400" b="1" spc="130" dirty="0">
                <a:latin typeface="Cambria"/>
                <a:cs typeface="Cambria"/>
              </a:rPr>
              <a:t>A</a:t>
            </a:r>
            <a:r>
              <a:rPr sz="2400" b="1" spc="80" dirty="0">
                <a:latin typeface="Cambria"/>
                <a:cs typeface="Cambria"/>
              </a:rPr>
              <a:t>R</a:t>
            </a:r>
            <a:r>
              <a:rPr sz="2400" b="1" spc="175" dirty="0">
                <a:latin typeface="Cambria"/>
                <a:cs typeface="Cambria"/>
              </a:rPr>
              <a:t>T</a:t>
            </a:r>
            <a:r>
              <a:rPr sz="2400" b="1" spc="85" dirty="0">
                <a:latin typeface="Cambria"/>
                <a:cs typeface="Cambria"/>
              </a:rPr>
              <a:t>I</a:t>
            </a:r>
            <a:r>
              <a:rPr sz="2400" b="1" spc="420" dirty="0">
                <a:latin typeface="Cambria"/>
                <a:cs typeface="Cambria"/>
              </a:rPr>
              <a:t>C</a:t>
            </a:r>
            <a:r>
              <a:rPr sz="2400" b="1" spc="245" dirty="0">
                <a:latin typeface="Cambria"/>
                <a:cs typeface="Cambria"/>
              </a:rPr>
              <a:t>I</a:t>
            </a:r>
            <a:r>
              <a:rPr sz="2400" b="1" spc="-60" dirty="0">
                <a:latin typeface="Cambria"/>
                <a:cs typeface="Cambria"/>
              </a:rPr>
              <a:t>P</a:t>
            </a:r>
            <a:r>
              <a:rPr sz="2400" b="1" spc="65" dirty="0">
                <a:latin typeface="Cambria"/>
                <a:cs typeface="Cambria"/>
              </a:rPr>
              <a:t>A</a:t>
            </a:r>
            <a:r>
              <a:rPr sz="2400" b="1" spc="420" dirty="0">
                <a:latin typeface="Cambria"/>
                <a:cs typeface="Cambria"/>
              </a:rPr>
              <a:t>C</a:t>
            </a:r>
            <a:r>
              <a:rPr sz="2400" b="1" spc="245" dirty="0">
                <a:latin typeface="Cambria"/>
                <a:cs typeface="Cambria"/>
              </a:rPr>
              <a:t>I</a:t>
            </a:r>
            <a:r>
              <a:rPr sz="2400" b="1" spc="325" dirty="0">
                <a:latin typeface="Cambria"/>
                <a:cs typeface="Cambria"/>
              </a:rPr>
              <a:t>ÓN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2823" y="1126236"/>
            <a:ext cx="7051548" cy="37368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772" y="5088635"/>
            <a:ext cx="1894331" cy="145694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68270" y="6235395"/>
            <a:ext cx="398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EQUIPO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ESPECIFICO</a:t>
            </a:r>
            <a:r>
              <a:rPr sz="900" spc="-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888888"/>
                </a:solidFill>
                <a:latin typeface="Tahoma"/>
                <a:cs typeface="Tahoma"/>
              </a:rPr>
              <a:t>ALTERACIONES</a:t>
            </a:r>
            <a:r>
              <a:rPr sz="900" spc="2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40" dirty="0">
                <a:solidFill>
                  <a:srgbClr val="888888"/>
                </a:solidFill>
                <a:latin typeface="Tahoma"/>
                <a:cs typeface="Tahoma"/>
              </a:rPr>
              <a:t>GRAVES</a:t>
            </a:r>
            <a:r>
              <a:rPr sz="900" spc="3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Tahoma"/>
                <a:cs typeface="Tahoma"/>
              </a:rPr>
              <a:t>DEL</a:t>
            </a:r>
            <a:r>
              <a:rPr sz="900" spc="-15" dirty="0">
                <a:solidFill>
                  <a:srgbClr val="888888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888888"/>
                </a:solidFill>
                <a:latin typeface="Tahoma"/>
                <a:cs typeface="Tahoma"/>
              </a:rPr>
              <a:t>DESARROLLO.</a:t>
            </a:r>
            <a:r>
              <a:rPr sz="900" spc="30" dirty="0">
                <a:solidFill>
                  <a:srgbClr val="888888"/>
                </a:solidFill>
                <a:latin typeface="Tahoma"/>
                <a:cs typeface="Tahoma"/>
              </a:rPr>
              <a:t> MADRID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5011" y="6309359"/>
            <a:ext cx="841248" cy="3718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5833</Words>
  <Application>Microsoft Office PowerPoint</Application>
  <PresentationFormat>Personalizado</PresentationFormat>
  <Paragraphs>960</Paragraphs>
  <Slides>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1" baseType="lpstr">
      <vt:lpstr>Office Theme</vt:lpstr>
      <vt:lpstr>Diapositiva 1</vt:lpstr>
      <vt:lpstr>ATENCIÓN PERSONAS CON TEA Y  FAMILIA</vt:lpstr>
      <vt:lpstr>Diapositiva 3</vt:lpstr>
      <vt:lpstr>EXISTEN DISTINTOS RECURSOS DE VALORACIÓN Y/O  DIAGNÓSTICO</vt:lpstr>
      <vt:lpstr>ÁMBITO  EDUCATIVO</vt:lpstr>
      <vt:lpstr>ORIENTACIÓN EDUCATIVA</vt:lpstr>
      <vt:lpstr>ATENCIÓN A LAS NECESIDADES EDUCATIVAS ESPECIALES</vt:lpstr>
      <vt:lpstr>Diapositiva 8</vt:lpstr>
      <vt:lpstr>AYUDAS ALUMNADO CON NECESIDAD ESPECÍFICA  DE APOYO EDUCATIVO</vt:lpstr>
      <vt:lpstr>AYUDAS Y CUANTÍA:</vt:lpstr>
      <vt:lpstr>REQUISITOS:</vt:lpstr>
      <vt:lpstr>ÁMBITO  SOCIAL</vt:lpstr>
      <vt:lpstr>Diapositiva 13</vt:lpstr>
      <vt:lpstr>Diapositiva 14</vt:lpstr>
      <vt:lpstr>RECONOCIMIENTO DISCAPACIDAD</vt:lpstr>
      <vt:lpstr>Diapositiva 16</vt:lpstr>
      <vt:lpstr>VALORACIÓN MENORES DE 6 AÑOS</vt:lpstr>
      <vt:lpstr>CENTROS DE ATENCIÓN TEMPRANA  MADRID-CAPITAL</vt:lpstr>
      <vt:lpstr>VALORACION GRADO DISCAPACIDAD  MAYORES DE 6 AÑOS</vt:lpstr>
      <vt:lpstr>Diapositiva 20</vt:lpstr>
      <vt:lpstr>CENTROS BASE: Información telefónica</vt:lpstr>
      <vt:lpstr>BAREMO DE MOVILIDAD REDUCIDA: POSITIVA</vt:lpstr>
      <vt:lpstr>UTILIDADES Y BENEFICIOS RECONOCIMIENTO  DISCAPACIDAD</vt:lpstr>
      <vt:lpstr>RESUMEN DE ALGUNAS UTILIDADES DEL  RECONOCIMIENTO DE DISCAPACIDAD</vt:lpstr>
      <vt:lpstr>TITULO FAMILIA NUMEROSA</vt:lpstr>
      <vt:lpstr>Diapositiva 26</vt:lpstr>
      <vt:lpstr>2- REDUCCIÓN DE JORNADA POR GUARDA  LEGAL</vt:lpstr>
      <vt:lpstr>3. AYUDAS INDIVIDUALES FOMENTO AUTONOMÍA  PERSONAL</vt:lpstr>
      <vt:lpstr>4. TARJETA DE ESTACIONAMIENTO</vt:lpstr>
      <vt:lpstr>5. TARJETA DORADA DE RENFE</vt:lpstr>
      <vt:lpstr>SEGUIMIENTO Y REGISTRO DOCUMENTOS  PRESTACIONES</vt:lpstr>
      <vt:lpstr>6. OTROS BENEFICIOS A NIVEL MUNICIPAL</vt:lpstr>
      <vt:lpstr>TARJETA DE TRASPORTE ( Madrid –Capital)</vt:lpstr>
      <vt:lpstr>EL CARNÉ MUNICIPAL DE DEPORTE ESPECIAL  ( MADRID CAPITAL)</vt:lpstr>
      <vt:lpstr>PRESTACIONES  INSTITUTO NACIONAL DE  LA SEGURIDAD SOCIAL</vt:lpstr>
      <vt:lpstr>1.-PRESTACIÓN POR HIJ@ A CARGO</vt:lpstr>
      <vt:lpstr>INFORMACION : PRESTACIÓN POR HIJ@ A CARGO</vt:lpstr>
      <vt:lpstr>2.- CUIDADO DE MENORES AFECTADOS  POR ENFERMEDAD GRAVE</vt:lpstr>
      <vt:lpstr>Requisitos subsidio cuidado de menores afectados por  enfermedad grave</vt:lpstr>
      <vt:lpstr>¿Qué enfermedades graves son las que cubre?</vt:lpstr>
      <vt:lpstr>4. INGRESO MÍNIMO VITAL</vt:lpstr>
      <vt:lpstr>SEGUIMIENTO Y REGISTRO DOCUMENTOS  PRESTACIONES</vt:lpstr>
      <vt:lpstr>PROMOCIÓN DE LA AUTONOMÍA PERSONAL Y  ATENCIÓN A LAS PERSONAS  EN SITUACIÓN DE  DEPENDENCIA</vt:lpstr>
      <vt:lpstr>PROMOCIÓN DE LA AUTONOMÍA PERSONAL Y  ATENCIÓN A LAS PERSONAS  EN SITUACIÓN DE  DEPENDENCIA</vt:lpstr>
      <vt:lpstr>RECONOCIMIENTO DE SITUACIÓN DE  DEPENDENCIA</vt:lpstr>
      <vt:lpstr>RECONOCIMIENTO SITUACIÓN DE  DEPENDENCIA : REQUISITOS</vt:lpstr>
      <vt:lpstr>TRAMITACIÓN SITUACIÓN DE DEPENDENCIA</vt:lpstr>
      <vt:lpstr>VALORACIÓN DE LA  SITUACIÓN DE DEPENDENCIA</vt:lpstr>
      <vt:lpstr>PRESTACIONES Y SERVICIOS: Sistema para la  Autonomía y Atención a la Dependencia</vt:lpstr>
      <vt:lpstr>PRESTACIONES ECONÓMICAS</vt:lpstr>
      <vt:lpstr>PRESTACIONES ECONÓMICAS 2.- Cheque Servicio: PEVS</vt:lpstr>
      <vt:lpstr>PRESTACIONES ECONÓMICAS 3.-Asistencia personal:</vt:lpstr>
      <vt:lpstr>4. CONVENIO ESPECIAL DE CUIDADORES NO PROFESIONALES DE PERSONAS  EN SITUACIÓN DE DEPENDENCIA R.D. 615/2007</vt:lpstr>
      <vt:lpstr>PAGO DE LA SEGURIDAD SOCIAL A LOS CUIDADORES NO PROFESIONALES DE PERSONAS  EN SITUACIÓN DE DEPENDENCIA.</vt:lpstr>
      <vt:lpstr>ÁMBITO SANITARIO  SERVICIOS ESPECIFICO</vt:lpstr>
      <vt:lpstr>HOSPITAL GREGORIO MARAÑÓN</vt:lpstr>
      <vt:lpstr>Hospital Puerta de Hierro - CONTEA</vt:lpstr>
      <vt:lpstr>Diapositiva 58</vt:lpstr>
      <vt:lpstr>Diapositiva 59</vt:lpstr>
      <vt:lpstr>HOSPITALES DEL SERVICIOS  MADRIÑENO DE SALUD</vt:lpstr>
      <vt:lpstr>Otras informaciones  cuidado de la SALUD</vt:lpstr>
      <vt:lpstr>EXENCIÓN DE PAGO EN MEDICAMENTOS  MENORES CON DISCAPACIDAD</vt:lpstr>
      <vt:lpstr>SERVICIOS SANITARIOS PERSONAS CON  DISCAPACIDAD</vt:lpstr>
      <vt:lpstr>SALUD BUCODENTAL INFANTIL  EN CENTROS PRIVADOS</vt:lpstr>
      <vt:lpstr>Diapositiva 65</vt:lpstr>
      <vt:lpstr>FEDERACIONES DE ENTIDADES QUE  TRABAJAN CON DISCAPACIDAD</vt:lpstr>
      <vt:lpstr>ENTIDADES REFERENTES EN TEA</vt:lpstr>
      <vt:lpstr>ASOCIACIONES DE FAMILIAS</vt:lpstr>
      <vt:lpstr>ASOCIACIONES DE FAMILIAS</vt:lpstr>
      <vt:lpstr>RECURSOS REFERENCIA EN TEA</vt:lpstr>
      <vt:lpstr>ASOCIACIONES-Entidades CAPITAL  ESPECíFICAS</vt:lpstr>
      <vt:lpstr>ASOCIACIONES SUR</vt:lpstr>
      <vt:lpstr>ASOCIACIONES PARA PERSONAS CON  DISCAPACIDAD INTELECTUAL O DEL  DESARROLO</vt:lpstr>
      <vt:lpstr>PLENA INCLUSIÓN</vt:lpstr>
      <vt:lpstr>SERVICIO DE RESPIRO PARA FAMILIARES</vt:lpstr>
      <vt:lpstr>FIGURAS JURÍDICAS DE INTERÉS EN EL  ÁMBITO DE LA DISCAPACIDAD</vt:lpstr>
      <vt:lpstr>MODIFICACIÓN DE LA CAPACIDAD DE OBRAR</vt:lpstr>
      <vt:lpstr>Diapositiva 78</vt:lpstr>
      <vt:lpstr>RECURSOS  SOCIOCOMUNITARIOS DISTRITO DE LATINA</vt:lpstr>
      <vt:lpstr>CENTROS DE SERVICIOS SOCIALES MUNICIPALES  DEL DISTRITO DE LATINA</vt:lpstr>
      <vt:lpstr>Diapositiva 81</vt:lpstr>
      <vt:lpstr>CENTRO DE APOYO A LAS FAMILIAS CAF 7 Servicios</vt:lpstr>
      <vt:lpstr>CENTROS CULTURALES DEL DISTRITO DE LATINA</vt:lpstr>
      <vt:lpstr>CENTROS DEPORTIVO MUNICIPALES DEL DISTRITO  DE LATINA</vt:lpstr>
      <vt:lpstr>BIBLIOTECAS MUNICIPALES DEL DISTRITO DE  LATINA</vt:lpstr>
      <vt:lpstr>ASOCIACIONES INTEGRACION DIVERSIDAD  FUNCIONAL LATINA</vt:lpstr>
      <vt:lpstr>MATERIALES PARA LA FAMILIAS</vt:lpstr>
      <vt:lpstr>Diapositiva 88</vt:lpstr>
      <vt:lpstr>CUESTIONARIO  RECURSOS :  VALORACIÓN  OTROS RECUSOS  ASOCIACIONES</vt:lpstr>
      <vt:lpstr>Diapositiva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2021-2022  SOBRE PRESTACIONES Y SERVICIOS  PARA EL ALUMNADO CON TEA Y SUS FAMILIAS  EN EDUCACION SECUNDARIA</dc:title>
  <dc:creator>Usuario</dc:creator>
  <cp:lastModifiedBy>EOEP</cp:lastModifiedBy>
  <cp:revision>1</cp:revision>
  <dcterms:created xsi:type="dcterms:W3CDTF">2023-03-08T18:40:10Z</dcterms:created>
  <dcterms:modified xsi:type="dcterms:W3CDTF">2023-03-08T18:40:39Z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2023-03-08T00:00:00Z</vt:filetime>
  </property>
</Properties>
</file>